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8" r:id="rId2"/>
    <p:sldMasterId id="2147483756" r:id="rId3"/>
    <p:sldMasterId id="2147483769" r:id="rId4"/>
    <p:sldMasterId id="2147483795" r:id="rId5"/>
    <p:sldMasterId id="2147483782" r:id="rId6"/>
    <p:sldMasterId id="2147483820" r:id="rId7"/>
    <p:sldMasterId id="2147483832" r:id="rId8"/>
    <p:sldMasterId id="2147483672" r:id="rId9"/>
    <p:sldMasterId id="2147483684" r:id="rId10"/>
    <p:sldMasterId id="2147483696" r:id="rId11"/>
    <p:sldMasterId id="2147483708" r:id="rId12"/>
    <p:sldMasterId id="2147483720" r:id="rId13"/>
    <p:sldMasterId id="2147483732" r:id="rId14"/>
    <p:sldMasterId id="2147483744" r:id="rId15"/>
  </p:sldMasterIdLst>
  <p:notesMasterIdLst>
    <p:notesMasterId r:id="rId22"/>
  </p:notesMasterIdLst>
  <p:sldIdLst>
    <p:sldId id="271" r:id="rId16"/>
    <p:sldId id="356" r:id="rId17"/>
    <p:sldId id="357" r:id="rId18"/>
    <p:sldId id="358" r:id="rId19"/>
    <p:sldId id="359" r:id="rId20"/>
    <p:sldId id="360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653"/>
    <a:srgbClr val="00A2DC"/>
    <a:srgbClr val="FF9700"/>
    <a:srgbClr val="FF8100"/>
    <a:srgbClr val="00A1E4"/>
    <a:srgbClr val="00A8E4"/>
    <a:srgbClr val="FFC042"/>
    <a:srgbClr val="2860A4"/>
    <a:srgbClr val="538ED5"/>
    <a:srgbClr val="FF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7" autoAdjust="0"/>
    <p:restoredTop sz="94660"/>
  </p:normalViewPr>
  <p:slideViewPr>
    <p:cSldViewPr>
      <p:cViewPr>
        <p:scale>
          <a:sx n="112" d="100"/>
          <a:sy n="112" d="100"/>
        </p:scale>
        <p:origin x="-58" y="11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E96E-3B56-4B70-9BC2-1C81A7D4BA8F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386F-0F28-47C8-B3E5-BBAE99042D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2130425"/>
            <a:ext cx="6100778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3886200"/>
            <a:ext cx="54149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714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1670" y="1142984"/>
            <a:ext cx="6929486" cy="4983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86200"/>
            <a:ext cx="63687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727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85460"/>
      </p:ext>
    </p:extLst>
  </p:cSld>
  <p:clrMapOvr>
    <a:masterClrMapping/>
  </p:clrMapOvr>
  <p:transition spd="slow">
    <p:push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256C-A238-4B2E-A39F-A992774B2A90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4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10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1630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1630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261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0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927"/>
      </p:ext>
    </p:extLst>
  </p:cSld>
  <p:clrMapOvr>
    <a:masterClrMapping/>
  </p:clrMapOvr>
  <p:transition spd="slow">
    <p:push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282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4214"/>
      </p:ext>
    </p:extLst>
  </p:cSld>
  <p:clrMapOvr>
    <a:masterClrMapping/>
  </p:clrMapOvr>
  <p:transition spd="slow">
    <p:push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185"/>
      </p:ext>
    </p:extLst>
  </p:cSld>
  <p:clrMapOvr>
    <a:masterClrMapping/>
  </p:clrMapOvr>
  <p:transition spd="slow">
    <p:push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10733"/>
      </p:ext>
    </p:extLst>
  </p:cSld>
  <p:clrMapOvr>
    <a:masterClrMapping/>
  </p:clrMapOvr>
  <p:transition spd="slow">
    <p:push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6788"/>
      </p:ext>
    </p:extLst>
  </p:cSld>
  <p:clrMapOvr>
    <a:masterClrMapping/>
  </p:clrMapOvr>
  <p:transition spd="slow">
    <p:push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69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520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7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28727"/>
      </p:ext>
    </p:extLst>
  </p:cSld>
  <p:clrMapOvr>
    <a:masterClrMapping/>
  </p:clrMapOvr>
  <p:transition spd="slow">
    <p:push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0571"/>
      </p:ext>
    </p:extLst>
  </p:cSld>
  <p:clrMapOvr>
    <a:masterClrMapping/>
  </p:clrMapOvr>
  <p:transition spd="slow">
    <p:push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0830"/>
      </p:ext>
    </p:extLst>
  </p:cSld>
  <p:clrMapOvr>
    <a:masterClrMapping/>
  </p:clrMapOvr>
  <p:transition spd="slow">
    <p:push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2670"/>
      </p:ext>
    </p:extLst>
  </p:cSld>
  <p:clrMapOvr>
    <a:masterClrMapping/>
  </p:clrMapOvr>
  <p:transition spd="slow">
    <p:push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874"/>
      </p:ext>
    </p:extLst>
  </p:cSld>
  <p:clrMapOvr>
    <a:masterClrMapping/>
  </p:clrMapOvr>
  <p:transition spd="slow">
    <p:push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2771"/>
      </p:ext>
    </p:extLst>
  </p:cSld>
  <p:clrMapOvr>
    <a:masterClrMapping/>
  </p:clrMapOvr>
  <p:transition spd="slow">
    <p:push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8363"/>
      </p:ext>
    </p:extLst>
  </p:cSld>
  <p:clrMapOvr>
    <a:masterClrMapping/>
  </p:clrMapOvr>
  <p:transition spd="slow">
    <p:push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0961"/>
      </p:ext>
    </p:extLst>
  </p:cSld>
  <p:clrMapOvr>
    <a:masterClrMapping/>
  </p:clrMapOvr>
  <p:transition spd="slow">
    <p:push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77972"/>
      </p:ext>
    </p:extLst>
  </p:cSld>
  <p:clrMapOvr>
    <a:masterClrMapping/>
  </p:clrMapOvr>
  <p:transition spd="slow">
    <p:push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8696"/>
      </p:ext>
    </p:extLst>
  </p:cSld>
  <p:clrMapOvr>
    <a:masterClrMapping/>
  </p:clrMapOvr>
  <p:transition spd="slow">
    <p:push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878219" y="2878218"/>
            <a:ext cx="6872055" cy="111561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GAMADENSÍMETROS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0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04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36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36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6590"/>
      </p:ext>
    </p:extLst>
  </p:cSld>
  <p:clrMapOvr>
    <a:masterClrMapping/>
  </p:clrMapOvr>
  <p:transition spd="slow">
    <p:push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37660"/>
      </p:ext>
    </p:extLst>
  </p:cSld>
  <p:clrMapOvr>
    <a:masterClrMapping/>
  </p:clrMapOvr>
  <p:transition spd="slow">
    <p:push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4311"/>
      </p:ext>
    </p:extLst>
  </p:cSld>
  <p:clrMapOvr>
    <a:masterClrMapping/>
  </p:clrMapOvr>
  <p:transition spd="slow">
    <p:push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1035"/>
      </p:ext>
    </p:extLst>
  </p:cSld>
  <p:clrMapOvr>
    <a:masterClrMapping/>
  </p:clrMapOvr>
  <p:transition spd="slow">
    <p:push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3211"/>
      </p:ext>
    </p:extLst>
  </p:cSld>
  <p:clrMapOvr>
    <a:masterClrMapping/>
  </p:clrMapOvr>
  <p:transition spd="slow">
    <p:push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7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3325"/>
      </p:ext>
    </p:extLst>
  </p:cSld>
  <p:clrMapOvr>
    <a:masterClrMapping/>
  </p:clrMapOvr>
  <p:transition spd="slow">
    <p:push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25706"/>
      </p:ext>
    </p:extLst>
  </p:cSld>
  <p:clrMapOvr>
    <a:masterClrMapping/>
  </p:clrMapOvr>
  <p:transition spd="slow">
    <p:push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9162"/>
      </p:ext>
    </p:extLst>
  </p:cSld>
  <p:clrMapOvr>
    <a:masterClrMapping/>
  </p:clrMapOvr>
  <p:transition spd="slow">
    <p:push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5045"/>
      </p:ext>
    </p:extLst>
  </p:cSld>
  <p:clrMapOvr>
    <a:masterClrMapping/>
  </p:clrMapOvr>
  <p:transition spd="slow">
    <p:push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6933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481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95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72231"/>
            <a:ext cx="26642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672231"/>
            <a:ext cx="49685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1834281"/>
            <a:ext cx="26642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05234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813532" cy="6206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142984"/>
            <a:ext cx="6929486" cy="498317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000" y="620688"/>
            <a:ext cx="7848872" cy="0"/>
          </a:xfrm>
          <a:prstGeom prst="line">
            <a:avLst/>
          </a:prstGeom>
          <a:ln w="25400"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9752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85004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634688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274638"/>
            <a:ext cx="5145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97452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7369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3198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6347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48480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8559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152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889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2547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6883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846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8697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878219" y="2878218"/>
            <a:ext cx="6872055" cy="1115618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GAMADENSÍMETROS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0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049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9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344817" cy="6340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718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07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97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5219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714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488832" cy="478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554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07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51374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8619"/>
      </p:ext>
    </p:extLst>
  </p:cSld>
  <p:clrMapOvr>
    <a:masterClrMapping/>
  </p:clrMapOvr>
  <p:transition spd="slow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09125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92228"/>
      </p:ext>
    </p:extLst>
  </p:cSld>
  <p:clrMapOvr>
    <a:masterClrMapping/>
  </p:clrMapOvr>
  <p:transition spd="slow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Radioactividade  e Protecção Radiológica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Perspectiva Histórica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40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82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344817" cy="6340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13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047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7143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9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1695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488832" cy="478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74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0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9948"/>
      </p:ext>
    </p:extLst>
  </p:cSld>
  <p:clrMapOvr>
    <a:masterClrMapping/>
  </p:clrMapOvr>
  <p:transition spd="slow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0078"/>
      </p:ext>
    </p:extLst>
  </p:cSld>
  <p:clrMapOvr>
    <a:masterClrMapping/>
  </p:clrMapOvr>
  <p:transition spd="slow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248"/>
      </p:ext>
    </p:extLst>
  </p:cSld>
  <p:clrMapOvr>
    <a:masterClrMapping/>
  </p:clrMapOvr>
  <p:transition spd="slow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04677"/>
      </p:ext>
    </p:extLst>
  </p:cSld>
  <p:clrMapOvr>
    <a:masterClrMapping/>
  </p:clrMapOvr>
  <p:transition spd="slow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Radioactividade  e Protecção Radiológica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Perspectiva Histórica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241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1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7143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1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18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03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2141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488832" cy="47853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90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37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19587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3103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00922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35FAC5-3A69-4105-8BE9-CCC119EBA662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489CAA-A012-4B54-8C89-310A60582F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569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Radioactividade  e Protecção Radiológica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Perspectiva Histórica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08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86200"/>
            <a:ext cx="63687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95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29331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1630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1630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10151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37402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36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36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97094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66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47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72231"/>
            <a:ext cx="26642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672231"/>
            <a:ext cx="49685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1834281"/>
            <a:ext cx="26642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4522"/>
      </p:ext>
    </p:extLst>
  </p:cSld>
  <p:clrMapOvr>
    <a:masterClrMapping/>
  </p:clrMapOvr>
  <p:transition spd="slow">
    <p:pu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9752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4094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45513"/>
      </p:ext>
    </p:extLst>
  </p:cSld>
  <p:clrMapOvr>
    <a:masterClrMapping/>
  </p:clrMapOvr>
  <p:transition spd="slow">
    <p:pu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274638"/>
            <a:ext cx="5145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658"/>
      </p:ext>
    </p:extLst>
  </p:cSld>
  <p:clrMapOvr>
    <a:masterClrMapping/>
  </p:clrMapOvr>
  <p:transition spd="slow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86200"/>
            <a:ext cx="63687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28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30983"/>
      </p:ext>
    </p:extLst>
  </p:cSld>
  <p:clrMapOvr>
    <a:masterClrMapping/>
  </p:clrMapOvr>
  <p:transition spd="slow">
    <p:pu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1630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1630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244711"/>
      </p:ext>
    </p:extLst>
  </p:cSld>
  <p:clrMapOvr>
    <a:masterClrMapping/>
  </p:clrMapOvr>
  <p:transition spd="slow">
    <p:pu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600200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96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9812"/>
      </p:ext>
    </p:extLst>
  </p:cSld>
  <p:clrMapOvr>
    <a:masterClrMapping/>
  </p:clrMapOvr>
  <p:transition spd="slow">
    <p:pu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360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360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41044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4104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24334"/>
      </p:ext>
    </p:extLst>
  </p:cSld>
  <p:clrMapOvr>
    <a:masterClrMapping/>
  </p:clrMapOvr>
  <p:transition spd="slow">
    <p:pu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87624" y="6453336"/>
            <a:ext cx="7956376" cy="40466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714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49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72231"/>
            <a:ext cx="26642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672231"/>
            <a:ext cx="49685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32" y="1834281"/>
            <a:ext cx="26642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184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1634B3-014E-4BFD-8D4F-45E1A6C793E6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765F8-A9EF-4586-9C8D-F85D96DD8D1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9752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2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146006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87624" y="620688"/>
            <a:ext cx="795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2547"/>
      </p:ext>
    </p:extLst>
  </p:cSld>
  <p:clrMapOvr>
    <a:masterClrMapping/>
  </p:clrMapOvr>
  <p:transition spd="slow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640" y="274638"/>
            <a:ext cx="51453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6597352"/>
            <a:ext cx="1090464" cy="168994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5FAC5-3A69-4105-8BE9-CCC119EBA662}" type="datetimeFigureOut">
              <a:rPr lang="en-US" smtClean="0"/>
              <a:pPr/>
              <a:t>5/3/2013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98569"/>
      </p:ext>
    </p:extLst>
  </p:cSld>
  <p:clrMapOvr>
    <a:masterClrMapping/>
  </p:clrMapOvr>
  <p:transition spd="slow">
    <p:pu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130425"/>
            <a:ext cx="702947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7058052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7624" y="-23437"/>
            <a:ext cx="7416824" cy="64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87624" y="1052736"/>
            <a:ext cx="7704856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878219" y="2878218"/>
            <a:ext cx="6872055" cy="111561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Radioactividade  e Protecção Radiológica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Perspectiva Histórica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0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276068" y="6652610"/>
            <a:ext cx="864000" cy="180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0E870-29E9-42C8-96EE-033ACBE1B507}" type="datetimeFigureOut">
              <a:rPr lang="en-US" smtClean="0"/>
              <a:pPr/>
              <a:t>5/3/2013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C043424-3459-4B51-9E70-B083615A34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90000"/>
        <a:buFont typeface="Symbol" pitchFamily="18" charset="2"/>
        <a:buChar char="¨"/>
        <a:defRPr sz="1600" kern="1200">
          <a:solidFill>
            <a:srgbClr val="0070C0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873E-A6C4-412D-B4F9-16BEAB17345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2AD9-6308-4486-B34D-C947A96994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rgbClr val="C00000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643998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fld id="{97DB6CAC-9AF6-40D4-BC3A-C39AC18CB035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196ACF-A7BB-44AB-915A-ADF8881942E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58204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0000"/>
                </a:solidFill>
              </a:defRPr>
            </a:lvl1pPr>
          </a:lstStyle>
          <a:p>
            <a:fld id="{31EF256C-A238-4B2E-A39F-A992774B2A90}" type="datetimeFigureOut">
              <a:rPr lang="pt-PT" smtClean="0"/>
              <a:pPr/>
              <a:t>03-05-2013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219200F-C847-4A7F-82AB-932F4F0F711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/>
  </p:transition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C000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C804-FC33-456D-96DD-0E3183A17B6A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5446-3A05-477E-9AF5-261470091B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30BD-9166-434A-A087-850B54332BC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B35-1C1F-48A0-A076-0AC0B9BAAC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C834-F8E8-4A23-B6F0-2C1174BDD23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6BED-EEE1-4C38-86A1-50D8DD1A667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 ENERGIA  </a:t>
            </a:r>
          </a:p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 NUCLEAR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‹nº›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27769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5F94-DE0A-40B8-87DA-EA6E4DD5CA7C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770B2-4D4A-42A8-9630-5A45843031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Radioactividade  e Protecção Radiológica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Perspectiva Histórica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225558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Aplicações das radiações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38522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Radiações  Ionizantes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/>
              <a:t>‹nº›</a:t>
            </a:fld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72191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</a:t>
            </a:r>
          </a:p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‹nº›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</p:spTree>
    <p:extLst>
      <p:ext uri="{BB962C8B-B14F-4D97-AF65-F5344CB8AC3E}">
        <p14:creationId xmlns:p14="http://schemas.microsoft.com/office/powerpoint/2010/main" val="27414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1" y="-13394"/>
            <a:ext cx="785147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340768"/>
            <a:ext cx="7488832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2842215" y="2842214"/>
            <a:ext cx="6872055" cy="1187626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scene3d>
            <a:camera prst="orthographicFront">
              <a:rot lat="0" lon="0" rev="0"/>
            </a:camera>
            <a:lightRig rig="soft" dir="t">
              <a:rot lat="0" lon="0" rev="1800000"/>
            </a:lightRig>
          </a:scene3d>
          <a:sp3d prstMaterial="metal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</a:t>
            </a:r>
          </a:p>
          <a:p>
            <a:pPr algn="l"/>
            <a:r>
              <a:rPr lang="pt-PT" dirty="0" smtClean="0">
                <a:solidFill>
                  <a:schemeClr val="tx1"/>
                </a:solidFill>
              </a:rPr>
              <a:t>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60809" y="6609364"/>
            <a:ext cx="828000" cy="18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043424-3459-4B51-9E70-B083615A34F1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‹nº›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" y="116632"/>
            <a:ext cx="963165" cy="504056"/>
          </a:xfrm>
          <a:prstGeom prst="rect">
            <a:avLst/>
          </a:prstGeom>
          <a:effectLst>
            <a:reflection stA="30000" endPos="54000" dist="127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B/>
          </a:sp3d>
        </p:spPr>
      </p:pic>
      <p:sp>
        <p:nvSpPr>
          <p:cNvPr id="4" name="TextBox 3"/>
          <p:cNvSpPr txBox="1"/>
          <p:nvPr userDrawn="1"/>
        </p:nvSpPr>
        <p:spPr>
          <a:xfrm>
            <a:off x="323528" y="1124744"/>
            <a:ext cx="553998" cy="51845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PT" sz="2400" b="0" dirty="0" smtClean="0">
                <a:solidFill>
                  <a:schemeClr val="bg1"/>
                </a:solidFill>
              </a:rPr>
              <a:t>O CURSO DE FORMAÇÃO</a:t>
            </a:r>
            <a:endParaRPr lang="pt-PT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7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357298"/>
            <a:ext cx="7286676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C000"/>
                </a:solidFill>
              </a:defRPr>
            </a:lvl1pPr>
          </a:lstStyle>
          <a:p>
            <a:fld id="{3ADFFD87-50D7-4D36-A05E-8DF9666981E8}" type="datetimeFigureOut">
              <a:rPr lang="pt-PT" smtClean="0"/>
              <a:pPr/>
              <a:t>03-05-2013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578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7F88E6F-08AF-4F98-9DE2-CEE44C792A8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C00000"/>
          </a:solidFill>
          <a:latin typeface="Corbe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6804578" cy="864096"/>
          </a:xfrm>
        </p:spPr>
        <p:txBody>
          <a:bodyPr>
            <a:normAutofit/>
          </a:bodyPr>
          <a:lstStyle/>
          <a:p>
            <a:pPr algn="l"/>
            <a:r>
              <a:rPr lang="pt-PT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POLO DE LOURES</a:t>
            </a:r>
          </a:p>
          <a:p>
            <a:pPr algn="l"/>
            <a:r>
              <a:rPr lang="pt-PT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CAMPUS TECNOLÓGICO E NUCLEAR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908720"/>
            <a:ext cx="4551668" cy="1764000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1547664" y="5013176"/>
            <a:ext cx="6668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Sobre a formação para a utilização das Radiações ionizantes na Indústria</a:t>
            </a:r>
            <a:endParaRPr lang="pt-PT" sz="3200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1368000"/>
            <a:ext cx="3964740" cy="5085336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51720" y="900000"/>
            <a:ext cx="2448272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EXPERIÊNCIA ACUMULADA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4844" y="900000"/>
            <a:ext cx="2268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 LEI VIGENTE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842844" y="900000"/>
            <a:ext cx="2304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OFERTA FORMATIVA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96835" cy="696363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167250" y="6490800"/>
            <a:ext cx="894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Campus Tecnológico e Nuclear , Abril 2013                                                                </a:t>
            </a:r>
            <a:r>
              <a:rPr lang="pt-PT" sz="1400" i="1" dirty="0" smtClean="0">
                <a:solidFill>
                  <a:schemeClr val="bg1"/>
                </a:solidFill>
              </a:rPr>
              <a:t>Radiações Ionizantes na Indústria</a:t>
            </a:r>
            <a:endParaRPr lang="pt-PT" sz="1400" i="1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hlinkClick r:id="rId5" action="ppaction://hlinksldjump"/>
          </p:cNvPr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INTRODUÇÃO</a:t>
            </a:r>
            <a:endParaRPr lang="pt-PT" sz="1400" dirty="0"/>
          </a:p>
        </p:txBody>
      </p:sp>
      <p:sp>
        <p:nvSpPr>
          <p:cNvPr id="51" name="Rectangle 50">
            <a:hlinkClick r:id="rId6" action="ppaction://hlinksldjump"/>
          </p:cNvPr>
          <p:cNvSpPr/>
          <p:nvPr/>
        </p:nvSpPr>
        <p:spPr>
          <a:xfrm>
            <a:off x="2160000" y="900000"/>
            <a:ext cx="241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EXPERIÊNCIA ACUMULADA</a:t>
            </a:r>
            <a:endParaRPr lang="pt-PT" sz="1400" dirty="0"/>
          </a:p>
        </p:txBody>
      </p:sp>
      <p:sp>
        <p:nvSpPr>
          <p:cNvPr id="52" name="Rectangle 51">
            <a:hlinkClick r:id="rId7" action="ppaction://hlinksldjump"/>
          </p:cNvPr>
          <p:cNvSpPr/>
          <p:nvPr/>
        </p:nvSpPr>
        <p:spPr>
          <a:xfrm>
            <a:off x="4572504" y="900000"/>
            <a:ext cx="2268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A LEI VIGENTE</a:t>
            </a:r>
            <a:endParaRPr lang="pt-PT" sz="1400" dirty="0"/>
          </a:p>
        </p:txBody>
      </p:sp>
      <p:sp>
        <p:nvSpPr>
          <p:cNvPr id="53" name="Rectangle 52">
            <a:hlinkClick r:id="rId8" action="ppaction://hlinksldjump"/>
          </p:cNvPr>
          <p:cNvSpPr/>
          <p:nvPr/>
        </p:nvSpPr>
        <p:spPr>
          <a:xfrm>
            <a:off x="6840504" y="900000"/>
            <a:ext cx="2304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OFERTA FORMATIVA</a:t>
            </a:r>
            <a:endParaRPr lang="pt-PT" sz="1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340" y="6453336"/>
            <a:ext cx="9144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3860238" cy="5544616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96835" cy="696363"/>
          </a:xfrm>
          <a:prstGeom prst="rect">
            <a:avLst/>
          </a:prstGeom>
          <a:effectLst/>
        </p:spPr>
      </p:pic>
      <p:cxnSp>
        <p:nvCxnSpPr>
          <p:cNvPr id="31" name="Straight Connector 30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1720" y="900000"/>
            <a:ext cx="2448272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EXPERIÊNCIA ACUMULADA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4844" y="900000"/>
            <a:ext cx="2268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 LEI VIGENTE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42844" y="900000"/>
            <a:ext cx="2304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OFERTA FORMATIVA</a:t>
            </a:r>
          </a:p>
        </p:txBody>
      </p:sp>
      <p:sp>
        <p:nvSpPr>
          <p:cNvPr id="45" name="Rectangle 44">
            <a:hlinkClick r:id="rId5" action="ppaction://hlinksldjump"/>
          </p:cNvPr>
          <p:cNvSpPr/>
          <p:nvPr/>
        </p:nvSpPr>
        <p:spPr>
          <a:xfrm>
            <a:off x="2160000" y="900000"/>
            <a:ext cx="241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EXPERIÊNCIA ACUMULADA</a:t>
            </a:r>
            <a:endParaRPr lang="pt-PT" sz="1400" dirty="0"/>
          </a:p>
        </p:txBody>
      </p:sp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4572504" y="900000"/>
            <a:ext cx="2268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A LEI VIGENTE</a:t>
            </a:r>
            <a:endParaRPr lang="pt-PT" sz="1400" dirty="0"/>
          </a:p>
        </p:txBody>
      </p:sp>
      <p:sp>
        <p:nvSpPr>
          <p:cNvPr id="47" name="Rectangle 46">
            <a:hlinkClick r:id="rId7" action="ppaction://hlinksldjump"/>
          </p:cNvPr>
          <p:cNvSpPr/>
          <p:nvPr/>
        </p:nvSpPr>
        <p:spPr>
          <a:xfrm>
            <a:off x="6840504" y="900000"/>
            <a:ext cx="2304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OFERTA FORMATIVA</a:t>
            </a:r>
            <a:endParaRPr lang="pt-PT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196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7250" y="6490800"/>
            <a:ext cx="894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Campus Tecnológico e Nuclear , Abril 2013                                                                </a:t>
            </a:r>
            <a:r>
              <a:rPr lang="pt-PT" sz="1400" i="1" dirty="0" smtClean="0">
                <a:solidFill>
                  <a:schemeClr val="bg1"/>
                </a:solidFill>
              </a:rPr>
              <a:t>Radiações Ionizantes na Indústria</a:t>
            </a:r>
            <a:endParaRPr lang="pt-PT" sz="1400" i="1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340" y="6453336"/>
            <a:ext cx="9144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ction Button: Home 53">
            <a:hlinkClick r:id="rId8" action="ppaction://hlinksldjump" highlightClick="1"/>
          </p:cNvPr>
          <p:cNvSpPr/>
          <p:nvPr/>
        </p:nvSpPr>
        <p:spPr>
          <a:xfrm>
            <a:off x="8712504" y="6525344"/>
            <a:ext cx="323992" cy="260648"/>
          </a:xfrm>
          <a:prstGeom prst="actionButtonHome">
            <a:avLst/>
          </a:prstGeom>
          <a:solidFill>
            <a:schemeClr val="tx1">
              <a:alpha val="1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extBox 29"/>
          <p:cNvSpPr txBox="1"/>
          <p:nvPr/>
        </p:nvSpPr>
        <p:spPr>
          <a:xfrm>
            <a:off x="4732378" y="2254220"/>
            <a:ext cx="4394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Metalurgia e metalomecânica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Construção (em particular rodovias)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Acondicionamento de resíduos industriais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Produção de papel e cartão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Produção de moldes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Indústria do tabaco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Produção de cimentos e aglomerados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Manutenção de estruturas de grande porte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Aeronáutica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Esterilização  (rolhas,  </a:t>
            </a:r>
            <a:r>
              <a:rPr lang="pt-PT" sz="1600" dirty="0" err="1" smtClean="0">
                <a:solidFill>
                  <a:schemeClr val="bg1"/>
                </a:solidFill>
              </a:rPr>
              <a:t>etc</a:t>
            </a:r>
            <a:r>
              <a:rPr lang="pt-PT" sz="1600" dirty="0" smtClean="0">
                <a:solidFill>
                  <a:schemeClr val="bg1"/>
                </a:solidFill>
              </a:rPr>
              <a:t> …)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Agricultura</a:t>
            </a:r>
          </a:p>
          <a:p>
            <a:r>
              <a:rPr lang="pt-PT" sz="1600" dirty="0" smtClean="0">
                <a:solidFill>
                  <a:schemeClr val="bg1"/>
                </a:solidFill>
              </a:rPr>
              <a:t>      …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2276872"/>
            <a:ext cx="312354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Equipamentos que recorrem a radiação ionizante são regularmente usados em muitas </a:t>
            </a:r>
            <a:r>
              <a:rPr lang="pt-PT" dirty="0" err="1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actividades</a:t>
            </a:r>
            <a:r>
              <a:rPr lang="pt-PT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 da área industrial. </a:t>
            </a:r>
          </a:p>
          <a:p>
            <a:endParaRPr lang="pt-PT" dirty="0" smtClean="0">
              <a:ln w="3175">
                <a:noFill/>
              </a:ln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PT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A lista não é exaustiva e </a:t>
            </a:r>
            <a:r>
              <a:rPr lang="pt-PT" i="1" dirty="0" smtClean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</a:rPr>
              <a:t>omite aplicações na área da saúde e da fiscalização que não são objecto desta reunião</a:t>
            </a:r>
            <a:endParaRPr lang="pt-PT" i="1" dirty="0">
              <a:ln w="3175">
                <a:noFill/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" y="908720"/>
            <a:ext cx="3860238" cy="55446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96835" cy="696363"/>
          </a:xfrm>
          <a:prstGeom prst="rect">
            <a:avLst/>
          </a:prstGeom>
          <a:effectLst/>
        </p:spPr>
      </p:pic>
      <p:cxnSp>
        <p:nvCxnSpPr>
          <p:cNvPr id="30" name="Straight Connector 29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51720" y="900000"/>
            <a:ext cx="2448272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EXPERIÊNCIA ACUMULADA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4844" y="900000"/>
            <a:ext cx="2268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 LEI VIGENTE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42844" y="900000"/>
            <a:ext cx="2304000" cy="43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OFERTA FORMATIVA</a:t>
            </a: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INTRODUÇÃO</a:t>
            </a:r>
            <a:endParaRPr lang="pt-PT" sz="1400" dirty="0"/>
          </a:p>
        </p:txBody>
      </p:sp>
      <p:sp>
        <p:nvSpPr>
          <p:cNvPr id="46" name="Rectangle 45">
            <a:hlinkClick r:id="rId6" action="ppaction://hlinksldjump"/>
          </p:cNvPr>
          <p:cNvSpPr/>
          <p:nvPr/>
        </p:nvSpPr>
        <p:spPr>
          <a:xfrm>
            <a:off x="4572504" y="900000"/>
            <a:ext cx="2268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A LEI VIGENTE</a:t>
            </a:r>
            <a:endParaRPr lang="pt-PT" sz="1400" dirty="0"/>
          </a:p>
        </p:txBody>
      </p:sp>
      <p:sp>
        <p:nvSpPr>
          <p:cNvPr id="47" name="Rectangle 46">
            <a:hlinkClick r:id="rId7" action="ppaction://hlinksldjump"/>
          </p:cNvPr>
          <p:cNvSpPr/>
          <p:nvPr/>
        </p:nvSpPr>
        <p:spPr>
          <a:xfrm>
            <a:off x="6840504" y="900000"/>
            <a:ext cx="2304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OFERTA FORMATIVA</a:t>
            </a:r>
            <a:endParaRPr lang="pt-PT" sz="14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2123728" y="914400"/>
            <a:ext cx="248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7250" y="6490800"/>
            <a:ext cx="894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Campus Tecnológico e Nuclear , Abril 2013                                                                </a:t>
            </a:r>
            <a:r>
              <a:rPr lang="pt-PT" sz="1400" i="1" dirty="0" smtClean="0">
                <a:solidFill>
                  <a:schemeClr val="bg1"/>
                </a:solidFill>
              </a:rPr>
              <a:t>Radiações Ionizantes na Indústria</a:t>
            </a:r>
            <a:endParaRPr lang="pt-PT" sz="1400" i="1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340" y="6453336"/>
            <a:ext cx="9144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ction Button: Home 53">
            <a:hlinkClick r:id="rId8" action="ppaction://hlinksldjump" highlightClick="1"/>
          </p:cNvPr>
          <p:cNvSpPr/>
          <p:nvPr/>
        </p:nvSpPr>
        <p:spPr>
          <a:xfrm>
            <a:off x="8712504" y="6525344"/>
            <a:ext cx="323992" cy="260648"/>
          </a:xfrm>
          <a:prstGeom prst="actionButtonHome">
            <a:avLst/>
          </a:prstGeom>
          <a:solidFill>
            <a:schemeClr val="tx1">
              <a:alpha val="1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4499992" y="2523667"/>
            <a:ext cx="4392488" cy="378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para funcionários da ANA, AEROPORTOS DE PORTUGAL, </a:t>
            </a:r>
            <a:r>
              <a:rPr lang="pt-PT" sz="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horas dia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(Março, 2008)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para funcionários da ANA, Aeroportos de Portugal (Abril 2008)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para a Força Aérea Portuguesa, 24 h (Novembro 2008), 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Escola Superior de Tecnologia e Gestão de Leiria , 12 horas (Dezembro 2008)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aplicada à 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LENA Construções, 12 horas (Dezembro 2008)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METSO Portugal, 8 horas (Janeiro 2009)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na análise de água ADD Porto, 6 horas (Janeiro 2009)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ANA Açores, 12 horas (Janeiro 2009)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, Hospital Garcia de Orta, 20 horas (Outubro 2009),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para a indústria do papel Associação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Nac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dos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de Papel e Cartão, 20 horas (Novembro 2009)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Tabaqueira, 12 horas (Março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ITECons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12 horas (Maio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Ramalho Rosa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Cobetar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12 horas (Maio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no uso de aceleradores lineares,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Kudumba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25 horas (Moçambique, Setembro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LENA Construções (Dezembro 2010), 3410€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no uso de aceleradores lineares, ENAPOR, três cursos de 20 horas cada, (Cabo Verde, em Dezembro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na 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12 horas Brisa (Loures, Fevereiro 2011)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na utilização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gamadensímetros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12 horas Brisa (Maia, Março 2011)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Básicas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para funcionários da ANA, AEROPORTOS DE PORTUGAL, </a:t>
            </a:r>
            <a:r>
              <a:rPr lang="pt-PT" sz="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horas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(Julho 2011)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Noções de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Radiológica,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Ambimed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16 horas (Novembro 2011)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Curso de Segurança em Laboratórios (ITN, 2010)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Curso Interno em 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Protecção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Radiológica (</a:t>
            </a:r>
            <a:r>
              <a:rPr lang="pt-PT" sz="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Fev</a:t>
            </a:r>
            <a:r>
              <a:rPr lang="pt-PT" sz="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/Março 2011)</a:t>
            </a: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2523667"/>
            <a:ext cx="4320480" cy="378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Curso de Formação em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 para bolseiros no ITN,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40 h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(Fev. 2005)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Curso de Formação em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 para trabalhadores do ITN,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40 h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(Nov. 2005)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DGAIEC, Lisboa,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(2005)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empresa AMAL,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(2005)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empresa ROSAS CONSTRUTORES, Lisboa,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(8 Março 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empresa ROSAS CONSTRUTORES, Lisboa,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(15 Março 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Utilização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Gamadensímetros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 aplicada a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Gamadensímetros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para a empresa MONIZ da MAIA SERRA e FORTUNATO, Lisboa,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empresa PEGOP,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funcionários do AEROPORTO de FARO,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SIDERURGIA NACIONAL (Paio Pires),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(2006), (público alvo: chefias)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SIDERURGIA NACIONAL (Paio Pires),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(2006), (público alvo: funcionários dos turnos)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BRISA, (Loures),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SIDERURGIA NACIONAL (Maia),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(2006), (público alvo: chefias)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a SIDERURGIA NACIONAL (Maia),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(2006), (público alvo: funcionários dos turnos)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funcionários da ANA, AEROPORTOS DE PORTUGAL,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(2007)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funcionários da empresa AMAL,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(Março, 2007)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funcionários da ANA, AEROPORTOS DE PORTUGAL,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(Abril, 2007)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  <a:p>
            <a:pPr marL="171450" lvl="0" indent="-171450">
              <a:buFont typeface="Arial"/>
              <a:buChar char="•"/>
            </a:pP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Noções Básicas de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Protecção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Radiológica, para funcionários da BRISA, </a:t>
            </a:r>
            <a:r>
              <a:rPr lang="pt-PT" sz="800" dirty="0" err="1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Auto-Estradas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 de Portugal, </a:t>
            </a:r>
            <a:r>
              <a:rPr lang="pt-PT" sz="800" i="1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1 dia</a:t>
            </a:r>
            <a:r>
              <a:rPr lang="pt-PT" sz="800" dirty="0">
                <a:gradFill flip="none" rotWithShape="1">
                  <a:gsLst>
                    <a:gs pos="0">
                      <a:srgbClr val="1E3653"/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1"/>
                  <a:tileRect/>
                </a:gradFill>
              </a:rPr>
              <a:t>, (Abril, 2007)</a:t>
            </a:r>
            <a:endParaRPr lang="en-US" sz="800" dirty="0">
              <a:gradFill flip="none" rotWithShape="1">
                <a:gsLst>
                  <a:gs pos="0">
                    <a:srgbClr val="1E3653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19168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No </a:t>
            </a:r>
            <a:r>
              <a:rPr lang="en-US" sz="1400" dirty="0" err="1" smtClean="0">
                <a:solidFill>
                  <a:schemeClr val="bg1"/>
                </a:solidFill>
              </a:rPr>
              <a:t>cumprimento</a:t>
            </a:r>
            <a:r>
              <a:rPr lang="en-US" sz="1400" dirty="0" smtClean="0">
                <a:solidFill>
                  <a:schemeClr val="bg1"/>
                </a:solidFill>
              </a:rPr>
              <a:t> das </a:t>
            </a:r>
            <a:r>
              <a:rPr lang="en-US" sz="1400" dirty="0" err="1" smtClean="0">
                <a:solidFill>
                  <a:schemeClr val="bg1"/>
                </a:solidFill>
              </a:rPr>
              <a:t>atribuições</a:t>
            </a:r>
            <a:r>
              <a:rPr lang="en-US" sz="1400" dirty="0" smtClean="0">
                <a:solidFill>
                  <a:schemeClr val="bg1"/>
                </a:solidFill>
              </a:rPr>
              <a:t> do ITN (e das </a:t>
            </a:r>
            <a:r>
              <a:rPr lang="en-US" sz="1400" dirty="0" err="1" smtClean="0">
                <a:solidFill>
                  <a:schemeClr val="bg1"/>
                </a:solidFill>
              </a:rPr>
              <a:t>instituições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que</a:t>
            </a:r>
            <a:r>
              <a:rPr lang="en-US" sz="1400" dirty="0" smtClean="0">
                <a:solidFill>
                  <a:schemeClr val="bg1"/>
                </a:solidFill>
              </a:rPr>
              <a:t> o </a:t>
            </a:r>
            <a:r>
              <a:rPr lang="en-US" sz="1400" dirty="0" err="1" smtClean="0">
                <a:solidFill>
                  <a:schemeClr val="bg1"/>
                </a:solidFill>
              </a:rPr>
              <a:t>antecederam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01" b="-3946"/>
          <a:stretch/>
        </p:blipFill>
        <p:spPr>
          <a:xfrm>
            <a:off x="467545" y="1556792"/>
            <a:ext cx="811673" cy="864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reflection endA="300" endPos="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83568" y="2780928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foi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adquirida</a:t>
            </a:r>
            <a:r>
              <a:rPr lang="en-US" sz="1600" b="1" dirty="0">
                <a:solidFill>
                  <a:schemeClr val="bg1"/>
                </a:solidFill>
              </a:rPr>
              <a:t>  </a:t>
            </a:r>
            <a:r>
              <a:rPr lang="en-US" sz="1600" b="1" dirty="0" err="1">
                <a:solidFill>
                  <a:schemeClr val="bg1"/>
                </a:solidFill>
              </a:rPr>
              <a:t>uma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larga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experiência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organização</a:t>
            </a:r>
            <a:r>
              <a:rPr lang="en-US" sz="1600" b="1" dirty="0">
                <a:solidFill>
                  <a:schemeClr val="bg1"/>
                </a:solidFill>
              </a:rPr>
              <a:t> e </a:t>
            </a:r>
            <a:r>
              <a:rPr lang="en-US" sz="1600" b="1" dirty="0" err="1">
                <a:solidFill>
                  <a:schemeClr val="bg1"/>
                </a:solidFill>
              </a:rPr>
              <a:t>leccionação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cursos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formação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dirigidos</a:t>
            </a:r>
            <a:r>
              <a:rPr lang="en-US" sz="1400" dirty="0">
                <a:solidFill>
                  <a:schemeClr val="bg1"/>
                </a:solidFill>
              </a:rPr>
              <a:t> a </a:t>
            </a:r>
            <a:r>
              <a:rPr lang="en-US" sz="1400" dirty="0" err="1">
                <a:solidFill>
                  <a:schemeClr val="bg1"/>
                </a:solidFill>
              </a:rPr>
              <a:t>operadores</a:t>
            </a:r>
            <a:r>
              <a:rPr lang="en-US" sz="1400" dirty="0">
                <a:solidFill>
                  <a:schemeClr val="bg1"/>
                </a:solidFill>
              </a:rPr>
              <a:t> e </a:t>
            </a:r>
            <a:r>
              <a:rPr lang="en-US" sz="1400" dirty="0" err="1">
                <a:solidFill>
                  <a:schemeClr val="bg1"/>
                </a:solidFill>
              </a:rPr>
              <a:t>coordenadores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actividade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múltiplos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domínios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actividade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mostrados</a:t>
            </a:r>
            <a:r>
              <a:rPr lang="en-US" sz="1400" dirty="0">
                <a:solidFill>
                  <a:schemeClr val="bg1"/>
                </a:solidFill>
              </a:rPr>
              <a:t> no slide </a:t>
            </a:r>
            <a:r>
              <a:rPr lang="en-US" sz="1400" dirty="0" smtClean="0">
                <a:solidFill>
                  <a:schemeClr val="bg1"/>
                </a:solidFill>
              </a:rPr>
              <a:t>anterior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429309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contacto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continuado</a:t>
            </a:r>
            <a:r>
              <a:rPr lang="en-US" sz="1600" dirty="0" smtClean="0">
                <a:solidFill>
                  <a:schemeClr val="bg1"/>
                </a:solidFill>
              </a:rPr>
              <a:t> com a </a:t>
            </a:r>
            <a:r>
              <a:rPr lang="en-US" sz="1600" dirty="0" err="1" smtClean="0">
                <a:solidFill>
                  <a:schemeClr val="bg1"/>
                </a:solidFill>
              </a:rPr>
              <a:t>realidade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nacional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permitiu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também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t</a:t>
            </a:r>
            <a:r>
              <a:rPr lang="en-US" sz="1600" dirty="0" err="1" smtClean="0">
                <a:solidFill>
                  <a:schemeClr val="bg1"/>
                </a:solidFill>
              </a:rPr>
              <a:t>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conhecimento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próximo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sobre</a:t>
            </a:r>
            <a:r>
              <a:rPr lang="en-US" sz="1600" dirty="0" smtClean="0">
                <a:solidFill>
                  <a:schemeClr val="bg1"/>
                </a:solidFill>
              </a:rPr>
              <a:t> as </a:t>
            </a:r>
            <a:r>
              <a:rPr lang="en-US" sz="1600" dirty="0" err="1" smtClean="0">
                <a:solidFill>
                  <a:schemeClr val="bg1"/>
                </a:solidFill>
              </a:rPr>
              <a:t>necessidades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reais</a:t>
            </a:r>
            <a:r>
              <a:rPr lang="en-US" sz="1600" dirty="0" smtClean="0">
                <a:solidFill>
                  <a:schemeClr val="bg1"/>
                </a:solidFill>
              </a:rPr>
              <a:t> no </a:t>
            </a:r>
            <a:r>
              <a:rPr lang="en-US" sz="1600" dirty="0" err="1" smtClean="0">
                <a:solidFill>
                  <a:schemeClr val="bg1"/>
                </a:solidFill>
              </a:rPr>
              <a:t>terreno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e </a:t>
            </a:r>
            <a:r>
              <a:rPr lang="en-US" sz="1600" dirty="0" err="1" smtClean="0">
                <a:solidFill>
                  <a:schemeClr val="bg1"/>
                </a:solidFill>
              </a:rPr>
              <a:t>adquirir</a:t>
            </a:r>
            <a:r>
              <a:rPr lang="en-US" sz="1600" dirty="0" smtClean="0">
                <a:solidFill>
                  <a:schemeClr val="bg1"/>
                </a:solidFill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</a:rPr>
              <a:t>convicção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que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há</a:t>
            </a:r>
            <a:r>
              <a:rPr lang="en-US" sz="1600" dirty="0" smtClean="0">
                <a:solidFill>
                  <a:schemeClr val="bg1"/>
                </a:solidFill>
              </a:rPr>
              <a:t> um </a:t>
            </a:r>
            <a:r>
              <a:rPr lang="en-US" sz="1600" dirty="0" err="1" smtClean="0">
                <a:solidFill>
                  <a:schemeClr val="bg1"/>
                </a:solidFill>
              </a:rPr>
              <a:t>longo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caminho</a:t>
            </a:r>
            <a:r>
              <a:rPr lang="en-US" sz="1600" dirty="0" smtClean="0">
                <a:solidFill>
                  <a:schemeClr val="bg1"/>
                </a:solidFill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</a:rPr>
              <a:t>percorrer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445224"/>
            <a:ext cx="77048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B900"/>
                </a:solidFill>
              </a:rPr>
              <a:t>O ITN era </a:t>
            </a:r>
            <a:r>
              <a:rPr lang="en-US" sz="1600" dirty="0" err="1" smtClean="0">
                <a:solidFill>
                  <a:srgbClr val="FFB900"/>
                </a:solidFill>
              </a:rPr>
              <a:t>entidade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reconhecida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como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qualificada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para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ministrar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formação</a:t>
            </a:r>
            <a:endParaRPr lang="en-US" sz="1600" dirty="0">
              <a:solidFill>
                <a:srgbClr val="FFB900"/>
              </a:solidFill>
            </a:endParaRPr>
          </a:p>
          <a:p>
            <a:r>
              <a:rPr lang="en-US" sz="1600" dirty="0" smtClean="0">
                <a:solidFill>
                  <a:srgbClr val="FFB900"/>
                </a:solidFill>
              </a:rPr>
              <a:t>A </a:t>
            </a:r>
            <a:r>
              <a:rPr lang="en-US" sz="1600" dirty="0" err="1" smtClean="0">
                <a:solidFill>
                  <a:srgbClr val="FFB900"/>
                </a:solidFill>
              </a:rPr>
              <a:t>integração</a:t>
            </a:r>
            <a:r>
              <a:rPr lang="en-US" sz="1600" dirty="0" smtClean="0">
                <a:solidFill>
                  <a:srgbClr val="FFB900"/>
                </a:solidFill>
              </a:rPr>
              <a:t> no IST </a:t>
            </a:r>
            <a:r>
              <a:rPr lang="en-US" sz="1600" dirty="0" err="1" smtClean="0">
                <a:solidFill>
                  <a:srgbClr val="FFB900"/>
                </a:solidFill>
              </a:rPr>
              <a:t>reforça</a:t>
            </a:r>
            <a:r>
              <a:rPr lang="en-US" sz="1600" dirty="0" smtClean="0">
                <a:solidFill>
                  <a:srgbClr val="FFB900"/>
                </a:solidFill>
              </a:rPr>
              <a:t> as </a:t>
            </a:r>
            <a:r>
              <a:rPr lang="en-US" sz="1600" dirty="0" err="1" smtClean="0">
                <a:solidFill>
                  <a:srgbClr val="FFB900"/>
                </a:solidFill>
              </a:rPr>
              <a:t>capacidades</a:t>
            </a:r>
            <a:r>
              <a:rPr lang="en-US" sz="1600" dirty="0" smtClean="0">
                <a:solidFill>
                  <a:srgbClr val="FFB900"/>
                </a:solidFill>
              </a:rPr>
              <a:t> de </a:t>
            </a:r>
            <a:r>
              <a:rPr lang="en-US" sz="1600" dirty="0" err="1" smtClean="0">
                <a:solidFill>
                  <a:srgbClr val="FFB900"/>
                </a:solidFill>
              </a:rPr>
              <a:t>intervenção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na</a:t>
            </a:r>
            <a:r>
              <a:rPr lang="en-US" sz="1600" dirty="0" smtClean="0">
                <a:solidFill>
                  <a:srgbClr val="FFB900"/>
                </a:solidFill>
              </a:rPr>
              <a:t> </a:t>
            </a:r>
            <a:r>
              <a:rPr lang="en-US" sz="1600" dirty="0" err="1" smtClean="0">
                <a:solidFill>
                  <a:srgbClr val="FFB900"/>
                </a:solidFill>
              </a:rPr>
              <a:t>área</a:t>
            </a:r>
            <a:endParaRPr lang="en-US" sz="1600" dirty="0">
              <a:solidFill>
                <a:srgbClr val="FFB9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364502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75000"/>
                  </a:schemeClr>
                </a:solidFill>
              </a:rPr>
              <a:t>nos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últimos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anos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entre 5 a 10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cursos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anuais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formação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ou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aperfeiçoamento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profissional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par de 3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cursos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formação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avançada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ministrados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75000"/>
                  </a:schemeClr>
                </a:solidFill>
              </a:rPr>
              <a:t>em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75000"/>
                  </a:schemeClr>
                </a:solidFill>
              </a:rPr>
              <a:t>já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 err="1" smtClean="0">
                <a:solidFill>
                  <a:schemeClr val="bg1">
                    <a:lumMod val="75000"/>
                  </a:schemeClr>
                </a:solidFill>
              </a:rPr>
              <a:t>colaboração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com o 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IST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907704" y="4941168"/>
            <a:ext cx="5904656" cy="612048"/>
            <a:chOff x="2987824" y="4941168"/>
            <a:chExt cx="5904656" cy="612048"/>
          </a:xfrm>
          <a:noFill/>
        </p:grpSpPr>
        <p:sp>
          <p:nvSpPr>
            <p:cNvPr id="63" name="Rectangle 62"/>
            <p:cNvSpPr/>
            <p:nvPr/>
          </p:nvSpPr>
          <p:spPr>
            <a:xfrm>
              <a:off x="4283968" y="4941168"/>
              <a:ext cx="4608512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Mínimo de </a:t>
              </a:r>
              <a:r>
                <a:rPr lang="pt-PT" sz="1000" b="1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12 horas </a:t>
              </a:r>
              <a:r>
                <a:rPr lang="pt-PT" sz="10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com sessão prática de demonstração de boas práticas</a:t>
              </a:r>
              <a:endParaRPr lang="pt-PT" sz="100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83968" y="5157192"/>
              <a:ext cx="4608512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Mínimo de </a:t>
              </a:r>
              <a:r>
                <a:rPr lang="pt-PT" sz="1000" b="1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100 horas </a:t>
              </a:r>
              <a:r>
                <a:rPr lang="pt-PT" sz="1000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com 50% de componente prática</a:t>
              </a:r>
              <a:endParaRPr lang="pt-PT" sz="1000" dirty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83968" y="5373216"/>
              <a:ext cx="4608512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Curso de </a:t>
              </a:r>
              <a:r>
                <a:rPr lang="pt-PT" sz="1000" b="1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300 horas </a:t>
              </a:r>
              <a:r>
                <a:rPr lang="pt-PT" sz="10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seguido de estágio (</a:t>
              </a:r>
              <a:r>
                <a:rPr lang="pt-PT" sz="1000" i="1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on-the-job</a:t>
              </a:r>
              <a:r>
                <a:rPr lang="pt-PT" sz="10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) com 6 meses de duração</a:t>
              </a:r>
              <a:endParaRPr lang="pt-PT" sz="100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 useBgFill="1">
          <p:nvSpPr>
            <p:cNvPr id="66" name="Rectangle 65"/>
            <p:cNvSpPr/>
            <p:nvPr/>
          </p:nvSpPr>
          <p:spPr>
            <a:xfrm>
              <a:off x="2987824" y="4941168"/>
              <a:ext cx="1224136" cy="61200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DURAÇÃO</a:t>
              </a:r>
              <a:endParaRPr lang="pt-PT" sz="160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71600" y="3212976"/>
            <a:ext cx="7992888" cy="1593468"/>
            <a:chOff x="971600" y="3212976"/>
            <a:chExt cx="7992888" cy="1593468"/>
          </a:xfrm>
          <a:noFill/>
        </p:grpSpPr>
        <p:sp>
          <p:nvSpPr>
            <p:cNvPr id="53" name="TextBox 52"/>
            <p:cNvSpPr txBox="1"/>
            <p:nvPr/>
          </p:nvSpPr>
          <p:spPr>
            <a:xfrm>
              <a:off x="971600" y="3212976"/>
              <a:ext cx="7992888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Com profundidade e âmbito ajustados ao nível de responsabilidade, e a inclusão de tópicos de gestão para as qualificações mais elevadas a formação tem uma componente prática/operacional muito importante</a:t>
              </a:r>
              <a:endParaRPr lang="pt-PT" sz="1400" dirty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43608" y="3933056"/>
              <a:ext cx="151216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Física das radiações</a:t>
              </a:r>
              <a:endParaRPr lang="pt-PT" sz="105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627784" y="3933056"/>
              <a:ext cx="151216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Efeitos biológicos</a:t>
              </a:r>
              <a:endParaRPr lang="pt-PT" sz="105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11960" y="3933056"/>
              <a:ext cx="151216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Protecção contra radiações</a:t>
              </a:r>
              <a:endParaRPr lang="pt-PT" sz="105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96136" y="3933056"/>
              <a:ext cx="151216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Disposições legais aplicáveis</a:t>
              </a:r>
              <a:endParaRPr lang="pt-PT" sz="105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80312" y="3933056"/>
              <a:ext cx="151216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Procedimentos em caso de incidente ou acidente</a:t>
              </a:r>
              <a:endParaRPr lang="pt-PT" sz="105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71600" y="3645024"/>
              <a:ext cx="1944216" cy="2923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30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conteúdos</a:t>
              </a:r>
              <a:endParaRPr lang="pt-PT" sz="130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43608" y="4437112"/>
              <a:ext cx="763284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900" i="1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que são, como são geradas, como interagem com a matéria (princípio de funcionamento), que consequências biológicas pode ter</a:t>
              </a:r>
            </a:p>
            <a:p>
              <a:r>
                <a:rPr lang="pt-PT" sz="900" i="1" dirty="0" smtClean="0">
                  <a:solidFill>
                    <a:schemeClr val="tx1">
                      <a:lumMod val="75000"/>
                      <a:lumOff val="25000"/>
                      <a:alpha val="35000"/>
                    </a:schemeClr>
                  </a:solidFill>
                </a:rPr>
                <a:t>que regras seguir para, em condições de segurança radiológica,  se obter a informação pretendida com o equipamento</a:t>
              </a:r>
              <a:endParaRPr lang="pt-PT" sz="900" i="1" dirty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99592" y="1700808"/>
            <a:ext cx="79928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3 níveis de qualificação (</a:t>
            </a:r>
            <a:r>
              <a:rPr lang="pt-PT" sz="1400" i="1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Perito Qualificado, Técnico Qualificado, Técnico Operador</a:t>
            </a:r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)</a:t>
            </a:r>
          </a:p>
          <a:p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Os respectivos conteúdos funcionais</a:t>
            </a:r>
          </a:p>
          <a:p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Planos de formação e as qualificações mínimas de acesso à formação</a:t>
            </a:r>
            <a:endParaRPr lang="pt-PT" sz="1400" dirty="0">
              <a:solidFill>
                <a:schemeClr val="tx1">
                  <a:lumMod val="75000"/>
                  <a:lumOff val="25000"/>
                  <a:alpha val="35000"/>
                </a:schemeClr>
              </a:solidFill>
            </a:endParaRPr>
          </a:p>
          <a:p>
            <a:pPr lvl="1">
              <a:lnSpc>
                <a:spcPct val="140000"/>
              </a:lnSpc>
            </a:pPr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Refere procedimentos a seguir por entidades que pretendam ser licenciadas para ministrar formação</a:t>
            </a:r>
          </a:p>
          <a:p>
            <a:pPr lvl="1"/>
            <a:r>
              <a:rPr lang="pt-PT" sz="1400" dirty="0" smtClean="0">
                <a:solidFill>
                  <a:schemeClr val="tx1">
                    <a:lumMod val="75000"/>
                    <a:lumOff val="25000"/>
                    <a:alpha val="35000"/>
                  </a:schemeClr>
                </a:solidFill>
              </a:rPr>
              <a:t>Reconhece o IST (ITN) como entidade formadora competente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96835" cy="696363"/>
          </a:xfrm>
          <a:prstGeom prst="rect">
            <a:avLst/>
          </a:prstGeom>
          <a:effectLst/>
        </p:spPr>
      </p:pic>
      <p:cxnSp>
        <p:nvCxnSpPr>
          <p:cNvPr id="37" name="Straight Connector 36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1720" y="900000"/>
            <a:ext cx="2448272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EXPERIÊNCIA ACUMULADA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4844" y="900000"/>
            <a:ext cx="2268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 LEI VIGENTE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42844" y="900000"/>
            <a:ext cx="2304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OFERTA FORMATIVA</a:t>
            </a:r>
          </a:p>
        </p:txBody>
      </p:sp>
      <p:sp>
        <p:nvSpPr>
          <p:cNvPr id="44" name="Rectangle 43">
            <a:hlinkClick r:id="rId4" action="ppaction://hlinksldjump"/>
          </p:cNvPr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INTRODUÇÃO</a:t>
            </a:r>
            <a:endParaRPr lang="pt-PT" sz="1400" dirty="0"/>
          </a:p>
        </p:txBody>
      </p:sp>
      <p:sp>
        <p:nvSpPr>
          <p:cNvPr id="45" name="Rectangle 44">
            <a:hlinkClick r:id="rId5" action="ppaction://hlinksldjump"/>
          </p:cNvPr>
          <p:cNvSpPr/>
          <p:nvPr/>
        </p:nvSpPr>
        <p:spPr>
          <a:xfrm>
            <a:off x="2160000" y="900000"/>
            <a:ext cx="241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EXPERIÊNCIA ACUMULADA</a:t>
            </a:r>
            <a:endParaRPr lang="pt-PT" sz="1400" dirty="0"/>
          </a:p>
        </p:txBody>
      </p:sp>
      <p:sp>
        <p:nvSpPr>
          <p:cNvPr id="47" name="Rectangle 46">
            <a:hlinkClick r:id="rId6" action="ppaction://hlinksldjump"/>
          </p:cNvPr>
          <p:cNvSpPr/>
          <p:nvPr/>
        </p:nvSpPr>
        <p:spPr>
          <a:xfrm>
            <a:off x="6840504" y="900000"/>
            <a:ext cx="2304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OFERTA FORMATIVA</a:t>
            </a:r>
            <a:endParaRPr lang="pt-PT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99992" y="914400"/>
            <a:ext cx="2376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67250" y="6490800"/>
            <a:ext cx="894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Campus Tecnológico e Nuclear , Abril 2013                                                                </a:t>
            </a:r>
            <a:r>
              <a:rPr lang="pt-PT" sz="1400" i="1" dirty="0" smtClean="0">
                <a:solidFill>
                  <a:schemeClr val="bg1"/>
                </a:solidFill>
              </a:rPr>
              <a:t>Radiações Ionizantes na Indústria</a:t>
            </a:r>
            <a:endParaRPr lang="pt-PT" sz="1400" i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340" y="6453336"/>
            <a:ext cx="9144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ction Button: Home 53">
            <a:hlinkClick r:id="rId7" action="ppaction://hlinksldjump" highlightClick="1"/>
          </p:cNvPr>
          <p:cNvSpPr/>
          <p:nvPr/>
        </p:nvSpPr>
        <p:spPr>
          <a:xfrm>
            <a:off x="8712504" y="6525344"/>
            <a:ext cx="323992" cy="260648"/>
          </a:xfrm>
          <a:prstGeom prst="actionButtonHome">
            <a:avLst/>
          </a:prstGeom>
          <a:solidFill>
            <a:schemeClr val="tx1">
              <a:alpha val="1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899592" y="1700808"/>
            <a:ext cx="79928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solidFill>
                  <a:schemeClr val="bg1"/>
                </a:solidFill>
              </a:rPr>
              <a:t>3 níveis de qualificação (</a:t>
            </a:r>
            <a:r>
              <a:rPr lang="pt-PT" sz="1400" i="1" dirty="0" smtClean="0">
                <a:solidFill>
                  <a:srgbClr val="FF6600"/>
                </a:solidFill>
              </a:rPr>
              <a:t>Perito Qualificado</a:t>
            </a:r>
            <a:r>
              <a:rPr lang="pt-PT" sz="1400" i="1" dirty="0" smtClean="0">
                <a:solidFill>
                  <a:schemeClr val="bg1"/>
                </a:solidFill>
              </a:rPr>
              <a:t>, </a:t>
            </a:r>
            <a:r>
              <a:rPr lang="pt-PT" sz="1400" i="1" dirty="0" smtClean="0">
                <a:solidFill>
                  <a:srgbClr val="FF9700"/>
                </a:solidFill>
              </a:rPr>
              <a:t>Técnico Qualificado</a:t>
            </a:r>
            <a:r>
              <a:rPr lang="pt-PT" sz="1400" i="1" dirty="0" smtClean="0">
                <a:solidFill>
                  <a:schemeClr val="bg1"/>
                </a:solidFill>
              </a:rPr>
              <a:t>, </a:t>
            </a:r>
            <a:r>
              <a:rPr lang="pt-PT" sz="1400" i="1" dirty="0" smtClean="0">
                <a:solidFill>
                  <a:srgbClr val="FFC042"/>
                </a:solidFill>
              </a:rPr>
              <a:t>Técnico Operador</a:t>
            </a:r>
            <a:r>
              <a:rPr lang="pt-PT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Os respectivos conteúdos funcionais</a:t>
            </a:r>
          </a:p>
          <a:p>
            <a:r>
              <a:rPr lang="pt-PT" sz="1400" dirty="0" smtClean="0">
                <a:solidFill>
                  <a:schemeClr val="bg1"/>
                </a:solidFill>
              </a:rPr>
              <a:t>Planos de formação e as qualificações mínimas de acesso à formação</a:t>
            </a:r>
            <a:endParaRPr lang="pt-PT" sz="1400" dirty="0">
              <a:solidFill>
                <a:schemeClr val="bg1"/>
              </a:solidFill>
            </a:endParaRPr>
          </a:p>
          <a:p>
            <a:pPr lvl="1">
              <a:lnSpc>
                <a:spcPct val="140000"/>
              </a:lnSpc>
            </a:pPr>
            <a:r>
              <a:rPr lang="pt-PT" sz="1400" dirty="0" smtClean="0">
                <a:solidFill>
                  <a:schemeClr val="bg1"/>
                </a:solidFill>
              </a:rPr>
              <a:t>Refere procedimentos a seguir por entidades que pretendam ser licenciadas para ministrar formação</a:t>
            </a:r>
          </a:p>
          <a:p>
            <a:pPr lvl="1"/>
            <a:r>
              <a:rPr lang="pt-PT" sz="1400" dirty="0" smtClean="0">
                <a:solidFill>
                  <a:schemeClr val="bg1"/>
                </a:solidFill>
              </a:rPr>
              <a:t>Reconhece o IST </a:t>
            </a:r>
            <a:r>
              <a:rPr lang="pt-PT" sz="1400" dirty="0" smtClean="0">
                <a:solidFill>
                  <a:srgbClr val="BFBFBF"/>
                </a:solidFill>
              </a:rPr>
              <a:t>(ITN) </a:t>
            </a:r>
            <a:r>
              <a:rPr lang="pt-PT" sz="1400" dirty="0" smtClean="0">
                <a:solidFill>
                  <a:schemeClr val="bg1"/>
                </a:solidFill>
              </a:rPr>
              <a:t>como entidade formadora competente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1600" y="3212976"/>
            <a:ext cx="7992888" cy="1593468"/>
            <a:chOff x="971600" y="3212976"/>
            <a:chExt cx="7992888" cy="1593468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3212976"/>
              <a:ext cx="79928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 smtClean="0">
                  <a:solidFill>
                    <a:schemeClr val="bg1"/>
                  </a:solidFill>
                </a:rPr>
                <a:t>Com profundidade e âmbito ajustados ao nível de responsabilidade, e a inclusão de tópicos de gestão para as qualificações mais elevadas, a formação tem uma componente prática/operacional muito importante</a:t>
              </a:r>
              <a:endParaRPr lang="pt-PT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3933056"/>
              <a:ext cx="1512168" cy="540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/>
                <a:t>Física das radiações</a:t>
              </a:r>
              <a:endParaRPr lang="pt-PT" sz="10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27784" y="3933056"/>
              <a:ext cx="1512168" cy="540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/>
                <a:t>Efeitos biológicos</a:t>
              </a:r>
              <a:endParaRPr lang="pt-PT" sz="10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11960" y="3933056"/>
              <a:ext cx="1512168" cy="540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/>
                <a:t>Protecção contra radiações</a:t>
              </a:r>
              <a:endParaRPr lang="pt-PT" sz="10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96136" y="3933056"/>
              <a:ext cx="1512168" cy="540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/>
                <a:t>Disposições legais aplicáveis</a:t>
              </a:r>
              <a:endParaRPr lang="pt-PT" sz="10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80312" y="3933056"/>
              <a:ext cx="1512168" cy="54000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050" smtClean="0"/>
                <a:t>Procedimentos em caso de incidente ou acidente</a:t>
              </a:r>
              <a:endParaRPr lang="pt-PT" sz="10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3645024"/>
              <a:ext cx="194421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00" smtClean="0">
                  <a:solidFill>
                    <a:srgbClr val="FFFFFF"/>
                  </a:solidFill>
                </a:rPr>
                <a:t>conteúdos</a:t>
              </a:r>
              <a:endParaRPr lang="pt-PT" sz="130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4437112"/>
              <a:ext cx="763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900" i="1" smtClean="0">
                  <a:solidFill>
                    <a:schemeClr val="bg1">
                      <a:lumMod val="85000"/>
                    </a:schemeClr>
                  </a:solidFill>
                </a:rPr>
                <a:t>que são, como são geradas, como interagem com a matéria (princípio de funcionamento), que consequências biológicas pode ter</a:t>
              </a:r>
            </a:p>
            <a:p>
              <a:r>
                <a:rPr lang="pt-PT" sz="900" i="1" smtClean="0">
                  <a:solidFill>
                    <a:schemeClr val="bg1">
                      <a:lumMod val="85000"/>
                    </a:schemeClr>
                  </a:solidFill>
                </a:rPr>
                <a:t>que regras seguir para, em condições de segurança radiológica,  se obter a informação pretendida com o equipamento</a:t>
              </a:r>
              <a:endParaRPr lang="pt-PT" sz="900" i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7824" y="4941168"/>
            <a:ext cx="5904656" cy="612048"/>
            <a:chOff x="2987824" y="4941168"/>
            <a:chExt cx="5904656" cy="612048"/>
          </a:xfrm>
        </p:grpSpPr>
        <p:sp>
          <p:nvSpPr>
            <p:cNvPr id="8" name="Rectangle 7"/>
            <p:cNvSpPr/>
            <p:nvPr/>
          </p:nvSpPr>
          <p:spPr>
            <a:xfrm>
              <a:off x="4283968" y="4941168"/>
              <a:ext cx="4608512" cy="180000"/>
            </a:xfrm>
            <a:prstGeom prst="rect">
              <a:avLst/>
            </a:prstGeom>
            <a:solidFill>
              <a:srgbClr val="FFC04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smtClean="0">
                  <a:solidFill>
                    <a:schemeClr val="tx1"/>
                  </a:solidFill>
                </a:rPr>
                <a:t>Mínimo de </a:t>
              </a:r>
              <a:r>
                <a:rPr lang="pt-PT" sz="1000" b="1" smtClean="0">
                  <a:solidFill>
                    <a:schemeClr val="tx1"/>
                  </a:solidFill>
                </a:rPr>
                <a:t>12 horas </a:t>
              </a:r>
              <a:r>
                <a:rPr lang="pt-PT" sz="1000" smtClean="0">
                  <a:solidFill>
                    <a:schemeClr val="tx1"/>
                  </a:solidFill>
                </a:rPr>
                <a:t>com sessão prática de demonstração de boas práticas</a:t>
              </a:r>
              <a:endParaRPr lang="pt-PT" sz="10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3968" y="5157192"/>
              <a:ext cx="4608512" cy="180000"/>
            </a:xfrm>
            <a:prstGeom prst="rect">
              <a:avLst/>
            </a:prstGeom>
            <a:solidFill>
              <a:srgbClr val="FF81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dirty="0" smtClean="0">
                  <a:solidFill>
                    <a:schemeClr val="tx1"/>
                  </a:solidFill>
                </a:rPr>
                <a:t>Mínimo de </a:t>
              </a:r>
              <a:r>
                <a:rPr lang="pt-PT" sz="1000" b="1" dirty="0" smtClean="0">
                  <a:solidFill>
                    <a:schemeClr val="tx1"/>
                  </a:solidFill>
                </a:rPr>
                <a:t>100 horas </a:t>
              </a:r>
              <a:r>
                <a:rPr lang="pt-PT" sz="1000" dirty="0" smtClean="0">
                  <a:solidFill>
                    <a:schemeClr val="tx1"/>
                  </a:solidFill>
                </a:rPr>
                <a:t>com 50% de componente prática</a:t>
              </a:r>
              <a:endParaRPr lang="pt-PT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3968" y="5373216"/>
              <a:ext cx="4608512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000" smtClean="0"/>
                <a:t>Curso de </a:t>
              </a:r>
              <a:r>
                <a:rPr lang="pt-PT" sz="1000" b="1" smtClean="0"/>
                <a:t>300 horas </a:t>
              </a:r>
              <a:r>
                <a:rPr lang="pt-PT" sz="1000" smtClean="0"/>
                <a:t>seguido de estágio (</a:t>
              </a:r>
              <a:r>
                <a:rPr lang="pt-PT" sz="1000" i="1" smtClean="0"/>
                <a:t>on-the-job</a:t>
              </a:r>
              <a:r>
                <a:rPr lang="pt-PT" sz="1000" smtClean="0"/>
                <a:t>) com 6 meses de duração</a:t>
              </a:r>
              <a:endParaRPr lang="pt-PT" sz="1000"/>
            </a:p>
          </p:txBody>
        </p:sp>
        <p:sp useBgFill="1">
          <p:nvSpPr>
            <p:cNvPr id="10" name="Rectangle 9"/>
            <p:cNvSpPr/>
            <p:nvPr/>
          </p:nvSpPr>
          <p:spPr>
            <a:xfrm>
              <a:off x="2987824" y="4941168"/>
              <a:ext cx="1224136" cy="612000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smtClean="0"/>
                <a:t>DURAÇÃO</a:t>
              </a:r>
              <a:endParaRPr lang="pt-PT" sz="160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88024" y="260648"/>
            <a:ext cx="3933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</a:rPr>
              <a:t>do DL 227/2008, 25 de Setembro que define: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58052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rgbClr val="FF0000"/>
                </a:solidFill>
              </a:rPr>
              <a:t>Duas portarias que regulamentam o DL 227/2008 por publicar</a:t>
            </a:r>
          </a:p>
          <a:p>
            <a:r>
              <a:rPr lang="pt-PT" sz="1200" dirty="0" smtClean="0">
                <a:solidFill>
                  <a:srgbClr val="FF0000"/>
                </a:solidFill>
              </a:rPr>
              <a:t>Legislação que imponha a contratação de funcionários qualificados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496" y="5589240"/>
            <a:ext cx="792088" cy="792088"/>
            <a:chOff x="35496" y="5589240"/>
            <a:chExt cx="792088" cy="792088"/>
          </a:xfrm>
        </p:grpSpPr>
        <p:pic>
          <p:nvPicPr>
            <p:cNvPr id="35" name="Picture 34" descr="quadrado-simples-outer-22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5589240"/>
              <a:ext cx="792088" cy="79208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71889" y="5805264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EM </a:t>
              </a:r>
              <a:endParaRPr lang="pt-PT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PT" sz="900" dirty="0" smtClean="0">
                  <a:solidFill>
                    <a:schemeClr val="bg1"/>
                  </a:solidFill>
                </a:rPr>
                <a:t>FALTA</a:t>
              </a:r>
              <a:endParaRPr lang="pt-PT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496" y="3356992"/>
            <a:ext cx="792088" cy="792088"/>
            <a:chOff x="35496" y="3356992"/>
            <a:chExt cx="792088" cy="792088"/>
          </a:xfrm>
        </p:grpSpPr>
        <p:pic>
          <p:nvPicPr>
            <p:cNvPr id="34" name="Picture 33" descr="quadrado-simples-outer-22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356992"/>
              <a:ext cx="792088" cy="79208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85564" y="3563724"/>
              <a:ext cx="693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sz="900" dirty="0" smtClean="0"/>
                <a:t>OS </a:t>
              </a:r>
            </a:p>
            <a:p>
              <a:pPr algn="ctr"/>
              <a:r>
                <a:rPr lang="pt-PT" sz="900" dirty="0" smtClean="0"/>
                <a:t>CURSOS(1)</a:t>
              </a:r>
              <a:endParaRPr lang="pt-PT" sz="9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96" y="1844824"/>
            <a:ext cx="792089" cy="792088"/>
            <a:chOff x="35496" y="1844824"/>
            <a:chExt cx="792089" cy="792088"/>
          </a:xfrm>
        </p:grpSpPr>
        <p:pic>
          <p:nvPicPr>
            <p:cNvPr id="13" name="Picture 12" descr="quadrado-simples-outer-22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844824"/>
              <a:ext cx="792088" cy="79208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8" name="Rectangle 47"/>
            <p:cNvSpPr/>
            <p:nvPr/>
          </p:nvSpPr>
          <p:spPr>
            <a:xfrm>
              <a:off x="35496" y="1943515"/>
              <a:ext cx="792089" cy="549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900" dirty="0" smtClean="0"/>
                <a:t>AS</a:t>
              </a:r>
            </a:p>
            <a:p>
              <a:pPr algn="ctr">
                <a:lnSpc>
                  <a:spcPct val="130000"/>
                </a:lnSpc>
              </a:pPr>
              <a:r>
                <a:rPr lang="pt-PT" sz="900" dirty="0" smtClean="0"/>
                <a:t>QUALIFI-</a:t>
              </a:r>
            </a:p>
            <a:p>
              <a:pPr algn="ctr"/>
              <a:r>
                <a:rPr lang="pt-PT" sz="900" dirty="0" smtClean="0"/>
                <a:t>CAÇÕES</a:t>
              </a:r>
              <a:endParaRPr lang="pt-PT" sz="900" dirty="0"/>
            </a:p>
          </p:txBody>
        </p:sp>
      </p:grpSp>
      <p:pic>
        <p:nvPicPr>
          <p:cNvPr id="67" name="Picture 66" descr="quadrado-simples-outer-2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29" y="5943209"/>
            <a:ext cx="432048" cy="432048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35496" y="4653136"/>
            <a:ext cx="792088" cy="792088"/>
            <a:chOff x="35496" y="4653136"/>
            <a:chExt cx="792088" cy="792088"/>
          </a:xfrm>
        </p:grpSpPr>
        <p:pic>
          <p:nvPicPr>
            <p:cNvPr id="70" name="Picture 69" descr="quadrado-simples-outer-225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653136"/>
              <a:ext cx="792088" cy="792088"/>
            </a:xfrm>
            <a:prstGeom prst="rect">
              <a:avLst/>
            </a:prstGeom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71" name="Rectangle 70"/>
            <p:cNvSpPr/>
            <p:nvPr/>
          </p:nvSpPr>
          <p:spPr>
            <a:xfrm>
              <a:off x="85563" y="4859868"/>
              <a:ext cx="693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PT" sz="900" dirty="0" smtClean="0"/>
                <a:t>OS </a:t>
              </a:r>
            </a:p>
            <a:p>
              <a:pPr algn="ctr"/>
              <a:r>
                <a:rPr lang="pt-PT" sz="900" dirty="0" smtClean="0"/>
                <a:t>CURSOS(2)</a:t>
              </a:r>
              <a:endParaRPr lang="pt-PT" sz="9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374232" y="148478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400" i="1" dirty="0">
                <a:solidFill>
                  <a:srgbClr val="FF6600"/>
                </a:solidFill>
              </a:rPr>
              <a:t>Perito Qualificado</a:t>
            </a:r>
            <a:r>
              <a:rPr lang="pt-PT" sz="1400" i="1" dirty="0">
                <a:solidFill>
                  <a:schemeClr val="bg1"/>
                </a:solidFill>
              </a:rPr>
              <a:t>, </a:t>
            </a:r>
            <a:r>
              <a:rPr lang="pt-PT" sz="1400" i="1" dirty="0">
                <a:solidFill>
                  <a:srgbClr val="FF9700"/>
                </a:solidFill>
              </a:rPr>
              <a:t>Técnico Qualificado</a:t>
            </a:r>
            <a:r>
              <a:rPr lang="pt-PT" sz="1400" i="1" dirty="0">
                <a:solidFill>
                  <a:schemeClr val="bg1"/>
                </a:solidFill>
              </a:rPr>
              <a:t>, </a:t>
            </a:r>
            <a:r>
              <a:rPr lang="pt-PT" sz="1400" i="1" dirty="0">
                <a:solidFill>
                  <a:srgbClr val="FFC042"/>
                </a:solidFill>
              </a:rPr>
              <a:t>Técnico Operador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32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0" grpId="2"/>
      <p:bldP spid="2" grpId="0"/>
      <p:bldP spid="2" grpId="1"/>
      <p:bldP spid="2" grpId="2"/>
      <p:bldP spid="2" grpId="3"/>
      <p:bldP spid="2" grpId="4"/>
      <p:bldP spid="2" grpId="5"/>
      <p:bldP spid="2" grpId="6"/>
      <p:bldP spid="12" grpId="0"/>
      <p:bldP spid="12" grpId="1"/>
      <p:bldP spid="12" grpId="2"/>
      <p:bldP spid="12" grpId="3"/>
      <p:bldP spid="12" grpId="4"/>
      <p:bldP spid="19" grpId="2"/>
      <p:bldP spid="19" grpId="3"/>
      <p:bldP spid="19" grpId="4"/>
      <p:bldP spid="19" grpId="5"/>
      <p:bldP spid="1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796835" cy="696363"/>
          </a:xfrm>
          <a:prstGeom prst="rect">
            <a:avLst/>
          </a:prstGeom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40" y="900000"/>
            <a:ext cx="9108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INTRODUÇÃO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720" y="900000"/>
            <a:ext cx="2448272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 smtClean="0">
                <a:solidFill>
                  <a:schemeClr val="bg1"/>
                </a:solidFill>
              </a:rPr>
              <a:t>EXPERIÊNCIA ACUMULADA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4844" y="900000"/>
            <a:ext cx="2268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A LEI VIGENTE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2844" y="900000"/>
            <a:ext cx="2304000" cy="43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chemeClr val="bg1"/>
                </a:solidFill>
              </a:rPr>
              <a:t>OFERTA FORMATIVA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0" y="900000"/>
            <a:ext cx="2160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INTRODUÇÃO</a:t>
            </a:r>
            <a:endParaRPr lang="pt-PT" sz="1400" dirty="0"/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2160000" y="900000"/>
            <a:ext cx="2412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EXPERIÊNCIA ACUMULADA</a:t>
            </a:r>
            <a:endParaRPr lang="pt-PT" sz="1400" dirty="0"/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>
            <a:off x="4572504" y="900000"/>
            <a:ext cx="2268000" cy="43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A LEI VIGENTE</a:t>
            </a:r>
            <a:endParaRPr lang="pt-PT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04248" y="914400"/>
            <a:ext cx="2340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7250" y="6490800"/>
            <a:ext cx="894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Campus Tecnológico e Nuclear , Abril 2013                                                                </a:t>
            </a:r>
            <a:r>
              <a:rPr lang="pt-PT" sz="1400" i="1" dirty="0" smtClean="0">
                <a:solidFill>
                  <a:schemeClr val="bg1"/>
                </a:solidFill>
              </a:rPr>
              <a:t>Radiações Ionizantes na Indústria</a:t>
            </a:r>
            <a:endParaRPr lang="pt-PT" sz="1400" i="1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340" y="6453336"/>
            <a:ext cx="914400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ction Button: Home 41">
            <a:hlinkClick r:id="rId7" action="ppaction://hlinksldjump" highlightClick="1"/>
          </p:cNvPr>
          <p:cNvSpPr/>
          <p:nvPr/>
        </p:nvSpPr>
        <p:spPr>
          <a:xfrm>
            <a:off x="8712504" y="6525344"/>
            <a:ext cx="323992" cy="260648"/>
          </a:xfrm>
          <a:prstGeom prst="actionButtonHome">
            <a:avLst/>
          </a:prstGeom>
          <a:solidFill>
            <a:schemeClr val="tx1">
              <a:alpha val="1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1043608" y="1916832"/>
            <a:ext cx="727280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Para a </a:t>
            </a:r>
            <a:r>
              <a:rPr lang="en-US" sz="1400" b="1" dirty="0" err="1" smtClean="0">
                <a:solidFill>
                  <a:srgbClr val="FFFFFF"/>
                </a:solidFill>
              </a:rPr>
              <a:t>qualificação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em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Técnico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</a:rPr>
              <a:t>Operador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400" dirty="0" smtClean="0">
                <a:solidFill>
                  <a:srgbClr val="FFFFFF"/>
                </a:solidFill>
              </a:rPr>
              <a:t>dos </a:t>
            </a:r>
            <a:r>
              <a:rPr lang="en-US" sz="1400" dirty="0" err="1" smtClean="0">
                <a:solidFill>
                  <a:srgbClr val="FFFFFF"/>
                </a:solidFill>
              </a:rPr>
              <a:t>equipamentos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usados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nas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múltiplas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actividades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enunciadas</a:t>
            </a:r>
            <a:r>
              <a:rPr lang="en-US" sz="1400" dirty="0" smtClean="0">
                <a:solidFill>
                  <a:srgbClr val="FFFFFF"/>
                </a:solidFill>
              </a:rPr>
              <a:t>: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</a:rPr>
              <a:t>Cursos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por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solicitação</a:t>
            </a:r>
            <a:r>
              <a:rPr lang="en-US" sz="1400" dirty="0" smtClean="0">
                <a:solidFill>
                  <a:srgbClr val="FFFFFF"/>
                </a:solidFill>
              </a:rPr>
              <a:t> de </a:t>
            </a:r>
            <a:r>
              <a:rPr lang="en-US" sz="1400" dirty="0" err="1" smtClean="0">
                <a:solidFill>
                  <a:srgbClr val="FFFFFF"/>
                </a:solidFill>
              </a:rPr>
              <a:t>entidades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detentoras</a:t>
            </a:r>
            <a:r>
              <a:rPr lang="en-US" sz="1400" dirty="0" smtClean="0">
                <a:solidFill>
                  <a:srgbClr val="FFFFFF"/>
                </a:solidFill>
              </a:rPr>
              <a:t> de </a:t>
            </a:r>
            <a:r>
              <a:rPr lang="en-US" sz="1400" dirty="0" err="1" smtClean="0">
                <a:solidFill>
                  <a:srgbClr val="FFFFFF"/>
                </a:solidFill>
              </a:rPr>
              <a:t>equipamento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ou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por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organizações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empresarias</a:t>
            </a:r>
            <a:r>
              <a:rPr lang="en-US" sz="1400" dirty="0" smtClean="0">
                <a:solidFill>
                  <a:srgbClr val="FFFFFF"/>
                </a:solidFill>
              </a:rPr>
              <a:t> (</a:t>
            </a:r>
            <a:r>
              <a:rPr lang="en-US" sz="1400" i="1" dirty="0" err="1" smtClean="0">
                <a:solidFill>
                  <a:srgbClr val="FFFFFF"/>
                </a:solidFill>
              </a:rPr>
              <a:t>designadamente</a:t>
            </a:r>
            <a:r>
              <a:rPr lang="en-US" sz="1400" i="1" dirty="0" smtClean="0">
                <a:solidFill>
                  <a:srgbClr val="FFFFFF"/>
                </a:solidFill>
              </a:rPr>
              <a:t> no </a:t>
            </a:r>
            <a:r>
              <a:rPr lang="en-US" sz="1400" i="1" dirty="0" err="1" smtClean="0">
                <a:solidFill>
                  <a:srgbClr val="FFFFFF"/>
                </a:solidFill>
              </a:rPr>
              <a:t>quadro</a:t>
            </a:r>
            <a:r>
              <a:rPr lang="en-US" sz="1400" i="1" dirty="0" smtClean="0">
                <a:solidFill>
                  <a:srgbClr val="FFFFFF"/>
                </a:solidFill>
              </a:rPr>
              <a:t> de </a:t>
            </a:r>
            <a:r>
              <a:rPr lang="en-US" sz="1400" i="1" dirty="0" err="1" smtClean="0">
                <a:solidFill>
                  <a:srgbClr val="FFFFFF"/>
                </a:solidFill>
              </a:rPr>
              <a:t>protocolos</a:t>
            </a:r>
            <a:r>
              <a:rPr lang="en-US" sz="1400" dirty="0" smtClean="0">
                <a:solidFill>
                  <a:srgbClr val="FFFFFF"/>
                </a:solidFill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</a:rPr>
              <a:t>Cursos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convencionais</a:t>
            </a:r>
            <a:endParaRPr lang="en-US" sz="1400" dirty="0" smtClean="0">
              <a:solidFill>
                <a:srgbClr val="FFFFFF"/>
              </a:solidFill>
            </a:endParaRPr>
          </a:p>
          <a:p>
            <a:pPr lvl="1"/>
            <a:r>
              <a:rPr lang="en-US" sz="1400" i="1" dirty="0" err="1">
                <a:solidFill>
                  <a:srgbClr val="FF8100"/>
                </a:solidFill>
              </a:rPr>
              <a:t>o</a:t>
            </a:r>
            <a:r>
              <a:rPr lang="en-US" sz="1400" i="1" dirty="0" err="1" smtClean="0">
                <a:solidFill>
                  <a:srgbClr val="FF8100"/>
                </a:solidFill>
              </a:rPr>
              <a:t>s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cursos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podem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ser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realizados</a:t>
            </a:r>
            <a:r>
              <a:rPr lang="en-US" sz="1400" i="1" dirty="0" smtClean="0">
                <a:solidFill>
                  <a:srgbClr val="FF8100"/>
                </a:solidFill>
              </a:rPr>
              <a:t> no </a:t>
            </a:r>
            <a:r>
              <a:rPr lang="en-US" sz="1400" i="1" dirty="0" err="1" smtClean="0">
                <a:solidFill>
                  <a:srgbClr val="FF8100"/>
                </a:solidFill>
              </a:rPr>
              <a:t>cliente</a:t>
            </a:r>
            <a:r>
              <a:rPr lang="en-US" sz="1400" i="1" dirty="0" smtClean="0">
                <a:solidFill>
                  <a:srgbClr val="FF8100"/>
                </a:solidFill>
              </a:rPr>
              <a:t>, no CTN, </a:t>
            </a:r>
            <a:r>
              <a:rPr lang="en-US" sz="1400" i="1" dirty="0" err="1" smtClean="0">
                <a:solidFill>
                  <a:srgbClr val="FF8100"/>
                </a:solidFill>
              </a:rPr>
              <a:t>ou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em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solução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mista</a:t>
            </a:r>
            <a:r>
              <a:rPr lang="en-US" sz="1400" i="1" dirty="0" smtClean="0">
                <a:solidFill>
                  <a:srgbClr val="FF8100"/>
                </a:solidFill>
              </a:rPr>
              <a:t> (parte </a:t>
            </a:r>
            <a:r>
              <a:rPr lang="en-US" sz="1400" i="1" dirty="0" err="1" smtClean="0">
                <a:solidFill>
                  <a:srgbClr val="FF8100"/>
                </a:solidFill>
              </a:rPr>
              <a:t>em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sala</a:t>
            </a:r>
            <a:r>
              <a:rPr lang="en-US" sz="1400" i="1" dirty="0" smtClean="0">
                <a:solidFill>
                  <a:srgbClr val="FF8100"/>
                </a:solidFill>
              </a:rPr>
              <a:t> do CTN, parte </a:t>
            </a:r>
            <a:r>
              <a:rPr lang="en-US" sz="1400" i="1" dirty="0" err="1" smtClean="0">
                <a:solidFill>
                  <a:srgbClr val="FF8100"/>
                </a:solidFill>
              </a:rPr>
              <a:t>prática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nas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instalações</a:t>
            </a:r>
            <a:r>
              <a:rPr lang="en-US" sz="1400" i="1" dirty="0" smtClean="0">
                <a:solidFill>
                  <a:srgbClr val="FF8100"/>
                </a:solidFill>
              </a:rPr>
              <a:t> do </a:t>
            </a:r>
            <a:r>
              <a:rPr lang="en-US" sz="1400" i="1" dirty="0" err="1" smtClean="0">
                <a:solidFill>
                  <a:srgbClr val="FF8100"/>
                </a:solidFill>
              </a:rPr>
              <a:t>cliente</a:t>
            </a:r>
            <a:r>
              <a:rPr lang="en-US" sz="1400" i="1" dirty="0" smtClean="0">
                <a:solidFill>
                  <a:srgbClr val="FF8100"/>
                </a:solidFill>
              </a:rPr>
              <a:t>, e </a:t>
            </a:r>
            <a:r>
              <a:rPr lang="en-US" sz="1400" i="1" dirty="0" err="1" smtClean="0">
                <a:solidFill>
                  <a:srgbClr val="FF8100"/>
                </a:solidFill>
              </a:rPr>
              <a:t>vir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futuramente</a:t>
            </a:r>
            <a:r>
              <a:rPr lang="en-US" sz="1400" i="1" dirty="0" smtClean="0">
                <a:solidFill>
                  <a:srgbClr val="FF8100"/>
                </a:solidFill>
              </a:rPr>
              <a:t> a </a:t>
            </a:r>
            <a:r>
              <a:rPr lang="en-US" sz="1400" i="1" dirty="0" err="1" smtClean="0">
                <a:solidFill>
                  <a:srgbClr val="FF8100"/>
                </a:solidFill>
              </a:rPr>
              <a:t>ser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ministrados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em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soluções</a:t>
            </a:r>
            <a:r>
              <a:rPr lang="en-US" sz="1400" i="1" dirty="0" smtClean="0">
                <a:solidFill>
                  <a:srgbClr val="FF8100"/>
                </a:solidFill>
              </a:rPr>
              <a:t> </a:t>
            </a:r>
            <a:r>
              <a:rPr lang="en-US" sz="1400" i="1" dirty="0" err="1" smtClean="0">
                <a:solidFill>
                  <a:srgbClr val="FF8100"/>
                </a:solidFill>
              </a:rPr>
              <a:t>electrónicas</a:t>
            </a:r>
            <a:r>
              <a:rPr lang="en-US" sz="1400" i="1" dirty="0" smtClean="0">
                <a:solidFill>
                  <a:srgbClr val="FF8100"/>
                </a:solidFill>
              </a:rPr>
              <a:t> do </a:t>
            </a:r>
            <a:r>
              <a:rPr lang="en-US" sz="1400" i="1" dirty="0" err="1" smtClean="0">
                <a:solidFill>
                  <a:srgbClr val="FF8100"/>
                </a:solidFill>
              </a:rPr>
              <a:t>tipo</a:t>
            </a:r>
            <a:r>
              <a:rPr lang="en-US" sz="1400" i="1" dirty="0" smtClean="0">
                <a:solidFill>
                  <a:srgbClr val="FF8100"/>
                </a:solidFill>
              </a:rPr>
              <a:t> b-learning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608" y="4653136"/>
            <a:ext cx="7272808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Para as </a:t>
            </a:r>
            <a:r>
              <a:rPr lang="en-US" sz="1400" b="1" dirty="0" err="1" smtClean="0">
                <a:solidFill>
                  <a:srgbClr val="FFFFFF"/>
                </a:solidFill>
              </a:rPr>
              <a:t>qualificações</a:t>
            </a:r>
            <a:r>
              <a:rPr lang="en-US" sz="1400" b="1" dirty="0" smtClean="0">
                <a:solidFill>
                  <a:srgbClr val="FFFFFF"/>
                </a:solidFill>
              </a:rPr>
              <a:t> de </a:t>
            </a:r>
            <a:r>
              <a:rPr lang="en-US" sz="1400" b="1" dirty="0" err="1" smtClean="0">
                <a:solidFill>
                  <a:srgbClr val="FFFFFF"/>
                </a:solidFill>
              </a:rPr>
              <a:t>nível</a:t>
            </a:r>
            <a:r>
              <a:rPr lang="en-US" sz="1400" b="1" dirty="0" smtClean="0">
                <a:solidFill>
                  <a:srgbClr val="FFFFFF"/>
                </a:solidFill>
              </a:rPr>
              <a:t> superior</a:t>
            </a:r>
            <a:r>
              <a:rPr lang="en-US" sz="1400" dirty="0" smtClean="0">
                <a:solidFill>
                  <a:srgbClr val="FFFFFF"/>
                </a:solidFill>
              </a:rPr>
              <a:t>: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400" dirty="0" err="1" smtClean="0">
                <a:solidFill>
                  <a:srgbClr val="FFFFFF"/>
                </a:solidFill>
              </a:rPr>
              <a:t>Cursos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convencionais</a:t>
            </a:r>
            <a:r>
              <a:rPr lang="en-US" sz="1400" dirty="0" smtClean="0">
                <a:solidFill>
                  <a:srgbClr val="FFFFFF"/>
                </a:solidFill>
              </a:rPr>
              <a:t> a </a:t>
            </a:r>
            <a:r>
              <a:rPr lang="en-US" sz="1400" dirty="0" err="1" smtClean="0">
                <a:solidFill>
                  <a:srgbClr val="FFFFFF"/>
                </a:solidFill>
              </a:rPr>
              <a:t>ministrar</a:t>
            </a:r>
            <a:r>
              <a:rPr lang="en-US" sz="1400" dirty="0" smtClean="0">
                <a:solidFill>
                  <a:srgbClr val="FFFFFF"/>
                </a:solidFill>
              </a:rPr>
              <a:t> no CTN, com </a:t>
            </a:r>
            <a:r>
              <a:rPr lang="en-US" sz="1400" dirty="0" err="1" smtClean="0">
                <a:solidFill>
                  <a:srgbClr val="FFFFFF"/>
                </a:solidFill>
              </a:rPr>
              <a:t>componente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prática</a:t>
            </a:r>
            <a:r>
              <a:rPr lang="en-US" sz="1400" dirty="0" smtClean="0">
                <a:solidFill>
                  <a:srgbClr val="FFFFFF"/>
                </a:solidFill>
              </a:rPr>
              <a:t> a </a:t>
            </a:r>
            <a:r>
              <a:rPr lang="en-US" sz="1400" dirty="0" err="1" smtClean="0">
                <a:solidFill>
                  <a:srgbClr val="FFFFFF"/>
                </a:solidFill>
              </a:rPr>
              <a:t>realizar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nas</a:t>
            </a:r>
            <a:r>
              <a:rPr lang="en-US" sz="1400" dirty="0" smtClean="0">
                <a:solidFill>
                  <a:srgbClr val="FFFFFF"/>
                </a:solidFill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</a:rPr>
              <a:t>instalações</a:t>
            </a:r>
            <a:r>
              <a:rPr lang="en-US" sz="1400" dirty="0" smtClean="0">
                <a:solidFill>
                  <a:srgbClr val="FFFFFF"/>
                </a:solidFill>
              </a:rPr>
              <a:t> de </a:t>
            </a:r>
            <a:r>
              <a:rPr lang="en-US" sz="1400" dirty="0" err="1" smtClean="0">
                <a:solidFill>
                  <a:srgbClr val="FFFFFF"/>
                </a:solidFill>
              </a:rPr>
              <a:t>empresas</a:t>
            </a:r>
            <a:r>
              <a:rPr lang="en-US" sz="1400" dirty="0" smtClean="0">
                <a:solidFill>
                  <a:srgbClr val="FFFFFF"/>
                </a:solidFill>
              </a:rPr>
              <a:t> no </a:t>
            </a:r>
            <a:r>
              <a:rPr lang="en-US" sz="1400" dirty="0" err="1" smtClean="0">
                <a:solidFill>
                  <a:srgbClr val="FFFFFF"/>
                </a:solidFill>
              </a:rPr>
              <a:t>quadro</a:t>
            </a:r>
            <a:r>
              <a:rPr lang="en-US" sz="1400" dirty="0" smtClean="0">
                <a:solidFill>
                  <a:srgbClr val="FFFFFF"/>
                </a:solidFill>
              </a:rPr>
              <a:t> de </a:t>
            </a:r>
            <a:r>
              <a:rPr lang="en-US" sz="1400" dirty="0" err="1" smtClean="0">
                <a:solidFill>
                  <a:srgbClr val="FFFFFF"/>
                </a:solidFill>
              </a:rPr>
              <a:t>protocolos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cle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-EN com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licaçõ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adiações Ionizan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I-EN sem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R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</Template>
  <TotalTime>6979</TotalTime>
  <Words>1608</Words>
  <Application>Microsoft Office PowerPoint</Application>
  <PresentationFormat>Apresentação no Ecrã (4:3)</PresentationFormat>
  <Paragraphs>165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dos diapositivos</vt:lpstr>
      </vt:variant>
      <vt:variant>
        <vt:i4>6</vt:i4>
      </vt:variant>
    </vt:vector>
  </HeadingPairs>
  <TitlesOfParts>
    <vt:vector size="21" baseType="lpstr">
      <vt:lpstr>Nuclear</vt:lpstr>
      <vt:lpstr>RI-EN com título</vt:lpstr>
      <vt:lpstr>7_Custom Design</vt:lpstr>
      <vt:lpstr>8_Custom Design</vt:lpstr>
      <vt:lpstr>Aplicações</vt:lpstr>
      <vt:lpstr>Radiações Ionizantes</vt:lpstr>
      <vt:lpstr>1_RI-EN sem título</vt:lpstr>
      <vt:lpstr>CURSO</vt:lpstr>
      <vt:lpstr>3_Custom Design</vt:lpstr>
      <vt:lpstr>2_Custom Design</vt:lpstr>
      <vt:lpstr>Custom Design</vt:lpstr>
      <vt:lpstr>1_Custom Design</vt:lpstr>
      <vt:lpstr>4_Custom Design</vt:lpstr>
      <vt:lpstr>5_Custom Design</vt:lpstr>
      <vt:lpstr>6_Custom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Instituto Tecnologico e Nuclear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António Falcão</dc:creator>
  <cp:lastModifiedBy>Carlos Varandas</cp:lastModifiedBy>
  <cp:revision>698</cp:revision>
  <dcterms:created xsi:type="dcterms:W3CDTF">2010-05-01T19:37:52Z</dcterms:created>
  <dcterms:modified xsi:type="dcterms:W3CDTF">2013-05-03T13:36:09Z</dcterms:modified>
</cp:coreProperties>
</file>