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doc" ContentType="application/msword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73" r:id="rId2"/>
    <p:sldId id="274" r:id="rId3"/>
    <p:sldId id="276" r:id="rId4"/>
    <p:sldId id="281" r:id="rId5"/>
    <p:sldId id="282" r:id="rId6"/>
    <p:sldId id="280" r:id="rId7"/>
    <p:sldId id="278" r:id="rId8"/>
    <p:sldId id="279" r:id="rId9"/>
    <p:sldId id="256" r:id="rId10"/>
    <p:sldId id="264" r:id="rId11"/>
    <p:sldId id="265" r:id="rId12"/>
    <p:sldId id="266" r:id="rId13"/>
    <p:sldId id="268" r:id="rId14"/>
    <p:sldId id="27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 autoAdjust="0"/>
    <p:restoredTop sz="86422" autoAdjust="0"/>
  </p:normalViewPr>
  <p:slideViewPr>
    <p:cSldViewPr>
      <p:cViewPr>
        <p:scale>
          <a:sx n="62" d="100"/>
          <a:sy n="62" d="100"/>
        </p:scale>
        <p:origin x="-113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791F7-7209-4B06-B572-FBF95B790B7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C70F5-D9DB-4629-AFBE-610C213A4B7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C70F5-D9DB-4629-AFBE-610C213A4B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0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C6C0D99-DC6D-419A-90C6-3D135AFC0CF8}" type="slidenum">
              <a:rPr lang="pt-PT" sz="1200" smtClean="0">
                <a:latin typeface="Arial" charset="0"/>
              </a:rPr>
              <a:pPr eaLnBrk="1" hangingPunct="1"/>
              <a:t>3</a:t>
            </a:fld>
            <a:endParaRPr lang="pt-PT" sz="1200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17451EC-8A68-4E3A-A7FF-4DC80D69E36C}" type="slidenum">
              <a:rPr lang="pt-PT" sz="1200" smtClean="0">
                <a:latin typeface="Arial" charset="0"/>
              </a:rPr>
              <a:pPr eaLnBrk="1" hangingPunct="1"/>
              <a:t>6</a:t>
            </a:fld>
            <a:endParaRPr lang="pt-PT" sz="1200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EC9DB-446E-43B6-B9B1-F768CEC25960}" type="slidenum">
              <a:rPr lang="pt-PT" smtClean="0"/>
              <a:pPr>
                <a:defRPr/>
              </a:pPr>
              <a:t>7</a:t>
            </a:fld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E48F70-32F8-464E-8FDD-2CBE3867BD97}" type="slidenum">
              <a:rPr lang="pt-PT" smtClean="0"/>
              <a:pPr>
                <a:defRPr/>
              </a:pPr>
              <a:t>8</a:t>
            </a:fld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C70F5-D9DB-4629-AFBE-610C213A4B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C70F5-D9DB-4629-AFBE-610C213A4B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C70F5-D9DB-4629-AFBE-610C213A4B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063B-8D57-4FE5-8FE6-1D02AF54C8A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244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7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CE9A36-4316-4E6A-889A-76D36949D073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0B1CD8-815A-45E1-9FF5-C283B11985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55.emf"/><Relationship Id="rId4" Type="http://schemas.openxmlformats.org/officeDocument/2006/relationships/package" Target="../embeddings/Microsoft_PowerPoint_Slide1.sld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source=images&amp;cd=&amp;cad=rja&amp;docid=ZyRlOod6xuhCjM&amp;tbnid=RLkZNzVAStUjGM:&amp;ved=0CAgQjRwwAA&amp;url=http://nephalasuniversomgico.blogspot.com/2012/06/feitico-do-poder-do-sol.html&amp;ei=3S11UdjaCfTY7AaEnYGQAg&amp;psig=AFQjCNFn1d86FD-hgH-orAFCuwP-6Ep9yw&amp;ust=136672034919426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18" Type="http://schemas.openxmlformats.org/officeDocument/2006/relationships/slide" Target="slide11.xml"/><Relationship Id="rId26" Type="http://schemas.openxmlformats.org/officeDocument/2006/relationships/image" Target="../media/image1.jpeg"/><Relationship Id="rId3" Type="http://schemas.openxmlformats.org/officeDocument/2006/relationships/slide" Target="slide7.xml"/><Relationship Id="rId21" Type="http://schemas.openxmlformats.org/officeDocument/2006/relationships/slide" Target="slide17.xml"/><Relationship Id="rId7" Type="http://schemas.openxmlformats.org/officeDocument/2006/relationships/slide" Target="slide3.xml"/><Relationship Id="rId12" Type="http://schemas.openxmlformats.org/officeDocument/2006/relationships/slide" Target="slide10.xml"/><Relationship Id="rId17" Type="http://schemas.openxmlformats.org/officeDocument/2006/relationships/image" Target="../media/image12.png"/><Relationship Id="rId25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http://www.foodtechservice.com/images/food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12.xml"/><Relationship Id="rId24" Type="http://schemas.openxmlformats.org/officeDocument/2006/relationships/hyperlink" Target="http://www.google.pt/imgres?imgurl=http://ipt.olhares.com/data/big/269/2698763.jpg&amp;imgrefurl=http://olhares.sapo.pt/mosca-da-fruta-foto2698763.html&amp;docid=JMo9Bl8ppqXhQM&amp;tbnid=IQXUyee2gD2TRM:&amp;w=750&amp;h=562&amp;ei=k9xzUYm9JIiJ7AaY6IGADg&amp;ved=0CAIQxiAwAA&amp;iact=ricl" TargetMode="External"/><Relationship Id="rId5" Type="http://schemas.openxmlformats.org/officeDocument/2006/relationships/slide" Target="slide2.xml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slide" Target="slide8.xml"/><Relationship Id="rId19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slide" Target="slide9.xml"/><Relationship Id="rId14" Type="http://schemas.openxmlformats.org/officeDocument/2006/relationships/slide" Target="slide6.xml"/><Relationship Id="rId22" Type="http://schemas.openxmlformats.org/officeDocument/2006/relationships/image" Target="../media/image14.png"/><Relationship Id="rId27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667000"/>
            <a:ext cx="8153400" cy="3474720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pPr marL="0" indent="0" algn="ctr">
              <a:buNone/>
            </a:pPr>
            <a:r>
              <a:rPr lang="pt-PT" sz="2800" b="1" dirty="0" err="1" smtClean="0">
                <a:solidFill>
                  <a:schemeClr val="accent1">
                    <a:lumMod val="75000"/>
                  </a:schemeClr>
                </a:solidFill>
              </a:rPr>
              <a:t>Infraestruturas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</a:rPr>
              <a:t>Técnicas e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</a:rPr>
              <a:t>Aplicações</a:t>
            </a:r>
            <a:endParaRPr lang="pt-PT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PT" i="1" dirty="0" smtClean="0"/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pt-PT" i="1" dirty="0" smtClean="0"/>
              <a:t>Eduardo Alves</a:t>
            </a:r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pt-PT" sz="1600" dirty="0" smtClean="0"/>
              <a:t>Campus </a:t>
            </a:r>
            <a:r>
              <a:rPr lang="pt-PT" sz="1600" dirty="0"/>
              <a:t>Tecnológico e Nuclear (</a:t>
            </a:r>
            <a:r>
              <a:rPr lang="pt-PT" sz="1600" dirty="0" smtClean="0"/>
              <a:t>CTN), Instituto Superior Técnico, </a:t>
            </a:r>
            <a:r>
              <a:rPr lang="pt-PT" sz="1600" dirty="0"/>
              <a:t>22 de Abril de 2013,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447800" y="1066800"/>
            <a:ext cx="7162800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dirty="0"/>
              <a:t>APLICAÇÕES DAS RADIAÇÕES IONIZANTES À INDÚSTRIA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1026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348033" y="295983"/>
            <a:ext cx="244793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sz="3200" b="1" cap="small" dirty="0" smtClean="0"/>
              <a:t>Metodologia</a:t>
            </a:r>
            <a:endParaRPr lang="pt-PT" sz="3200" b="1" cap="small" dirty="0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533400" y="1066800"/>
            <a:ext cx="8077200" cy="4038600"/>
          </a:xfrm>
          <a:prstGeom prst="roundRect">
            <a:avLst>
              <a:gd name="adj" fmla="val 1720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PT" sz="1400">
              <a:latin typeface="+mn-lt"/>
              <a:cs typeface="+mn-cs"/>
            </a:endParaRPr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1244161" y="1353341"/>
            <a:ext cx="6835775" cy="1608137"/>
            <a:chOff x="576" y="834"/>
            <a:chExt cx="4512" cy="1253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576" y="856"/>
              <a:ext cx="4512" cy="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PT" sz="1400">
                <a:latin typeface="+mn-lt"/>
                <a:cs typeface="+mn-cs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458" y="834"/>
              <a:ext cx="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t-P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Produto</a:t>
              </a: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576" y="1008"/>
              <a:ext cx="176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5250" indent="-95250" defTabSz="857250" eaLnBrk="0" hangingPunct="0">
                <a:buFontTx/>
                <a:buChar char="•"/>
                <a:defRPr/>
              </a:pPr>
              <a:r>
                <a:rPr lang="pt-PT" sz="1400" b="1" dirty="0">
                  <a:latin typeface="+mn-lt"/>
                  <a:cs typeface="+mn-cs"/>
                </a:rPr>
                <a:t>Compatibilidade dos materiais à radiação gama</a:t>
              </a:r>
            </a:p>
          </p:txBody>
        </p:sp>
        <p:sp>
          <p:nvSpPr>
            <p:cNvPr id="31" name="Text Box 9" descr="75%"/>
            <p:cNvSpPr txBox="1">
              <a:spLocks noChangeArrowheads="1"/>
            </p:cNvSpPr>
            <p:nvPr/>
          </p:nvSpPr>
          <p:spPr bwMode="auto">
            <a:xfrm>
              <a:off x="2448" y="1008"/>
              <a:ext cx="2635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5250" indent="-95250" eaLnBrk="0" hangingPunct="0">
                <a:buFontTx/>
                <a:buChar char="•"/>
                <a:defRPr/>
              </a:pPr>
              <a:r>
                <a:rPr lang="pt-PT" sz="1400" b="1" dirty="0">
                  <a:latin typeface="+mn-lt"/>
                  <a:cs typeface="+mn-cs"/>
                </a:rPr>
                <a:t>Determinação da carga microbiana e resistência ao agente letal.</a:t>
              </a:r>
            </a:p>
            <a:p>
              <a:pPr marL="95250" indent="-95250" eaLnBrk="0" hangingPunct="0">
                <a:buFontTx/>
                <a:buChar char="•"/>
                <a:defRPr/>
              </a:pPr>
              <a:r>
                <a:rPr lang="pt-PT" sz="1400" b="1" dirty="0">
                  <a:latin typeface="+mn-lt"/>
                  <a:cs typeface="+mn-cs"/>
                </a:rPr>
                <a:t>Detecção de pontos críticos </a:t>
              </a:r>
            </a:p>
            <a:p>
              <a:pPr marL="95250" indent="-95250" eaLnBrk="0" hangingPunct="0">
                <a:buFontTx/>
                <a:buChar char="•"/>
                <a:defRPr/>
              </a:pPr>
              <a:r>
                <a:rPr lang="pt-PT" sz="1400" b="1" dirty="0">
                  <a:latin typeface="+mn-lt"/>
                  <a:cs typeface="+mn-cs"/>
                </a:rPr>
                <a:t>Carta de controlo com valores de alerta e rejeição</a:t>
              </a:r>
            </a:p>
            <a:p>
              <a:pPr marL="95250" indent="-95250" eaLnBrk="0" hangingPunct="0">
                <a:buFontTx/>
                <a:buChar char="•"/>
                <a:defRPr/>
              </a:pPr>
              <a:endParaRPr lang="pt-PT" sz="14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177" y="1671"/>
              <a:ext cx="14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+mn-lt"/>
                  <a:cs typeface="+mn-cs"/>
                </a:rPr>
                <a:t>- Determinação da </a:t>
              </a:r>
              <a:r>
                <a:rPr lang="pt-PT" sz="1400" b="1" dirty="0" err="1">
                  <a:solidFill>
                    <a:srgbClr val="C00000"/>
                  </a:solidFill>
                  <a:latin typeface="+mn-lt"/>
                  <a:cs typeface="+mn-cs"/>
                </a:rPr>
                <a:t>Dmin</a:t>
              </a:r>
              <a:r>
                <a:rPr lang="pt-PT" sz="1400" b="1" dirty="0">
                  <a:solidFill>
                    <a:srgbClr val="C00000"/>
                  </a:solidFill>
                  <a:latin typeface="+mn-lt"/>
                  <a:cs typeface="+mn-cs"/>
                </a:rPr>
                <a:t> -</a:t>
              </a:r>
              <a:endParaRPr lang="pt-PT" sz="1400" dirty="0"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657" y="1570"/>
              <a:ext cx="10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PT" sz="1400" b="1" dirty="0">
                  <a:solidFill>
                    <a:srgbClr val="C00000"/>
                  </a:solidFill>
                  <a:latin typeface="+mn-lt"/>
                  <a:cs typeface="+mn-cs"/>
                </a:rPr>
                <a:t>- Limite de </a:t>
              </a:r>
              <a:r>
                <a:rPr lang="pt-PT" sz="1400" b="1" dirty="0" err="1">
                  <a:solidFill>
                    <a:srgbClr val="C00000"/>
                  </a:solidFill>
                  <a:latin typeface="+mn-lt"/>
                  <a:cs typeface="+mn-cs"/>
                </a:rPr>
                <a:t>Dmax</a:t>
              </a:r>
              <a:r>
                <a:rPr lang="pt-PT" sz="1400" b="1" dirty="0">
                  <a:solidFill>
                    <a:srgbClr val="C00000"/>
                  </a:solidFill>
                  <a:latin typeface="+mn-lt"/>
                  <a:cs typeface="+mn-cs"/>
                </a:rPr>
                <a:t> -</a:t>
              </a:r>
              <a:endParaRPr lang="pt-PT" sz="1400" dirty="0"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6" name="Group 12"/>
          <p:cNvGrpSpPr>
            <a:grpSpLocks/>
          </p:cNvGrpSpPr>
          <p:nvPr/>
        </p:nvGrpSpPr>
        <p:grpSpPr bwMode="auto">
          <a:xfrm>
            <a:off x="1241425" y="3032740"/>
            <a:ext cx="6835775" cy="986588"/>
            <a:chOff x="576" y="1584"/>
            <a:chExt cx="4512" cy="768"/>
          </a:xfrm>
        </p:grpSpPr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576" y="1968"/>
              <a:ext cx="45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PT" sz="1400">
                <a:latin typeface="+mn-lt"/>
                <a:cs typeface="+mn-cs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309" y="1584"/>
              <a:ext cx="2766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t-PT" b="1" dirty="0">
                  <a:latin typeface="+mn-lt"/>
                  <a:cs typeface="+mn-cs"/>
                </a:rPr>
                <a:t>Equipamento</a:t>
              </a:r>
            </a:p>
            <a:p>
              <a:pPr algn="ctr" eaLnBrk="0" hangingPunct="0">
                <a:buFontTx/>
                <a:buChar char="•"/>
                <a:defRPr/>
              </a:pPr>
              <a:r>
                <a:rPr lang="pt-PT" sz="1400" b="1" dirty="0">
                  <a:latin typeface="+mn-lt"/>
                  <a:cs typeface="+mn-cs"/>
                </a:rPr>
                <a:t>Testes e qualificação de todos os componentes</a:t>
              </a:r>
              <a:endParaRPr lang="pt-PT" sz="1400" dirty="0">
                <a:latin typeface="+mn-lt"/>
                <a:cs typeface="+mn-cs"/>
              </a:endParaRPr>
            </a:p>
          </p:txBody>
        </p:sp>
      </p:grpSp>
      <p:grpSp>
        <p:nvGrpSpPr>
          <p:cNvPr id="49" name="Group 15"/>
          <p:cNvGrpSpPr>
            <a:grpSpLocks/>
          </p:cNvGrpSpPr>
          <p:nvPr/>
        </p:nvGrpSpPr>
        <p:grpSpPr bwMode="auto">
          <a:xfrm>
            <a:off x="2251510" y="3840899"/>
            <a:ext cx="4464050" cy="415754"/>
            <a:chOff x="1296" y="2448"/>
            <a:chExt cx="3024" cy="240"/>
          </a:xfrm>
          <a:noFill/>
        </p:grpSpPr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1296" y="2448"/>
              <a:ext cx="3024" cy="2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PT" sz="1400">
                <a:latin typeface="+mn-lt"/>
                <a:cs typeface="+mn-cs"/>
              </a:endParaRP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319" y="2479"/>
              <a:ext cx="2880" cy="1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Tx/>
                <a:buChar char="•"/>
                <a:defRPr/>
              </a:pPr>
              <a:r>
                <a:rPr lang="pt-PT" sz="1400" b="1" dirty="0">
                  <a:latin typeface="+mn-lt"/>
                  <a:cs typeface="+mn-cs"/>
                </a:rPr>
                <a:t>Calibração dos sistemas dosimétricos</a:t>
              </a:r>
            </a:p>
          </p:txBody>
        </p:sp>
      </p:grpSp>
      <p:grpSp>
        <p:nvGrpSpPr>
          <p:cNvPr id="52" name="Group 18"/>
          <p:cNvGrpSpPr>
            <a:grpSpLocks/>
          </p:cNvGrpSpPr>
          <p:nvPr/>
        </p:nvGrpSpPr>
        <p:grpSpPr bwMode="auto">
          <a:xfrm>
            <a:off x="1214360" y="4341470"/>
            <a:ext cx="6858000" cy="703262"/>
            <a:chOff x="844" y="2795"/>
            <a:chExt cx="4032" cy="33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844" y="2795"/>
              <a:ext cx="403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pt-PT" sz="140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48" y="2809"/>
              <a:ext cx="60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PT" b="1" dirty="0">
                  <a:latin typeface="+mn-lt"/>
                  <a:cs typeface="+mn-cs"/>
                </a:rPr>
                <a:t>Processo</a:t>
              </a:r>
              <a:endParaRPr lang="pt-PT" dirty="0">
                <a:latin typeface="+mn-lt"/>
                <a:cs typeface="+mn-cs"/>
              </a:endParaRPr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1946" y="2967"/>
              <a:ext cx="173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Tx/>
                <a:buChar char="•"/>
                <a:defRPr/>
              </a:pPr>
              <a:r>
                <a:rPr lang="pt-PT" sz="1400" b="1" dirty="0">
                  <a:latin typeface="+mn-lt"/>
                  <a:cs typeface="+mn-cs"/>
                </a:rPr>
                <a:t>Distribuição de dose no produto</a:t>
              </a:r>
              <a:endParaRPr lang="pt-PT" sz="1400" dirty="0">
                <a:latin typeface="+mn-lt"/>
                <a:cs typeface="+mn-cs"/>
              </a:endParaRPr>
            </a:p>
          </p:txBody>
        </p:sp>
      </p:grpSp>
      <p:pic>
        <p:nvPicPr>
          <p:cNvPr id="21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371600" y="4114800"/>
            <a:ext cx="7558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substituto ósseo: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ISO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11137:2006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GB" sz="16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</a:t>
            </a:r>
            <a:r>
              <a:rPr lang="en-GB" sz="1600" b="1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0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3x10</a:t>
            </a:r>
            <a:r>
              <a:rPr lang="en-GB" sz="1600" b="1" baseline="30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3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ufc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amostra</a:t>
            </a:r>
            <a:endParaRPr lang="en-GB" sz="16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NSE: 10</a:t>
            </a:r>
            <a:r>
              <a:rPr lang="en-GB" sz="1600" b="1" baseline="30000" dirty="0" smtClean="0">
                <a:solidFill>
                  <a:schemeClr val="accent1">
                    <a:lumMod val="75000"/>
                  </a:schemeClr>
                </a:solidFill>
              </a:rPr>
              <a:t>-6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6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min</a:t>
            </a:r>
            <a:r>
              <a:rPr lang="en-GB" altLang="ja-JP" sz="1600" b="1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Esterilização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: 26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lang="en-GB" altLang="ja-JP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kGy</a:t>
            </a:r>
            <a:endParaRPr lang="en-GB" altLang="ja-JP" sz="1600" b="1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6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max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: 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34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lang="en-GB" altLang="ja-JP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kGy</a:t>
            </a:r>
            <a:endParaRPr lang="en-GB" altLang="ja-JP" sz="1600" b="1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endParaRPr lang="en-GB" altLang="ja-JP" sz="1100" dirty="0" smtClean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endParaRPr lang="en-GB" altLang="ja-JP" sz="1000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endParaRPr lang="pt-PT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1905000"/>
            <a:ext cx="568469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Substituto ósseo: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ISO 11137:2006 </a:t>
            </a:r>
            <a:endParaRPr lang="es-ES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</a:t>
            </a:r>
            <a:r>
              <a:rPr lang="en-GB" sz="1600" b="1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0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1x10</a:t>
            </a:r>
            <a:r>
              <a:rPr lang="en-GB" sz="16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ufc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/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amostra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Nível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de </a:t>
            </a: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Segurança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de </a:t>
            </a: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Esterilidade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(NSE): 10</a:t>
            </a:r>
            <a:r>
              <a:rPr lang="en-GB" altLang="ja-JP" sz="1600" b="1" baseline="30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-6</a:t>
            </a:r>
          </a:p>
          <a:p>
            <a:pPr>
              <a:defRPr/>
            </a:pP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6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min</a:t>
            </a:r>
            <a:r>
              <a:rPr lang="en-GB" altLang="ja-JP" sz="1600" b="1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Esterilização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: 25 </a:t>
            </a:r>
            <a:r>
              <a:rPr lang="en-GB" altLang="ja-JP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kGy</a:t>
            </a:r>
            <a:endParaRPr lang="en-GB" altLang="ja-JP" sz="1600" b="1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6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max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: 50 </a:t>
            </a:r>
            <a:r>
              <a:rPr lang="en-GB" altLang="ja-JP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kGy</a:t>
            </a:r>
            <a:endParaRPr lang="en-GB" altLang="ja-JP" sz="1600" b="1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endParaRPr lang="en-GB" altLang="ja-JP" sz="1100" dirty="0" smtClean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endParaRPr lang="pt-PT" sz="16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1634523" cy="116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066800"/>
            <a:ext cx="8382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Exemplos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PT" sz="2800" dirty="0" smtClean="0"/>
              <a:t>Esterilização </a:t>
            </a:r>
            <a:r>
              <a:rPr lang="pt-PT" sz="2800" dirty="0"/>
              <a:t>de </a:t>
            </a:r>
            <a:r>
              <a:rPr lang="pt-PT" sz="2800" dirty="0" smtClean="0"/>
              <a:t>produtos farmacêutico</a:t>
            </a:r>
            <a:endParaRPr lang="en-US" sz="2800" dirty="0"/>
          </a:p>
        </p:txBody>
      </p:sp>
      <p:pic>
        <p:nvPicPr>
          <p:cNvPr id="7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 descr="C:\Users\ealves\AppData\Local\Microsoft\Windows\Temporary Internet Files\Content.Outlook\Y9YUTCOZ\Bonelike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724400"/>
            <a:ext cx="2279716" cy="1176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4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1"/>
            <a:ext cx="1785159" cy="110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029200" y="1676400"/>
            <a:ext cx="3261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pt-PT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&lt; 10</a:t>
            </a:r>
            <a:r>
              <a:rPr lang="pt-PT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ufc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/g </a:t>
            </a:r>
          </a:p>
          <a:p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Eficiências de inactivação  microbiana &gt; 50%</a:t>
            </a:r>
          </a:p>
          <a:p>
            <a:r>
              <a:rPr lang="pt-P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pt-PT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&gt; 1,5 </a:t>
            </a:r>
            <a:r>
              <a:rPr lang="pt-P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kGy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pt-P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pt-PT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&lt; 5 </a:t>
            </a:r>
            <a:r>
              <a:rPr lang="pt-P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kGy</a:t>
            </a:r>
            <a:endParaRPr lang="pt-P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2" y="5181600"/>
            <a:ext cx="182408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81000" y="6581001"/>
            <a:ext cx="110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0.27 </a:t>
            </a:r>
            <a:r>
              <a:rPr lang="pt-PT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kGy</a:t>
            </a:r>
            <a:endParaRPr lang="pt-PT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1600" y="6581001"/>
            <a:ext cx="108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0.54 </a:t>
            </a:r>
            <a:r>
              <a:rPr lang="pt-PT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kGy</a:t>
            </a:r>
            <a:endParaRPr lang="pt-PT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3770" y="4876800"/>
            <a:ext cx="819443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b="1" cap="small" dirty="0" smtClean="0"/>
              <a:t>Radiação ionizante um tratamento alternativo para a preservação das castanhas</a:t>
            </a:r>
            <a:endParaRPr lang="pt-PT" b="1" cap="small" dirty="0"/>
          </a:p>
        </p:txBody>
      </p:sp>
      <p:sp>
        <p:nvSpPr>
          <p:cNvPr id="37" name="Rectangle 36"/>
          <p:cNvSpPr/>
          <p:nvPr/>
        </p:nvSpPr>
        <p:spPr>
          <a:xfrm>
            <a:off x="228600" y="990600"/>
            <a:ext cx="85344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b="1" cap="small" dirty="0" smtClean="0"/>
              <a:t>Desenvolvimento do Processo de Irradiação de Alimentos Frescos para doentes imunodeprimidos</a:t>
            </a:r>
            <a:endParaRPr lang="pt-PT" b="1" cap="small" dirty="0"/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39608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56185"/>
            <a:ext cx="1464376" cy="105015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35" y="1665243"/>
            <a:ext cx="1200265" cy="98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80601" y="5333999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solidFill>
                  <a:schemeClr val="accent1">
                    <a:lumMod val="75000"/>
                  </a:schemeClr>
                </a:solidFill>
              </a:rPr>
              <a:t>Dose &lt; 1 </a:t>
            </a:r>
            <a:r>
              <a:rPr lang="pt-PT" sz="1400" b="1" dirty="0" err="1">
                <a:solidFill>
                  <a:schemeClr val="accent1">
                    <a:lumMod val="75000"/>
                  </a:schemeClr>
                </a:solidFill>
              </a:rPr>
              <a:t>kGy</a:t>
            </a:r>
            <a:endParaRPr lang="pt-PT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Picture 8" descr="C:\WINDOWS\Desktop\ovolandia\DSCF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6437" y="3810000"/>
            <a:ext cx="979166" cy="83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304800" y="3755393"/>
            <a:ext cx="3581400" cy="893892"/>
            <a:chOff x="1837" y="3013"/>
            <a:chExt cx="2274" cy="761"/>
          </a:xfrm>
        </p:grpSpPr>
        <p:pic>
          <p:nvPicPr>
            <p:cNvPr id="43" name="Picture 24" descr="Maionese 00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33" y="3013"/>
              <a:ext cx="678" cy="7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44" name="Picture 25" descr="Imagem(75)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37" y="3022"/>
              <a:ext cx="649" cy="7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sp>
        <p:nvSpPr>
          <p:cNvPr id="45" name="Down Arrow 44"/>
          <p:cNvSpPr/>
          <p:nvPr/>
        </p:nvSpPr>
        <p:spPr>
          <a:xfrm rot="5400000">
            <a:off x="1407727" y="4098198"/>
            <a:ext cx="125950" cy="171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/>
          </a:p>
        </p:txBody>
      </p:sp>
      <p:sp>
        <p:nvSpPr>
          <p:cNvPr id="46" name="Down Arrow 45"/>
          <p:cNvSpPr/>
          <p:nvPr/>
        </p:nvSpPr>
        <p:spPr>
          <a:xfrm rot="16200000">
            <a:off x="2650616" y="4105125"/>
            <a:ext cx="114500" cy="171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/>
          </a:p>
        </p:txBody>
      </p:sp>
      <p:sp>
        <p:nvSpPr>
          <p:cNvPr id="47" name="Rectangle 46"/>
          <p:cNvSpPr/>
          <p:nvPr/>
        </p:nvSpPr>
        <p:spPr>
          <a:xfrm>
            <a:off x="568015" y="3198911"/>
            <a:ext cx="43730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b="1" cap="small" dirty="0" smtClean="0"/>
              <a:t>Descontaminação/Desinfecção de </a:t>
            </a:r>
            <a:r>
              <a:rPr lang="pt-PT" b="1" cap="small" dirty="0" err="1" smtClean="0"/>
              <a:t>OVOs</a:t>
            </a:r>
            <a:endParaRPr lang="pt-PT" b="1" cap="small" dirty="0"/>
          </a:p>
        </p:txBody>
      </p:sp>
      <p:sp>
        <p:nvSpPr>
          <p:cNvPr id="5" name="Rectangle 4"/>
          <p:cNvSpPr/>
          <p:nvPr/>
        </p:nvSpPr>
        <p:spPr>
          <a:xfrm>
            <a:off x="3886200" y="3733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Dose de </a:t>
            </a:r>
            <a:r>
              <a:rPr lang="en-GB" altLang="ja-JP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Descontaminação</a:t>
            </a:r>
            <a:r>
              <a:rPr lang="en-GB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/</a:t>
            </a:r>
            <a:r>
              <a:rPr lang="pt-PT" altLang="ja-JP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Desinfecção</a:t>
            </a:r>
            <a:endParaRPr lang="pt-PT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r>
              <a:rPr lang="en-GB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 </a:t>
            </a:r>
            <a:r>
              <a:rPr lang="en-GB" altLang="ja-JP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min</a:t>
            </a:r>
            <a:r>
              <a:rPr lang="en-GB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: </a:t>
            </a:r>
            <a:r>
              <a:rPr lang="en-GB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3 </a:t>
            </a:r>
            <a:r>
              <a:rPr lang="en-GB" altLang="ja-JP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kGy</a:t>
            </a:r>
            <a:r>
              <a:rPr lang="en-GB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; </a:t>
            </a:r>
            <a:r>
              <a:rPr lang="en-GB" altLang="ja-JP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max</a:t>
            </a:r>
            <a:r>
              <a:rPr lang="en-GB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: </a:t>
            </a:r>
            <a:r>
              <a:rPr lang="en-GB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5 </a:t>
            </a:r>
            <a:r>
              <a:rPr lang="en-GB" altLang="ja-JP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Mincho" pitchFamily="49" charset="-128"/>
                <a:cs typeface="Times New Roman" pitchFamily="18" charset="0"/>
              </a:rPr>
              <a:t>kGy</a:t>
            </a:r>
            <a:endParaRPr lang="en-GB" altLang="ja-JP" sz="1600" dirty="0">
              <a:solidFill>
                <a:schemeClr val="tx1">
                  <a:lumMod val="95000"/>
                  <a:lumOff val="5000"/>
                </a:schemeClr>
              </a:solidFill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r>
              <a:rPr lang="pt-PT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Melhoria </a:t>
            </a:r>
            <a:r>
              <a:rPr lang="pt-P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das propriedades </a:t>
            </a:r>
            <a:r>
              <a:rPr lang="pt-PT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organolépticas de bolos e maioneses</a:t>
            </a:r>
            <a:endParaRPr lang="pt-P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097" y="381000"/>
            <a:ext cx="739190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Exemplos: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PT" sz="2800" dirty="0" smtClean="0"/>
              <a:t>Irradiação de Alimentos</a:t>
            </a:r>
            <a:endParaRPr lang="pt-PT" sz="2800" dirty="0"/>
          </a:p>
        </p:txBody>
      </p:sp>
      <p:pic>
        <p:nvPicPr>
          <p:cNvPr id="22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8" y="4399863"/>
            <a:ext cx="157956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81000" y="5943600"/>
            <a:ext cx="1868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N</a:t>
            </a:r>
            <a:r>
              <a:rPr lang="pt-PT" sz="1400" baseline="-25000" dirty="0"/>
              <a:t>0</a:t>
            </a:r>
            <a:r>
              <a:rPr lang="pt-PT" sz="1400" dirty="0"/>
              <a:t> &lt; </a:t>
            </a:r>
            <a:r>
              <a:rPr lang="pt-PT" sz="1400" dirty="0" smtClean="0"/>
              <a:t>10</a:t>
            </a:r>
            <a:r>
              <a:rPr lang="pt-PT" sz="1400" baseline="30000" dirty="0" smtClean="0"/>
              <a:t>2  </a:t>
            </a:r>
            <a:r>
              <a:rPr lang="pt-PT" sz="1400" dirty="0" err="1" smtClean="0"/>
              <a:t>ufc</a:t>
            </a:r>
            <a:r>
              <a:rPr lang="pt-PT" sz="1400" dirty="0" smtClean="0"/>
              <a:t>/página </a:t>
            </a:r>
            <a:endParaRPr lang="pt-PT" sz="1400" dirty="0"/>
          </a:p>
          <a:p>
            <a:r>
              <a:rPr lang="pt-PT" sz="1400" dirty="0" err="1" smtClean="0"/>
              <a:t>D</a:t>
            </a:r>
            <a:r>
              <a:rPr lang="pt-PT" sz="1400" baseline="-25000" dirty="0" err="1" smtClean="0"/>
              <a:t>min</a:t>
            </a:r>
            <a:r>
              <a:rPr lang="pt-PT" sz="1400" dirty="0"/>
              <a:t>:</a:t>
            </a:r>
            <a:r>
              <a:rPr lang="pt-PT" sz="1400" dirty="0" smtClean="0"/>
              <a:t> 3 </a:t>
            </a:r>
            <a:r>
              <a:rPr lang="pt-PT" sz="1400" dirty="0" err="1" smtClean="0"/>
              <a:t>kGy</a:t>
            </a:r>
            <a:endParaRPr lang="pt-PT" sz="14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52600"/>
            <a:ext cx="2880319" cy="96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139952" y="266700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chemeClr val="accent1">
                    <a:lumMod val="75000"/>
                  </a:schemeClr>
                </a:solidFill>
              </a:rPr>
              <a:t>      0 </a:t>
            </a:r>
            <a:r>
              <a:rPr lang="pt-PT" sz="1200" b="1" dirty="0" err="1" smtClean="0">
                <a:solidFill>
                  <a:schemeClr val="accent1">
                    <a:lumMod val="75000"/>
                  </a:schemeClr>
                </a:solidFill>
              </a:rPr>
              <a:t>kGy</a:t>
            </a:r>
            <a:r>
              <a:rPr lang="pt-PT" sz="1200" b="1" dirty="0" smtClean="0">
                <a:solidFill>
                  <a:schemeClr val="accent1">
                    <a:lumMod val="75000"/>
                  </a:schemeClr>
                </a:solidFill>
              </a:rPr>
              <a:t>	                            4 </a:t>
            </a:r>
            <a:r>
              <a:rPr lang="pt-PT" sz="1200" b="1" dirty="0" err="1" smtClean="0">
                <a:solidFill>
                  <a:schemeClr val="accent1">
                    <a:lumMod val="75000"/>
                  </a:schemeClr>
                </a:solidFill>
              </a:rPr>
              <a:t>kGy</a:t>
            </a:r>
            <a:endParaRPr lang="pt-PT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20205" y="5062595"/>
            <a:ext cx="1942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Livro em pergaminho restaurado e irradiado com feixe de electrões </a:t>
            </a:r>
            <a:endParaRPr lang="pt-PT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2052306"/>
            <a:ext cx="2032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smtClean="0">
                <a:solidFill>
                  <a:schemeClr val="bg1"/>
                </a:solidFill>
              </a:rPr>
              <a:t>Azulejos</a:t>
            </a:r>
            <a:endParaRPr lang="pt-PT" sz="100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2981980"/>
            <a:ext cx="3712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1400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&lt; 10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ufc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/cm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pt-PT" sz="1400" dirty="0" smtClean="0">
                <a:solidFill>
                  <a:schemeClr val="accent6">
                    <a:lumMod val="75000"/>
                  </a:schemeClr>
                </a:solidFill>
              </a:rPr>
              <a:t>Eficiências de inactivação microbiana&gt; 70% </a:t>
            </a:r>
          </a:p>
          <a:p>
            <a:r>
              <a:rPr lang="pt-PT" sz="1400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pt-PT" sz="1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pt-PT" sz="1400" dirty="0" smtClean="0">
                <a:solidFill>
                  <a:schemeClr val="accent6">
                    <a:lumMod val="75000"/>
                  </a:schemeClr>
                </a:solidFill>
              </a:rPr>
              <a:t> &lt; 4 </a:t>
            </a:r>
            <a:r>
              <a:rPr lang="pt-PT" sz="1400" dirty="0" err="1" smtClean="0">
                <a:solidFill>
                  <a:schemeClr val="accent6">
                    <a:lumMod val="75000"/>
                  </a:schemeClr>
                </a:solidFill>
              </a:rPr>
              <a:t>kGy</a:t>
            </a:r>
            <a:endParaRPr lang="pt-P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943" y="1762227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6323" y="1752600"/>
            <a:ext cx="865188" cy="122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478971" y="2995136"/>
            <a:ext cx="41148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sz="1400" dirty="0" smtClean="0">
                <a:solidFill>
                  <a:schemeClr val="accent1">
                    <a:lumMod val="75000"/>
                  </a:schemeClr>
                </a:solidFill>
              </a:rPr>
              <a:t>Escultura de São José</a:t>
            </a:r>
          </a:p>
          <a:p>
            <a:pPr>
              <a:defRPr/>
            </a:pPr>
            <a:r>
              <a:rPr lang="pt-PT" sz="1400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pt-PT" sz="1400" baseline="-25000" dirty="0" err="1" smtClean="0">
                <a:solidFill>
                  <a:schemeClr val="accent1">
                    <a:lumMod val="75000"/>
                  </a:schemeClr>
                </a:solidFill>
              </a:rPr>
              <a:t>min</a:t>
            </a:r>
            <a:r>
              <a:rPr lang="pt-PT" sz="1400" dirty="0" smtClean="0">
                <a:solidFill>
                  <a:schemeClr val="accent1">
                    <a:lumMod val="75000"/>
                  </a:schemeClr>
                </a:solidFill>
              </a:rPr>
              <a:t>: 5 </a:t>
            </a:r>
            <a:r>
              <a:rPr lang="pt-PT" sz="1400" dirty="0" err="1" smtClean="0">
                <a:solidFill>
                  <a:schemeClr val="accent1">
                    <a:lumMod val="75000"/>
                  </a:schemeClr>
                </a:solidFill>
              </a:rPr>
              <a:t>kGy</a:t>
            </a:r>
            <a:r>
              <a:rPr lang="pt-PT" sz="1400" dirty="0" smtClean="0">
                <a:solidFill>
                  <a:schemeClr val="accent1">
                    <a:lumMod val="75000"/>
                  </a:schemeClr>
                </a:solidFill>
              </a:rPr>
              <a:t> – tratamento curativo</a:t>
            </a:r>
          </a:p>
          <a:p>
            <a:pPr>
              <a:defRPr/>
            </a:pPr>
            <a:r>
              <a:rPr lang="pt-PT" sz="1400" dirty="0" smtClean="0">
                <a:solidFill>
                  <a:schemeClr val="accent1">
                    <a:lumMod val="75000"/>
                  </a:schemeClr>
                </a:solidFill>
              </a:rPr>
              <a:t>Restaurado apos irradiação</a:t>
            </a:r>
            <a:endParaRPr lang="pt-P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Picture 1" descr="E:\DCIM\100OLYMP\P1010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2200" y="4267200"/>
            <a:ext cx="1311799" cy="98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962400" y="5370493"/>
            <a:ext cx="4114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</a:t>
            </a:r>
            <a:r>
              <a:rPr lang="en-GB" sz="14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0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&lt; 10</a:t>
            </a:r>
            <a:r>
              <a:rPr lang="en-GB" sz="1400" baseline="30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ufc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/cm</a:t>
            </a:r>
            <a:r>
              <a:rPr lang="en-GB" sz="1400" baseline="30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just">
              <a:defRPr/>
            </a:pPr>
            <a:r>
              <a:rPr lang="en-GB" altLang="ja-JP" sz="1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400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min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: </a:t>
            </a:r>
            <a:r>
              <a:rPr lang="en-GB" altLang="ja-JP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5 </a:t>
            </a:r>
            <a:r>
              <a:rPr lang="en-GB" altLang="ja-JP" sz="1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kGy</a:t>
            </a:r>
            <a:endParaRPr lang="en-GB" altLang="ja-JP" sz="1400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  <a:p>
            <a:pPr algn="just">
              <a:defRPr/>
            </a:pPr>
            <a:r>
              <a:rPr lang="en-GB" altLang="ja-JP" sz="1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400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max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: 30 </a:t>
            </a:r>
            <a:r>
              <a:rPr lang="en-GB" altLang="ja-JP" sz="1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kGy</a:t>
            </a:r>
            <a:endParaRPr lang="en-GB" altLang="ja-JP" sz="1400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  <a:p>
            <a:pPr algn="just">
              <a:defRPr/>
            </a:pPr>
            <a:endParaRPr lang="en-GB" altLang="ja-JP" sz="1400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38" name="Imagem 32" descr="E:\Computador do ITN\AUC\AUC - 2011\Determinação de Dmin e Dmáx\INIA\Texturómetro - fotos\SDC1121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47" y="4243627"/>
            <a:ext cx="1597153" cy="1395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05000" y="381000"/>
            <a:ext cx="7239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Exemplos: </a:t>
            </a:r>
            <a:r>
              <a:rPr lang="pt-PT" sz="2800" dirty="0"/>
              <a:t>Preservação</a:t>
            </a:r>
            <a:r>
              <a:rPr lang="en-US" sz="2800" dirty="0"/>
              <a:t> de </a:t>
            </a:r>
            <a:r>
              <a:rPr lang="pt-PT" sz="2800" dirty="0"/>
              <a:t>objectos</a:t>
            </a:r>
            <a:r>
              <a:rPr lang="en-US" sz="2800" dirty="0"/>
              <a:t> </a:t>
            </a:r>
            <a:r>
              <a:rPr lang="pt-PT" sz="2800" dirty="0"/>
              <a:t>de</a:t>
            </a:r>
            <a:r>
              <a:rPr lang="en-US" sz="2800" dirty="0"/>
              <a:t> </a:t>
            </a:r>
            <a:r>
              <a:rPr lang="pt-PT" sz="2800" dirty="0" smtClean="0"/>
              <a:t>arte</a:t>
            </a:r>
            <a:endParaRPr lang="pt-PT" sz="2800" dirty="0"/>
          </a:p>
        </p:txBody>
      </p:sp>
      <p:pic>
        <p:nvPicPr>
          <p:cNvPr id="16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PIC00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12349"/>
            <a:ext cx="16764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3" descr="Img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00200"/>
            <a:ext cx="16002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2" descr="DSC027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3" y="4794664"/>
            <a:ext cx="16954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42900" y="6009102"/>
            <a:ext cx="6050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Irradiação das lamas → aumento da taxa de </a:t>
            </a:r>
            <a:r>
              <a:rPr lang="pt-P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crescimento de plantas </a:t>
            </a:r>
            <a:endParaRPr lang="pt-PT" sz="1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9532" y="2924663"/>
            <a:ext cx="3069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GB" sz="1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&lt; 10</a:t>
            </a:r>
            <a:r>
              <a:rPr lang="en-GB" sz="1400" baseline="300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ufc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/ml </a:t>
            </a:r>
          </a:p>
          <a:p>
            <a:pPr>
              <a:defRPr/>
            </a:pPr>
            <a:r>
              <a:rPr lang="en-GB" altLang="ja-JP" sz="1400" dirty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Dose de </a:t>
            </a:r>
            <a:r>
              <a:rPr lang="en-GB" altLang="ja-JP" sz="1400" dirty="0" err="1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Desinfecção</a:t>
            </a:r>
            <a:r>
              <a:rPr lang="en-GB" altLang="ja-JP" sz="1400" dirty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(</a:t>
            </a:r>
            <a:r>
              <a:rPr lang="en-GB" altLang="ja-JP" sz="1400" dirty="0" err="1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400" baseline="-25000" dirty="0" err="1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min</a:t>
            </a:r>
            <a:r>
              <a:rPr lang="en-GB" altLang="ja-JP" sz="1400" dirty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): 7 </a:t>
            </a:r>
            <a:r>
              <a:rPr lang="en-GB" altLang="ja-JP" sz="1400" dirty="0" err="1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kGy</a:t>
            </a:r>
            <a:endParaRPr lang="en-GB" altLang="ja-JP" sz="1400" dirty="0" smtClean="0">
              <a:solidFill>
                <a:schemeClr val="accent1">
                  <a:lumMod val="75000"/>
                </a:schemeClr>
              </a:solidFill>
              <a:ea typeface="MS Mincho" pitchFamily="49" charset="-128"/>
              <a:cs typeface="Times New Roman" pitchFamily="18" charset="0"/>
            </a:endParaRPr>
          </a:p>
          <a:p>
            <a:pPr>
              <a:defRPr/>
            </a:pPr>
            <a:r>
              <a:rPr lang="en-GB" altLang="ja-JP" sz="1400" dirty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Dose </a:t>
            </a:r>
            <a:r>
              <a:rPr lang="en-GB" altLang="ja-JP" sz="1400" dirty="0" err="1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máxima</a:t>
            </a:r>
            <a:r>
              <a:rPr lang="en-GB" altLang="ja-JP" sz="1400" dirty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(</a:t>
            </a:r>
            <a:r>
              <a:rPr lang="en-GB" altLang="ja-JP" sz="1400" dirty="0" err="1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D</a:t>
            </a:r>
            <a:r>
              <a:rPr lang="en-GB" altLang="ja-JP" sz="1400" baseline="-25000" dirty="0" err="1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max</a:t>
            </a:r>
            <a:r>
              <a:rPr lang="en-GB" altLang="ja-JP" sz="1400" dirty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): 30 </a:t>
            </a:r>
            <a:r>
              <a:rPr lang="en-GB" altLang="ja-JP" sz="1400" dirty="0" err="1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kGy</a:t>
            </a:r>
            <a:endParaRPr lang="en-GB" altLang="ja-JP" sz="1400" dirty="0">
              <a:solidFill>
                <a:schemeClr val="accent1">
                  <a:lumMod val="75000"/>
                </a:schemeClr>
              </a:solidFill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46" name="Down Arrow 45"/>
          <p:cNvSpPr/>
          <p:nvPr/>
        </p:nvSpPr>
        <p:spPr>
          <a:xfrm rot="16200000">
            <a:off x="2105891" y="2156460"/>
            <a:ext cx="207818" cy="335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2899" y="1252493"/>
            <a:ext cx="2550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Efluentes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de </a:t>
            </a: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Matadouros</a:t>
            </a:r>
            <a:endParaRPr lang="en-GB" altLang="ja-JP" sz="1600" b="1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2" y="1600200"/>
            <a:ext cx="1816586" cy="136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769596" y="1251416"/>
            <a:ext cx="3299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Efluentes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da </a:t>
            </a: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Industria</a:t>
            </a:r>
            <a:r>
              <a:rPr lang="en-GB" altLang="ja-JP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lang="en-GB" altLang="ja-JP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Mincho" pitchFamily="49" charset="-128"/>
                <a:cs typeface="Times New Roman" pitchFamily="18" charset="0"/>
              </a:rPr>
              <a:t>Corticeira</a:t>
            </a:r>
            <a:endParaRPr lang="en-GB" altLang="ja-JP" sz="1600" b="1" dirty="0">
              <a:solidFill>
                <a:schemeClr val="accent1">
                  <a:lumMod val="75000"/>
                </a:schemeClr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50914" y="2997432"/>
            <a:ext cx="3226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schemeClr val="accent1"/>
                </a:solidFill>
              </a:rPr>
              <a:t>Dose &gt; 10 </a:t>
            </a:r>
            <a:r>
              <a:rPr lang="en-GB" sz="1400" dirty="0" err="1" smtClean="0">
                <a:solidFill>
                  <a:schemeClr val="accent1"/>
                </a:solidFill>
              </a:rPr>
              <a:t>kGy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pt-PT" sz="1400" dirty="0" smtClean="0">
                <a:solidFill>
                  <a:schemeClr val="accent1">
                    <a:lumMod val="75000"/>
                  </a:schemeClr>
                </a:solidFill>
              </a:rPr>
              <a:t>Redução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do CQO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Aumento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da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capacidade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antioxidante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da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água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de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cozedura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-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possível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valorização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do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efluente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tratado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como</a:t>
            </a:r>
            <a:r>
              <a:rPr lang="en-GB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matéria-prima </a:t>
            </a:r>
            <a:r>
              <a:rPr lang="pt-PT" altLang="ja-JP" sz="1400" dirty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para outras </a:t>
            </a:r>
            <a:r>
              <a:rPr lang="pt-PT" altLang="ja-JP" sz="1400" dirty="0" smtClean="0">
                <a:solidFill>
                  <a:schemeClr val="accent1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indústrias.</a:t>
            </a:r>
            <a:endParaRPr lang="en-GB" altLang="ja-JP" sz="1400" dirty="0">
              <a:solidFill>
                <a:schemeClr val="accent1">
                  <a:lumMod val="75000"/>
                </a:schemeClr>
              </a:solidFill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1551" y="4794664"/>
            <a:ext cx="4704838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pt-PT" cap="small" dirty="0"/>
              <a:t>Optimização do tratamento de Efluentes: </a:t>
            </a:r>
            <a:r>
              <a:rPr lang="pt-PT" cap="small" dirty="0" err="1" smtClean="0"/>
              <a:t>Bioremediação</a:t>
            </a:r>
            <a:r>
              <a:rPr lang="pt-PT" cap="small" dirty="0" smtClean="0"/>
              <a:t>; Desinfecção</a:t>
            </a:r>
            <a:r>
              <a:rPr lang="pt-PT" cap="small" dirty="0"/>
              <a:t>; Reaproveitamento do </a:t>
            </a:r>
            <a:r>
              <a:rPr lang="pt-PT" cap="small" dirty="0" smtClean="0"/>
              <a:t>efluente </a:t>
            </a:r>
            <a:r>
              <a:rPr lang="pt-PT" cap="small" dirty="0"/>
              <a:t>tratado			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3" y="3818820"/>
            <a:ext cx="3714237" cy="74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5816" y="685800"/>
            <a:ext cx="85881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Exemplos: </a:t>
            </a:r>
            <a:r>
              <a:rPr lang="pt-PT" sz="2800" dirty="0" smtClean="0"/>
              <a:t>Optimização </a:t>
            </a:r>
            <a:r>
              <a:rPr lang="pt-PT" sz="2800" dirty="0"/>
              <a:t>do Tratamento de </a:t>
            </a:r>
            <a:r>
              <a:rPr lang="pt-PT" sz="2800" dirty="0" smtClean="0"/>
              <a:t>Efluentes</a:t>
            </a:r>
            <a:endParaRPr lang="pt-PT" sz="2800" dirty="0"/>
          </a:p>
        </p:txBody>
      </p:sp>
      <p:pic>
        <p:nvPicPr>
          <p:cNvPr id="15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228600" y="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33400"/>
            <a:ext cx="5755102" cy="46166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PT" sz="2400" b="1" dirty="0" smtClean="0"/>
              <a:t>Laboratório de Feixe de Iões e Reactor</a:t>
            </a:r>
            <a:endParaRPr lang="en-US" sz="2400" b="1" dirty="0"/>
          </a:p>
        </p:txBody>
      </p:sp>
      <p:pic>
        <p:nvPicPr>
          <p:cNvPr id="6" name="Picture 2" descr="C:\Users\ealves\Documents\Hall_IBL_12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3622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py of PICT00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241675" cy="431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6045" y="117811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1 MW Nuclear Reactor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739" y="1790618"/>
            <a:ext cx="326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Laboratório de Feixe de Iões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9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81000"/>
            <a:ext cx="5181227" cy="46166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Técnicas analíticas não destrutivas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Espectrometria de </a:t>
            </a:r>
            <a:r>
              <a:rPr lang="pt-PT" dirty="0" err="1"/>
              <a:t>retrodispersão</a:t>
            </a:r>
            <a:r>
              <a:rPr lang="pt-PT" dirty="0"/>
              <a:t> </a:t>
            </a:r>
            <a:r>
              <a:rPr lang="pt-PT" dirty="0" smtClean="0"/>
              <a:t> de Rutherford (RBS)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Emissão de r-X induzida por </a:t>
            </a:r>
            <a:r>
              <a:rPr lang="pt-PT" dirty="0" smtClean="0"/>
              <a:t>partículas (PIXE)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Análise com reacções </a:t>
            </a:r>
            <a:r>
              <a:rPr lang="pt-PT" dirty="0" smtClean="0"/>
              <a:t>nucleares (NRA)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 smtClean="0"/>
              <a:t>Espectroscopia </a:t>
            </a:r>
            <a:r>
              <a:rPr lang="pt-PT" dirty="0"/>
              <a:t>de Massa com Aceleradores (AMS)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Activação </a:t>
            </a:r>
            <a:r>
              <a:rPr lang="pt-PT" dirty="0"/>
              <a:t>com </a:t>
            </a:r>
            <a:r>
              <a:rPr lang="pt-PT" dirty="0" smtClean="0"/>
              <a:t>neutrões (NAA)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 smtClean="0"/>
              <a:t>                               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Tomografia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com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neutrões</a:t>
            </a:r>
          </a:p>
          <a:p>
            <a:pPr>
              <a:lnSpc>
                <a:spcPct val="150000"/>
              </a:lnSpc>
            </a:pPr>
            <a:r>
              <a:rPr lang="pt-PT" dirty="0"/>
              <a:t>Fluorescência de r-X</a:t>
            </a:r>
          </a:p>
          <a:p>
            <a:pPr>
              <a:lnSpc>
                <a:spcPct val="150000"/>
              </a:lnSpc>
            </a:pPr>
            <a:endParaRPr lang="pt-PT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5" name="Picture 3" descr="C:\Users\ealves\Documents\Fig.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3332629" cy="25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ealves\Pictures\Fig.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8799"/>
          <a:stretch/>
        </p:blipFill>
        <p:spPr bwMode="auto">
          <a:xfrm>
            <a:off x="5181600" y="3429000"/>
            <a:ext cx="3141785" cy="28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Arrow 7"/>
          <p:cNvSpPr/>
          <p:nvPr/>
        </p:nvSpPr>
        <p:spPr>
          <a:xfrm>
            <a:off x="3962212" y="2819400"/>
            <a:ext cx="2209987" cy="1066800"/>
          </a:xfrm>
          <a:prstGeom prst="curvedDownArrow">
            <a:avLst>
              <a:gd name="adj1" fmla="val 25000"/>
              <a:gd name="adj2" fmla="val 50000"/>
              <a:gd name="adj3" fmla="val 21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76192"/>
              </p:ext>
            </p:extLst>
          </p:nvPr>
        </p:nvGraphicFramePr>
        <p:xfrm>
          <a:off x="304800" y="1600200"/>
          <a:ext cx="8534401" cy="465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Diapositivo" r:id="rId4" imgW="4570501" imgH="3427618" progId="PowerPoint.Slide.12">
                  <p:embed/>
                </p:oleObj>
              </mc:Choice>
              <mc:Fallback>
                <p:oleObj name="Diapositivo" r:id="rId4" imgW="4570501" imgH="3427618" progId="PowerPoint.Slide.12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107" b="16989"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8534401" cy="4658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727501"/>
            <a:ext cx="6083717" cy="46166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Património Cultural (PIXE-feixe externo)</a:t>
            </a:r>
            <a:endParaRPr lang="en-US" sz="2400" b="1" dirty="0"/>
          </a:p>
        </p:txBody>
      </p:sp>
      <p:pic>
        <p:nvPicPr>
          <p:cNvPr id="6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0"/>
            <a:ext cx="7619971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Obrigado pela vossa atenção e……</a:t>
            </a:r>
          </a:p>
          <a:p>
            <a:endParaRPr lang="pt-PT" sz="2400" b="1" dirty="0" smtClean="0"/>
          </a:p>
          <a:p>
            <a:endParaRPr lang="pt-PT" dirty="0" smtClean="0"/>
          </a:p>
          <a:p>
            <a:r>
              <a:rPr lang="pt-PT" dirty="0" smtClean="0"/>
              <a:t>                        </a:t>
            </a:r>
            <a:r>
              <a:rPr lang="pt-PT" sz="3200" b="1" dirty="0" smtClean="0">
                <a:solidFill>
                  <a:srgbClr val="FF0000"/>
                </a:solidFill>
              </a:rPr>
              <a:t>Sem Radiação não existia Vida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5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http://2.bp.blogspot.com/-W4CNtB6ZMDc/T9VKlcwPzqI/AAAAAAAACEE/IamlNwt9KUU/s1600/nascer_do_sol_no_esp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762000"/>
            <a:ext cx="3567848" cy="2228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chi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118" y="1676400"/>
            <a:ext cx="5400040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6917" y="533400"/>
            <a:ext cx="713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Unidade de Tecnologia de Radiação (UTR)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21920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Inicio da Operação:1989</a:t>
            </a:r>
            <a:endParaRPr lang="en-US" dirty="0"/>
          </a:p>
        </p:txBody>
      </p:sp>
      <p:pic>
        <p:nvPicPr>
          <p:cNvPr id="7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56356" y="836612"/>
            <a:ext cx="8853487" cy="5768977"/>
            <a:chOff x="0" y="391"/>
            <a:chExt cx="5577" cy="3634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6900094"/>
                </p:ext>
              </p:extLst>
            </p:nvPr>
          </p:nvGraphicFramePr>
          <p:xfrm>
            <a:off x="0" y="845"/>
            <a:ext cx="3696" cy="3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Document" r:id="rId5" imgW="5266944" imgH="7331396" progId="Word.Document.8">
                    <p:embed/>
                  </p:oleObj>
                </mc:Choice>
                <mc:Fallback>
                  <p:oleObj name="Document" r:id="rId5" imgW="5266944" imgH="7331396" progId="Word.Document.8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45"/>
                          <a:ext cx="3696" cy="318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alpha val="7843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9" name="Group 56"/>
            <p:cNvGrpSpPr>
              <a:grpSpLocks/>
            </p:cNvGrpSpPr>
            <p:nvPr/>
          </p:nvGrpSpPr>
          <p:grpSpPr bwMode="auto">
            <a:xfrm>
              <a:off x="2517" y="391"/>
              <a:ext cx="2964" cy="3291"/>
              <a:chOff x="2517" y="391"/>
              <a:chExt cx="2964" cy="3291"/>
            </a:xfrm>
          </p:grpSpPr>
          <p:sp>
            <p:nvSpPr>
              <p:cNvPr id="1032" name="Text Box 42"/>
              <p:cNvSpPr txBox="1">
                <a:spLocks noChangeArrowheads="1"/>
              </p:cNvSpPr>
              <p:nvPr/>
            </p:nvSpPr>
            <p:spPr bwMode="auto">
              <a:xfrm>
                <a:off x="2641" y="3451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sz="1800">
                  <a:latin typeface="Garamond" pitchFamily="18" charset="0"/>
                </a:endParaRPr>
              </a:p>
            </p:txBody>
          </p:sp>
          <p:pic>
            <p:nvPicPr>
              <p:cNvPr id="1033" name="Picture 48" descr="utr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9" y="845"/>
                <a:ext cx="1152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4" name="AutoShape 50"/>
              <p:cNvSpPr>
                <a:spLocks noChangeArrowheads="1"/>
              </p:cNvSpPr>
              <p:nvPr/>
            </p:nvSpPr>
            <p:spPr bwMode="auto">
              <a:xfrm>
                <a:off x="3085" y="391"/>
                <a:ext cx="1768" cy="454"/>
              </a:xfrm>
              <a:prstGeom prst="curvedDownArrow">
                <a:avLst>
                  <a:gd name="adj1" fmla="val 55367"/>
                  <a:gd name="adj2" fmla="val 133253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53"/>
              <p:cNvSpPr>
                <a:spLocks noChangeShapeType="1"/>
              </p:cNvSpPr>
              <p:nvPr/>
            </p:nvSpPr>
            <p:spPr bwMode="auto">
              <a:xfrm>
                <a:off x="2517" y="3067"/>
                <a:ext cx="1452" cy="0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30" name="Picture 61" descr="utr_montage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614"/>
              <a:ext cx="1608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Elbow Connector 5"/>
          <p:cNvCxnSpPr/>
          <p:nvPr/>
        </p:nvCxnSpPr>
        <p:spPr>
          <a:xfrm rot="10800000">
            <a:off x="2133598" y="1042193"/>
            <a:ext cx="1600200" cy="146208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990600"/>
            <a:ext cx="1473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/>
              <a:t>Cobalto60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981200" y="672860"/>
            <a:ext cx="2365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Actividade: ~95 </a:t>
            </a:r>
            <a:r>
              <a:rPr lang="pt-PT" b="1" dirty="0" err="1" smtClean="0"/>
              <a:t>kCi</a:t>
            </a:r>
            <a:r>
              <a:rPr lang="pt-PT" b="1" dirty="0" smtClean="0"/>
              <a:t> </a:t>
            </a:r>
            <a:endParaRPr lang="pt-PT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3439" y="41918"/>
            <a:ext cx="566052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latin typeface="Baskerville Old Face" pitchFamily="18" charset="0"/>
              </a:rPr>
              <a:t>UTR: Circuito dos Produtos a Irradiar</a:t>
            </a:r>
            <a:endParaRPr lang="en-US" sz="2800" b="1" dirty="0">
              <a:latin typeface="Baskerville Old Fac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125" y="5033448"/>
            <a:ext cx="3898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4663" y="5178373"/>
            <a:ext cx="5421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out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7143" y="6092096"/>
            <a:ext cx="2521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Caixas </a:t>
            </a:r>
            <a:r>
              <a:rPr lang="pt-PT" dirty="0" smtClean="0"/>
              <a:t>: 40x40x40 cm</a:t>
            </a:r>
            <a:r>
              <a:rPr lang="pt-PT" baseline="30000" dirty="0" smtClean="0"/>
              <a:t>3</a:t>
            </a:r>
          </a:p>
          <a:p>
            <a:r>
              <a:rPr lang="pt-PT" dirty="0"/>
              <a:t> </a:t>
            </a:r>
            <a:r>
              <a:rPr lang="pt-PT" dirty="0" smtClean="0"/>
              <a:t>            80x40x40 cm</a:t>
            </a:r>
            <a:r>
              <a:rPr lang="pt-PT" baseline="30000" dirty="0" smtClean="0"/>
              <a:t>3</a:t>
            </a:r>
            <a:endParaRPr lang="pt-PT" baseline="30000" dirty="0"/>
          </a:p>
        </p:txBody>
      </p:sp>
      <p:pic>
        <p:nvPicPr>
          <p:cNvPr id="17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228600" y="2286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371600" y="121920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pt-PT" sz="18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pt-PT" sz="1800" b="1" dirty="0" err="1" smtClean="0">
                <a:solidFill>
                  <a:schemeClr val="accent6">
                    <a:lumMod val="75000"/>
                  </a:schemeClr>
                </a:solidFill>
              </a:rPr>
              <a:t>radioesterilização</a:t>
            </a:r>
            <a:r>
              <a:rPr lang="pt-PT" sz="1800" b="1" dirty="0" smtClean="0">
                <a:solidFill>
                  <a:schemeClr val="accent6">
                    <a:lumMod val="75000"/>
                  </a:schemeClr>
                </a:solidFill>
              </a:rPr>
              <a:t> é uma 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</a:rPr>
              <a:t>tecnologia de FIM DE LINHA, recebendo-se para tratamento os PRODUTOS ACABADOS E EMBALADOS na sua forma final, TAL E QUAL COMO VÃO PARA O CLIENTE FINAL.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587613" y="3248205"/>
            <a:ext cx="608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dirty="0"/>
              <a:t>Produto na sua embalagem final (embalagem permanece selada e intacta durante o processo de esterilização)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160215" y="2743200"/>
            <a:ext cx="35290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PT" dirty="0"/>
              <a:t>O PROCESSO…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3124200" y="4064000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dirty="0"/>
              <a:t>Sem qualquer manuseamento</a:t>
            </a:r>
            <a:r>
              <a:rPr lang="pt-PT" sz="1800" dirty="0">
                <a:latin typeface="Garamond" pitchFamily="18" charset="0"/>
              </a:rPr>
              <a:t> </a:t>
            </a:r>
            <a:r>
              <a:rPr lang="pt-PT" sz="1800" dirty="0"/>
              <a:t>(esterilidade do </a:t>
            </a:r>
            <a:endParaRPr lang="pt-PT" sz="1800" dirty="0" smtClean="0"/>
          </a:p>
          <a:p>
            <a:pPr eaLnBrk="1" hangingPunct="1">
              <a:lnSpc>
                <a:spcPct val="100000"/>
              </a:lnSpc>
            </a:pPr>
            <a:r>
              <a:rPr lang="pt-PT" sz="1800" dirty="0" smtClean="0"/>
              <a:t>produto </a:t>
            </a:r>
            <a:r>
              <a:rPr lang="pt-PT" sz="1800" dirty="0"/>
              <a:t>mantêm-se até ao momento da </a:t>
            </a:r>
            <a:r>
              <a:rPr lang="pt-PT" sz="1800" dirty="0" smtClean="0"/>
              <a:t>abertura</a:t>
            </a:r>
          </a:p>
          <a:p>
            <a:pPr eaLnBrk="1" hangingPunct="1">
              <a:lnSpc>
                <a:spcPct val="100000"/>
              </a:lnSpc>
            </a:pPr>
            <a:r>
              <a:rPr lang="pt-PT" sz="1800" dirty="0" smtClean="0"/>
              <a:t>da </a:t>
            </a:r>
            <a:r>
              <a:rPr lang="pt-PT" sz="1800" dirty="0"/>
              <a:t>embalagem para seu uso)</a:t>
            </a: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1672897" y="5193384"/>
            <a:ext cx="50587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dirty="0"/>
              <a:t>Após a esterilização, o produto pode ir directamente para o consumidor (não existe necessidade de um período de quarentena)</a:t>
            </a:r>
          </a:p>
        </p:txBody>
      </p:sp>
      <p:sp>
        <p:nvSpPr>
          <p:cNvPr id="7179" name="AutoShape 17"/>
          <p:cNvSpPr>
            <a:spLocks noChangeArrowheads="1"/>
          </p:cNvSpPr>
          <p:nvPr/>
        </p:nvSpPr>
        <p:spPr bwMode="auto">
          <a:xfrm>
            <a:off x="4500563" y="4581525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0" name="AutoShape 18"/>
          <p:cNvSpPr>
            <a:spLocks noChangeArrowheads="1"/>
          </p:cNvSpPr>
          <p:nvPr/>
        </p:nvSpPr>
        <p:spPr bwMode="auto">
          <a:xfrm rot="2153291">
            <a:off x="6764112" y="3368674"/>
            <a:ext cx="568325" cy="485775"/>
          </a:xfrm>
          <a:prstGeom prst="curvedDownArrow">
            <a:avLst>
              <a:gd name="adj1" fmla="val 13682"/>
              <a:gd name="adj2" fmla="val 46797"/>
              <a:gd name="adj3" fmla="val 33588"/>
            </a:avLst>
          </a:prstGeom>
          <a:solidFill>
            <a:schemeClr val="accent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1" name="AutoShape 19"/>
          <p:cNvSpPr>
            <a:spLocks noChangeArrowheads="1"/>
          </p:cNvSpPr>
          <p:nvPr/>
        </p:nvSpPr>
        <p:spPr bwMode="auto">
          <a:xfrm rot="2394133">
            <a:off x="2249114" y="4450758"/>
            <a:ext cx="577850" cy="569912"/>
          </a:xfrm>
          <a:prstGeom prst="curvedRightArrow">
            <a:avLst>
              <a:gd name="adj1" fmla="val 17671"/>
              <a:gd name="adj2" fmla="val 27255"/>
              <a:gd name="adj3" fmla="val 8238"/>
            </a:avLst>
          </a:prstGeom>
          <a:solidFill>
            <a:schemeClr val="accent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57400" y="457200"/>
            <a:ext cx="514756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t-PT" sz="2800" b="1" dirty="0">
                <a:latin typeface="Baskerville Old Face" pitchFamily="18" charset="0"/>
              </a:rPr>
              <a:t>UTR: </a:t>
            </a:r>
            <a:r>
              <a:rPr lang="pt-PT" sz="2800" b="1" dirty="0" smtClean="0">
                <a:latin typeface="Baskerville Old Face" pitchFamily="18" charset="0"/>
              </a:rPr>
              <a:t>Características do Processo</a:t>
            </a:r>
            <a:endParaRPr lang="en-US" sz="2800" b="1" dirty="0">
              <a:latin typeface="Baskerville Old Face" pitchFamily="18" charset="0"/>
            </a:endParaRPr>
          </a:p>
        </p:txBody>
      </p:sp>
      <p:pic>
        <p:nvPicPr>
          <p:cNvPr id="11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376488" y="527538"/>
            <a:ext cx="42465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Vantagens da tecnologia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76019" y="1069337"/>
            <a:ext cx="77771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PT" sz="1400" dirty="0"/>
              <a:t> </a:t>
            </a:r>
            <a:r>
              <a:rPr lang="pt-PT" sz="1800" dirty="0"/>
              <a:t>Confiabilidade do </a:t>
            </a:r>
            <a:r>
              <a:rPr lang="pt-PT" sz="1800" dirty="0" smtClean="0"/>
              <a:t>processo.</a:t>
            </a:r>
            <a:endParaRPr lang="pt-PT" sz="1800" dirty="0"/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PT" sz="1800" dirty="0"/>
              <a:t> Fácil monitorização do processo (variável mais importante é o tempo de exposição do produto à radiação</a:t>
            </a:r>
            <a:r>
              <a:rPr lang="pt-PT" sz="1800" dirty="0" smtClean="0"/>
              <a:t>).</a:t>
            </a:r>
            <a:endParaRPr lang="pt-PT" sz="1800" dirty="0"/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PT" sz="1800" dirty="0"/>
              <a:t> Facilidade de validação do processo através do cumprimento dos requisitos impostos pela legislação vigente para esta </a:t>
            </a:r>
            <a:r>
              <a:rPr lang="pt-PT" sz="1800" dirty="0" smtClean="0"/>
              <a:t>tecnologia.</a:t>
            </a:r>
            <a:endParaRPr lang="pt-PT" sz="1800" dirty="0"/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PT" sz="1800" dirty="0"/>
              <a:t> Não provoca o aumento de temperatura (alternativa para os materiais </a:t>
            </a:r>
            <a:r>
              <a:rPr lang="pt-PT" sz="1800" dirty="0" err="1"/>
              <a:t>termosensiveis</a:t>
            </a:r>
            <a:r>
              <a:rPr lang="pt-PT" sz="1800" dirty="0" smtClean="0"/>
              <a:t>).</a:t>
            </a:r>
            <a:endParaRPr lang="pt-PT" sz="1800" dirty="0"/>
          </a:p>
          <a:p>
            <a:pPr eaLnBrk="1" hangingPunct="1">
              <a:lnSpc>
                <a:spcPct val="150000"/>
              </a:lnSpc>
            </a:pPr>
            <a:r>
              <a:rPr lang="pt-PT" sz="1800" dirty="0"/>
              <a:t>- Os valores necessários para inactivação de microrganismos, bem como o seu comportamento à radiação é já bastante conhecida – Permite a Validação do Processo de forma eficaz e </a:t>
            </a:r>
            <a:r>
              <a:rPr lang="pt-PT" sz="1800" dirty="0" smtClean="0"/>
              <a:t>reprodutível.</a:t>
            </a:r>
            <a:endParaRPr lang="pt-PT" sz="1800" dirty="0"/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762000" y="5550932"/>
            <a:ext cx="7010399" cy="4924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pt-PT" sz="1600" b="1" dirty="0" smtClean="0"/>
              <a:t> Objectivo da Unidade: Certificação </a:t>
            </a:r>
            <a:r>
              <a:rPr lang="pt-PT" sz="1600" b="1" dirty="0"/>
              <a:t>do Processo de esterilização pela Norma ISO </a:t>
            </a:r>
            <a:r>
              <a:rPr lang="pt-PT" sz="1600" b="1" dirty="0" smtClean="0"/>
              <a:t>9001</a:t>
            </a:r>
            <a:endParaRPr lang="pt-PT" sz="1600" b="1" dirty="0"/>
          </a:p>
        </p:txBody>
      </p:sp>
      <p:pic>
        <p:nvPicPr>
          <p:cNvPr id="5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7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524000" y="304800"/>
            <a:ext cx="6477000" cy="7159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pt-PT" sz="2800" dirty="0" smtClean="0">
                <a:latin typeface="Comic Sans MS" pitchFamily="66" charset="0"/>
              </a:rPr>
              <a:t>Industrias e Produtos Típicos de Aplicações da radiação Gama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t-PT" sz="28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6147" name="Picture 26" descr="j0315447">
            <a:hlinkClick r:id="rId3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1412875"/>
            <a:ext cx="769938" cy="1079500"/>
          </a:xfrm>
        </p:spPr>
      </p:pic>
      <p:pic>
        <p:nvPicPr>
          <p:cNvPr id="6148" name="Picture 28" descr="lab6">
            <a:hlinkClick r:id="rId5" action="ppaction://hlinksldjump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822325" cy="1181100"/>
          </a:xfrm>
        </p:spPr>
      </p:pic>
      <p:pic>
        <p:nvPicPr>
          <p:cNvPr id="6149" name="Picture 30" descr="cosmeticos 2">
            <a:hlinkClick r:id="rId7" action="ppaction://hlinksldjump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2492375"/>
            <a:ext cx="822325" cy="1081088"/>
          </a:xfrm>
        </p:spPr>
      </p:pic>
      <p:sp>
        <p:nvSpPr>
          <p:cNvPr id="6150" name="Text Box 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508625" y="1628775"/>
            <a:ext cx="2735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Dispositivos Médicos 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1547813" y="1844675"/>
            <a:ext cx="446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b="1" dirty="0">
                <a:solidFill>
                  <a:srgbClr val="C00000"/>
                </a:solidFill>
                <a:latin typeface="Garamond" pitchFamily="18" charset="0"/>
              </a:rPr>
              <a:t>Laboratórios, farmácia e Veterinária</a:t>
            </a:r>
          </a:p>
        </p:txBody>
      </p:sp>
      <p:sp>
        <p:nvSpPr>
          <p:cNvPr id="6152" name="Text Box 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152400" y="2924175"/>
            <a:ext cx="269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Material de Embalagem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267200" y="2743200"/>
            <a:ext cx="2160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b="1" dirty="0">
                <a:solidFill>
                  <a:srgbClr val="C00000"/>
                </a:solidFill>
                <a:latin typeface="Garamond" pitchFamily="18" charset="0"/>
              </a:rPr>
              <a:t>Indústria Cosmética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32497" y="3768963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b="1" dirty="0">
                <a:solidFill>
                  <a:srgbClr val="C00000"/>
                </a:solidFill>
                <a:latin typeface="Garamond" pitchFamily="18" charset="0"/>
              </a:rPr>
              <a:t>Matérias - Primas</a:t>
            </a:r>
            <a:r>
              <a:rPr lang="pt-PT" sz="1800" b="1" dirty="0">
                <a:solidFill>
                  <a:srgbClr val="C00000"/>
                </a:solidFill>
                <a:latin typeface="Garamond" pitchFamily="18" charset="0"/>
                <a:hlinkClick r:id="rId11" action="ppaction://hlinksldjump"/>
              </a:rPr>
              <a:t> </a:t>
            </a:r>
            <a:endParaRPr lang="pt-PT" sz="1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155" name="Text Box 11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1476375" y="4221163"/>
            <a:ext cx="215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Indústria Alimentar</a:t>
            </a:r>
            <a:endParaRPr lang="pt-PT" sz="1800" b="1" u="sng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995738" y="5300663"/>
            <a:ext cx="2017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dirty="0">
                <a:latin typeface="Garamond" pitchFamily="18" charset="0"/>
              </a:rPr>
              <a:t>Indústria Vidreira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124075" y="5949950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Polímeros </a:t>
            </a:r>
          </a:p>
        </p:txBody>
      </p:sp>
      <p:sp>
        <p:nvSpPr>
          <p:cNvPr id="6158" name="Text Box 32"/>
          <p:cNvSpPr txBox="1">
            <a:spLocks noChangeArrowheads="1"/>
          </p:cNvSpPr>
          <p:nvPr/>
        </p:nvSpPr>
        <p:spPr bwMode="auto">
          <a:xfrm>
            <a:off x="6934200" y="52578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Arte</a:t>
            </a:r>
            <a:endParaRPr lang="pt-PT" sz="18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6160" name="Picture 37" descr="materias primas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16203"/>
            <a:ext cx="78898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8" descr="fibras opticas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300663"/>
            <a:ext cx="7302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9" descr="color vidro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4763"/>
            <a:ext cx="1028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40" descr="mat embal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10080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42" descr="http://www.foodtechservice.com/images/food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896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43" descr="rolhas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4531757"/>
            <a:ext cx="7207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 Box 45"/>
          <p:cNvSpPr txBox="1">
            <a:spLocks noChangeArrowheads="1"/>
          </p:cNvSpPr>
          <p:nvPr/>
        </p:nvSpPr>
        <p:spPr bwMode="auto">
          <a:xfrm>
            <a:off x="6049169" y="4617759"/>
            <a:ext cx="2266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Indústria Corticeira</a:t>
            </a:r>
          </a:p>
        </p:txBody>
      </p:sp>
      <p:pic>
        <p:nvPicPr>
          <p:cNvPr id="6167" name="Picture 48" descr="medicamentos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3739595"/>
            <a:ext cx="1079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Text Box 49"/>
          <p:cNvSpPr txBox="1">
            <a:spLocks noChangeArrowheads="1"/>
          </p:cNvSpPr>
          <p:nvPr/>
        </p:nvSpPr>
        <p:spPr bwMode="auto">
          <a:xfrm>
            <a:off x="6354763" y="3945176"/>
            <a:ext cx="16557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Medicamentos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3113" y="614876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Garamond" pitchFamily="18" charset="0"/>
              </a:rPr>
              <a:t>Genética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6146" name="Picture 2" descr="http://t0.gstatic.com/images?q=tbn:ANd9GcQLoMeDM5BnFRC-r0WSa1aSA_bBubKZqE7lw0GDA4iq_FVpE_I3i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58" y="5788114"/>
            <a:ext cx="1334982" cy="99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620000" y="5105400"/>
            <a:ext cx="77608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75549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4" descr="LINAC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14588"/>
            <a:ext cx="21050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181601" y="53435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/>
          <a:p>
            <a:r>
              <a:rPr lang="fr-FR" b="1" dirty="0" err="1"/>
              <a:t>Actividade</a:t>
            </a:r>
            <a:r>
              <a:rPr lang="fr-FR" b="1" dirty="0"/>
              <a:t> (</a:t>
            </a:r>
            <a:r>
              <a:rPr lang="fr-FR" b="1" dirty="0" err="1"/>
              <a:t>Nov</a:t>
            </a:r>
            <a:r>
              <a:rPr lang="fr-FR" b="1" dirty="0"/>
              <a:t> 09): 8,2 </a:t>
            </a:r>
            <a:r>
              <a:rPr lang="fr-FR" b="1" dirty="0" err="1"/>
              <a:t>kCi</a:t>
            </a:r>
            <a:endParaRPr lang="fr-FR" sz="1400" i="1" dirty="0"/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107950" y="1814513"/>
            <a:ext cx="403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2400" b="1" dirty="0"/>
              <a:t>Acelerador de electrões</a:t>
            </a:r>
          </a:p>
        </p:txBody>
      </p:sp>
      <p:pic>
        <p:nvPicPr>
          <p:cNvPr id="23558" name="Picture 13" descr="Precisa 22 -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5700"/>
            <a:ext cx="20875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4" descr="Precisa 22 -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25700"/>
            <a:ext cx="20875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4533900" y="1820192"/>
            <a:ext cx="439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2400" b="1" dirty="0"/>
              <a:t>Fonte experimental de </a:t>
            </a:r>
            <a:r>
              <a:rPr lang="pt-PT" sz="2400" b="1" baseline="30000" dirty="0"/>
              <a:t>60</a:t>
            </a:r>
            <a:r>
              <a:rPr lang="pt-PT" sz="2400" b="1" dirty="0"/>
              <a:t>Co</a:t>
            </a: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106363" y="5343416"/>
            <a:ext cx="4313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/>
          <a:p>
            <a:r>
              <a:rPr lang="fr-FR" b="1" dirty="0" err="1"/>
              <a:t>Feixe</a:t>
            </a:r>
            <a:r>
              <a:rPr lang="fr-FR" b="1" dirty="0"/>
              <a:t> de </a:t>
            </a:r>
            <a:r>
              <a:rPr lang="fr-FR" b="1" dirty="0" err="1"/>
              <a:t>electrões</a:t>
            </a:r>
            <a:r>
              <a:rPr lang="fr-FR" b="1" dirty="0"/>
              <a:t>: 10 MeV</a:t>
            </a:r>
          </a:p>
          <a:p>
            <a:r>
              <a:rPr lang="fr-FR" b="1" dirty="0" err="1"/>
              <a:t>Raios</a:t>
            </a:r>
            <a:r>
              <a:rPr lang="fr-FR" b="1" dirty="0"/>
              <a:t> X (</a:t>
            </a:r>
            <a:r>
              <a:rPr lang="fr-FR" b="1" i="1" dirty="0" err="1"/>
              <a:t>alvo</a:t>
            </a:r>
            <a:r>
              <a:rPr lang="fr-FR" b="1" i="1" dirty="0"/>
              <a:t> de </a:t>
            </a:r>
            <a:r>
              <a:rPr lang="fr-FR" b="1" i="1" dirty="0" err="1"/>
              <a:t>tungsténio</a:t>
            </a:r>
            <a:r>
              <a:rPr lang="fr-FR" b="1" dirty="0"/>
              <a:t>): 8-12 MeV</a:t>
            </a:r>
            <a:endParaRPr lang="fr-FR" b="1" i="1" dirty="0"/>
          </a:p>
        </p:txBody>
      </p:sp>
      <p:pic>
        <p:nvPicPr>
          <p:cNvPr id="2356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414588"/>
            <a:ext cx="18462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1"/>
          <p:cNvSpPr txBox="1">
            <a:spLocks noChangeArrowheads="1"/>
          </p:cNvSpPr>
          <p:nvPr/>
        </p:nvSpPr>
        <p:spPr bwMode="auto">
          <a:xfrm>
            <a:off x="1524000" y="990600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3200" b="1" dirty="0"/>
              <a:t>Instalação de Radiações Ionizantes (</a:t>
            </a:r>
            <a:r>
              <a:rPr lang="pt-PT" sz="3200" b="1" i="1" dirty="0" err="1"/>
              <a:t>IRIs</a:t>
            </a:r>
            <a:r>
              <a:rPr lang="pt-PT" sz="3200" b="1" dirty="0"/>
              <a:t>)</a:t>
            </a:r>
          </a:p>
        </p:txBody>
      </p:sp>
      <p:pic>
        <p:nvPicPr>
          <p:cNvPr id="11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981200" y="304800"/>
            <a:ext cx="7175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2800" b="1" dirty="0"/>
              <a:t>Laboratório de Ensaios Tecnológicos em Áreas Limpas (</a:t>
            </a:r>
            <a:r>
              <a:rPr lang="pt-PT" sz="2800" b="1" i="1" dirty="0"/>
              <a:t>LETAL</a:t>
            </a:r>
            <a:r>
              <a:rPr lang="pt-PT" sz="2800" b="1" dirty="0"/>
              <a:t>)</a:t>
            </a:r>
          </a:p>
        </p:txBody>
      </p:sp>
      <p:grpSp>
        <p:nvGrpSpPr>
          <p:cNvPr id="24580" name="Grupo 10"/>
          <p:cNvGrpSpPr>
            <a:grpSpLocks/>
          </p:cNvGrpSpPr>
          <p:nvPr/>
        </p:nvGrpSpPr>
        <p:grpSpPr bwMode="auto">
          <a:xfrm>
            <a:off x="1009650" y="1220787"/>
            <a:ext cx="7150100" cy="4886325"/>
            <a:chOff x="1093862" y="990996"/>
            <a:chExt cx="7150546" cy="4886276"/>
          </a:xfrm>
        </p:grpSpPr>
        <p:pic>
          <p:nvPicPr>
            <p:cNvPr id="24581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5" y="2635744"/>
              <a:ext cx="5199770" cy="1586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2" name="Grupo 12"/>
            <p:cNvGrpSpPr>
              <a:grpSpLocks/>
            </p:cNvGrpSpPr>
            <p:nvPr/>
          </p:nvGrpSpPr>
          <p:grpSpPr bwMode="auto">
            <a:xfrm>
              <a:off x="4562588" y="997788"/>
              <a:ext cx="1752797" cy="1504187"/>
              <a:chOff x="4562588" y="997788"/>
              <a:chExt cx="1752797" cy="1504187"/>
            </a:xfrm>
          </p:grpSpPr>
          <p:pic>
            <p:nvPicPr>
              <p:cNvPr id="24608" name="Imagem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2588" y="997788"/>
                <a:ext cx="1752797" cy="1319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CaixaDeTexto 6"/>
              <p:cNvSpPr txBox="1">
                <a:spLocks noChangeArrowheads="1"/>
              </p:cNvSpPr>
              <p:nvPr/>
            </p:nvSpPr>
            <p:spPr bwMode="auto">
              <a:xfrm>
                <a:off x="4562765" y="2318133"/>
                <a:ext cx="1752709" cy="18414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1200" b="1" dirty="0" err="1" smtClean="0">
                    <a:cs typeface="+mn-cs"/>
                  </a:rPr>
                  <a:t>Química</a:t>
                </a:r>
                <a:endParaRPr lang="fr-FR" sz="1200" b="1" dirty="0" smtClean="0">
                  <a:cs typeface="+mn-cs"/>
                </a:endParaRPr>
              </a:p>
            </p:txBody>
          </p:sp>
        </p:grpSp>
        <p:grpSp>
          <p:nvGrpSpPr>
            <p:cNvPr id="24583" name="Grupo 13"/>
            <p:cNvGrpSpPr>
              <a:grpSpLocks/>
            </p:cNvGrpSpPr>
            <p:nvPr/>
          </p:nvGrpSpPr>
          <p:grpSpPr bwMode="auto">
            <a:xfrm>
              <a:off x="1093862" y="990996"/>
              <a:ext cx="1549894" cy="2582020"/>
              <a:chOff x="1093862" y="990996"/>
              <a:chExt cx="1549894" cy="2582020"/>
            </a:xfrm>
          </p:grpSpPr>
          <p:pic>
            <p:nvPicPr>
              <p:cNvPr id="24605" name="Imagem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3" y="990996"/>
                <a:ext cx="1528143" cy="1326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CaixaDeTexto 6"/>
              <p:cNvSpPr txBox="1">
                <a:spLocks noChangeArrowheads="1"/>
              </p:cNvSpPr>
              <p:nvPr/>
            </p:nvSpPr>
            <p:spPr bwMode="auto">
              <a:xfrm>
                <a:off x="1093862" y="2316545"/>
                <a:ext cx="1549497" cy="18573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600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1200" b="1" dirty="0" err="1" smtClean="0">
                    <a:cs typeface="+mn-cs"/>
                  </a:rPr>
                  <a:t>Esterilização</a:t>
                </a:r>
                <a:r>
                  <a:rPr lang="fr-FR" sz="1200" b="1" dirty="0" smtClean="0">
                    <a:cs typeface="+mn-cs"/>
                  </a:rPr>
                  <a:t> (ISO 5)</a:t>
                </a:r>
              </a:p>
            </p:txBody>
          </p:sp>
          <p:cxnSp>
            <p:nvCxnSpPr>
              <p:cNvPr id="38" name="Conexão recta unidireccional 37"/>
              <p:cNvCxnSpPr/>
              <p:nvPr/>
            </p:nvCxnSpPr>
            <p:spPr>
              <a:xfrm>
                <a:off x="1258972" y="2472118"/>
                <a:ext cx="0" cy="1100127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4" name="Grupo 14"/>
            <p:cNvGrpSpPr>
              <a:grpSpLocks/>
            </p:cNvGrpSpPr>
            <p:nvPr/>
          </p:nvGrpSpPr>
          <p:grpSpPr bwMode="auto">
            <a:xfrm>
              <a:off x="1115613" y="3684392"/>
              <a:ext cx="1528142" cy="2192880"/>
              <a:chOff x="1115613" y="3684392"/>
              <a:chExt cx="1528142" cy="2192880"/>
            </a:xfrm>
          </p:grpSpPr>
          <p:pic>
            <p:nvPicPr>
              <p:cNvPr id="24602" name="Imagem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3" y="4550961"/>
                <a:ext cx="1528141" cy="1326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CaixaDeTexto 6"/>
              <p:cNvSpPr txBox="1">
                <a:spLocks noChangeArrowheads="1"/>
              </p:cNvSpPr>
              <p:nvPr/>
            </p:nvSpPr>
            <p:spPr bwMode="auto">
              <a:xfrm>
                <a:off x="1116088" y="4365987"/>
                <a:ext cx="1527270" cy="18573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1200" b="1" dirty="0" err="1" smtClean="0">
                    <a:cs typeface="+mn-cs"/>
                  </a:rPr>
                  <a:t>Microbiologia</a:t>
                </a:r>
                <a:endParaRPr lang="fr-FR" sz="1200" b="1" dirty="0" smtClean="0">
                  <a:cs typeface="+mn-cs"/>
                </a:endParaRPr>
              </a:p>
            </p:txBody>
          </p:sp>
          <p:cxnSp>
            <p:nvCxnSpPr>
              <p:cNvPr id="35" name="Conexão recta unidireccional 34"/>
              <p:cNvCxnSpPr/>
              <p:nvPr/>
            </p:nvCxnSpPr>
            <p:spPr>
              <a:xfrm flipV="1">
                <a:off x="2267097" y="3684956"/>
                <a:ext cx="0" cy="774692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5" name="Grupo 15"/>
            <p:cNvGrpSpPr>
              <a:grpSpLocks/>
            </p:cNvGrpSpPr>
            <p:nvPr/>
          </p:nvGrpSpPr>
          <p:grpSpPr bwMode="auto">
            <a:xfrm>
              <a:off x="2791298" y="3682608"/>
              <a:ext cx="1528170" cy="2193474"/>
              <a:chOff x="2791298" y="3682608"/>
              <a:chExt cx="1528170" cy="2193474"/>
            </a:xfrm>
          </p:grpSpPr>
          <p:pic>
            <p:nvPicPr>
              <p:cNvPr id="24599" name="Imagem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1298" y="4549746"/>
                <a:ext cx="1528170" cy="1326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CaixaDeTexto 6"/>
              <p:cNvSpPr txBox="1">
                <a:spLocks noChangeArrowheads="1"/>
              </p:cNvSpPr>
              <p:nvPr/>
            </p:nvSpPr>
            <p:spPr bwMode="auto">
              <a:xfrm>
                <a:off x="2791005" y="4365987"/>
                <a:ext cx="1528858" cy="18573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1200" b="1" dirty="0" err="1" smtClean="0">
                    <a:cs typeface="+mn-cs"/>
                  </a:rPr>
                  <a:t>Biologia</a:t>
                </a:r>
                <a:r>
                  <a:rPr lang="fr-FR" sz="1200" b="1" dirty="0" smtClean="0">
                    <a:cs typeface="+mn-cs"/>
                  </a:rPr>
                  <a:t> </a:t>
                </a:r>
                <a:r>
                  <a:rPr lang="fr-FR" sz="1200" b="1" dirty="0" err="1" smtClean="0">
                    <a:cs typeface="+mn-cs"/>
                  </a:rPr>
                  <a:t>Molecular</a:t>
                </a:r>
                <a:endParaRPr lang="fr-FR" sz="1200" b="1" dirty="0" smtClean="0">
                  <a:cs typeface="+mn-cs"/>
                </a:endParaRPr>
              </a:p>
            </p:txBody>
          </p:sp>
          <p:cxnSp>
            <p:nvCxnSpPr>
              <p:cNvPr id="32" name="Conexão recta unidireccional 31"/>
              <p:cNvCxnSpPr/>
              <p:nvPr/>
            </p:nvCxnSpPr>
            <p:spPr>
              <a:xfrm flipH="1" flipV="1">
                <a:off x="2843396" y="3683369"/>
                <a:ext cx="4762" cy="717543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6" name="Grupo 16"/>
            <p:cNvGrpSpPr>
              <a:grpSpLocks/>
            </p:cNvGrpSpPr>
            <p:nvPr/>
          </p:nvGrpSpPr>
          <p:grpSpPr bwMode="auto">
            <a:xfrm>
              <a:off x="4562587" y="3717032"/>
              <a:ext cx="1752798" cy="2159050"/>
              <a:chOff x="4562587" y="3717032"/>
              <a:chExt cx="1752798" cy="2159050"/>
            </a:xfrm>
          </p:grpSpPr>
          <p:sp>
            <p:nvSpPr>
              <p:cNvPr id="27" name="CaixaDeTexto 6"/>
              <p:cNvSpPr txBox="1">
                <a:spLocks noChangeArrowheads="1"/>
              </p:cNvSpPr>
              <p:nvPr/>
            </p:nvSpPr>
            <p:spPr bwMode="auto">
              <a:xfrm>
                <a:off x="4562765" y="4364399"/>
                <a:ext cx="1752709" cy="18573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1200" b="1" dirty="0" err="1" smtClean="0">
                    <a:cs typeface="+mn-cs"/>
                  </a:rPr>
                  <a:t>Entrada</a:t>
                </a:r>
                <a:r>
                  <a:rPr lang="fr-FR" sz="1200" b="1" dirty="0" smtClean="0">
                    <a:cs typeface="+mn-cs"/>
                  </a:rPr>
                  <a:t>/</a:t>
                </a:r>
                <a:r>
                  <a:rPr lang="fr-FR" sz="1200" b="1" dirty="0" err="1" smtClean="0">
                    <a:cs typeface="+mn-cs"/>
                  </a:rPr>
                  <a:t>Gabinete</a:t>
                </a:r>
                <a:endParaRPr lang="fr-FR" sz="1200" b="1" dirty="0" smtClean="0">
                  <a:cs typeface="+mn-cs"/>
                </a:endParaRPr>
              </a:p>
            </p:txBody>
          </p:sp>
          <p:pic>
            <p:nvPicPr>
              <p:cNvPr id="24597" name="Imagem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2587" y="4549771"/>
                <a:ext cx="1752797" cy="1326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9" name="Conexão recta unidireccional 28"/>
              <p:cNvCxnSpPr/>
              <p:nvPr/>
            </p:nvCxnSpPr>
            <p:spPr>
              <a:xfrm flipV="1">
                <a:off x="5075560" y="3716706"/>
                <a:ext cx="0" cy="647693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7" name="Grupo 17"/>
            <p:cNvGrpSpPr>
              <a:grpSpLocks/>
            </p:cNvGrpSpPr>
            <p:nvPr/>
          </p:nvGrpSpPr>
          <p:grpSpPr bwMode="auto">
            <a:xfrm>
              <a:off x="5678867" y="2621717"/>
              <a:ext cx="2565541" cy="1600538"/>
              <a:chOff x="5678867" y="2621717"/>
              <a:chExt cx="2565541" cy="1600538"/>
            </a:xfrm>
          </p:grpSpPr>
          <p:sp>
            <p:nvSpPr>
              <p:cNvPr id="24" name="CaixaDeTexto 6"/>
              <p:cNvSpPr txBox="1">
                <a:spLocks noChangeArrowheads="1"/>
              </p:cNvSpPr>
              <p:nvPr/>
            </p:nvSpPr>
            <p:spPr bwMode="auto">
              <a:xfrm>
                <a:off x="6391679" y="2621342"/>
                <a:ext cx="1852729" cy="36988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1200" b="1" dirty="0" err="1" smtClean="0">
                    <a:cs typeface="+mn-cs"/>
                  </a:rPr>
                  <a:t>Lavagem</a:t>
                </a:r>
                <a:r>
                  <a:rPr lang="fr-FR" sz="1200" b="1" dirty="0" smtClean="0">
                    <a:cs typeface="+mn-cs"/>
                  </a:rPr>
                  <a:t>, </a:t>
                </a:r>
                <a:r>
                  <a:rPr lang="fr-FR" sz="1200" b="1" dirty="0" err="1" smtClean="0">
                    <a:cs typeface="+mn-cs"/>
                  </a:rPr>
                  <a:t>descontaminação</a:t>
                </a:r>
                <a:r>
                  <a:rPr lang="fr-FR" sz="1200" b="1" dirty="0" smtClean="0">
                    <a:cs typeface="+mn-cs"/>
                  </a:rPr>
                  <a:t> e </a:t>
                </a:r>
                <a:r>
                  <a:rPr lang="fr-FR" sz="1200" b="1" dirty="0" err="1" smtClean="0">
                    <a:cs typeface="+mn-cs"/>
                  </a:rPr>
                  <a:t>armazém</a:t>
                </a:r>
                <a:endParaRPr lang="fr-FR" sz="1200" b="1" dirty="0" smtClean="0">
                  <a:cs typeface="+mn-cs"/>
                </a:endParaRPr>
              </a:p>
            </p:txBody>
          </p:sp>
          <p:pic>
            <p:nvPicPr>
              <p:cNvPr id="24594" name="Picture 2" descr="PA230038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/>
              <a:stretch>
                <a:fillRect/>
              </a:stretch>
            </p:blipFill>
            <p:spPr bwMode="auto">
              <a:xfrm>
                <a:off x="6392127" y="2988190"/>
                <a:ext cx="1852281" cy="1234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6" name="Conexão recta unidireccional 25"/>
              <p:cNvCxnSpPr/>
              <p:nvPr/>
            </p:nvCxnSpPr>
            <p:spPr>
              <a:xfrm flipH="1" flipV="1">
                <a:off x="5678848" y="2881689"/>
                <a:ext cx="720770" cy="0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exão em ângulos rectos 18"/>
            <p:cNvCxnSpPr/>
            <p:nvPr/>
          </p:nvCxnSpPr>
          <p:spPr>
            <a:xfrm rot="10800000" flipV="1">
              <a:off x="3948365" y="2472118"/>
              <a:ext cx="752522" cy="733418"/>
            </a:xfrm>
            <a:prstGeom prst="bentConnector3">
              <a:avLst>
                <a:gd name="adj1" fmla="val -165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89" name="Grupo 19"/>
            <p:cNvGrpSpPr>
              <a:grpSpLocks/>
            </p:cNvGrpSpPr>
            <p:nvPr/>
          </p:nvGrpSpPr>
          <p:grpSpPr bwMode="auto">
            <a:xfrm>
              <a:off x="1763689" y="990997"/>
              <a:ext cx="2560715" cy="2582019"/>
              <a:chOff x="1763689" y="990997"/>
              <a:chExt cx="2560715" cy="2582019"/>
            </a:xfrm>
          </p:grpSpPr>
          <p:pic>
            <p:nvPicPr>
              <p:cNvPr id="24590" name="Imagem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2014" y="990997"/>
                <a:ext cx="1532390" cy="1326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CaixaDeTexto 6"/>
              <p:cNvSpPr txBox="1">
                <a:spLocks noChangeArrowheads="1"/>
              </p:cNvSpPr>
              <p:nvPr/>
            </p:nvSpPr>
            <p:spPr bwMode="auto">
              <a:xfrm>
                <a:off x="2792593" y="2310195"/>
                <a:ext cx="1532033" cy="18414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1200" b="1" dirty="0" err="1" smtClean="0">
                    <a:cs typeface="+mn-cs"/>
                  </a:rPr>
                  <a:t>Virologia</a:t>
                </a:r>
                <a:r>
                  <a:rPr lang="fr-FR" sz="1200" b="1" dirty="0" smtClean="0">
                    <a:cs typeface="+mn-cs"/>
                  </a:rPr>
                  <a:t> (ISO 7)</a:t>
                </a:r>
              </a:p>
            </p:txBody>
          </p:sp>
          <p:cxnSp>
            <p:nvCxnSpPr>
              <p:cNvPr id="23" name="Conexão em ângulos rectos 22"/>
              <p:cNvCxnSpPr/>
              <p:nvPr/>
            </p:nvCxnSpPr>
            <p:spPr>
              <a:xfrm rot="5400000">
                <a:off x="1755930" y="2480017"/>
                <a:ext cx="1100127" cy="108433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8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9874" y="1066800"/>
            <a:ext cx="8484253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800" b="1" dirty="0" smtClean="0">
                <a:solidFill>
                  <a:schemeClr val="tx1"/>
                </a:solidFill>
              </a:rPr>
              <a:t>Desenvolvimento </a:t>
            </a:r>
            <a:r>
              <a:rPr lang="pt-PT" sz="2800" b="1" dirty="0">
                <a:solidFill>
                  <a:schemeClr val="tx1"/>
                </a:solidFill>
              </a:rPr>
              <a:t>de novos </a:t>
            </a:r>
            <a:r>
              <a:rPr lang="pt-PT" sz="2800" b="1" dirty="0" smtClean="0">
                <a:solidFill>
                  <a:schemeClr val="tx1"/>
                </a:solidFill>
              </a:rPr>
              <a:t>processos e produtos.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1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1800" b="1" dirty="0" smtClean="0">
                <a:solidFill>
                  <a:schemeClr val="tx1"/>
                </a:solidFill>
                <a:latin typeface="Baskerville Old Face" pitchFamily="18" charset="0"/>
              </a:rPr>
              <a:t>Microbiologia</a:t>
            </a:r>
            <a:r>
              <a:rPr lang="en-US" sz="1800" b="1" dirty="0" smtClean="0">
                <a:solidFill>
                  <a:schemeClr val="tx1"/>
                </a:solidFill>
                <a:latin typeface="Baskerville Old Face" pitchFamily="18" charset="0"/>
              </a:rPr>
              <a:t>: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Determinação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da dose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mínima (</a:t>
            </a:r>
            <a:r>
              <a:rPr lang="pt-PT" sz="1800" dirty="0" err="1" smtClean="0">
                <a:solidFill>
                  <a:schemeClr val="tx1"/>
                </a:solidFill>
                <a:latin typeface="Baskerville Old Face" pitchFamily="18" charset="0"/>
              </a:rPr>
              <a:t>D</a:t>
            </a:r>
            <a:r>
              <a:rPr lang="pt-PT" sz="1800" baseline="-25000" dirty="0" err="1" smtClean="0">
                <a:solidFill>
                  <a:schemeClr val="tx1"/>
                </a:solidFill>
                <a:latin typeface="Baskerville Old Face" pitchFamily="18" charset="0"/>
              </a:rPr>
              <a:t>min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) de esterilização ou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descontaminação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de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produtos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Baskerville Old Face" pitchFamily="18" charset="0"/>
              </a:rPr>
              <a:t>e.g.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produtos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farmacêuticos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,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dispositivos médicos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,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alimentos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,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objectos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de arte).	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		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1800" b="1" dirty="0" smtClean="0">
                <a:solidFill>
                  <a:schemeClr val="tx1"/>
                </a:solidFill>
                <a:latin typeface="Baskerville Old Face" pitchFamily="18" charset="0"/>
              </a:rPr>
              <a:t>Química</a:t>
            </a:r>
            <a:r>
              <a:rPr lang="en-US" sz="1800" b="1" dirty="0" smtClean="0">
                <a:solidFill>
                  <a:schemeClr val="tx1"/>
                </a:solidFill>
                <a:latin typeface="Baskerville Old Face" pitchFamily="18" charset="0"/>
              </a:rPr>
              <a:t>: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Estudar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o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impacto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da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radiação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nas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propriedades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físico-químicas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de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produtos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de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modo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permitir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uma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estimativa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de dose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máxima (</a:t>
            </a:r>
            <a:r>
              <a:rPr lang="pt-PT" sz="1800" dirty="0" err="1" smtClean="0">
                <a:solidFill>
                  <a:schemeClr val="tx1"/>
                </a:solidFill>
                <a:latin typeface="Baskerville Old Face" pitchFamily="18" charset="0"/>
              </a:rPr>
              <a:t>D</a:t>
            </a:r>
            <a:r>
              <a:rPr lang="pt-PT" sz="1800" baseline="-25000" dirty="0" err="1" smtClean="0">
                <a:solidFill>
                  <a:schemeClr val="tx1"/>
                </a:solidFill>
                <a:latin typeface="Baskerville Old Face" pitchFamily="18" charset="0"/>
              </a:rPr>
              <a:t>max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)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.  </a:t>
            </a:r>
          </a:p>
          <a:p>
            <a:pPr algn="just"/>
            <a:endParaRPr lang="pt-PT" sz="18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1800" b="1" dirty="0" smtClean="0">
                <a:solidFill>
                  <a:schemeClr val="tx1"/>
                </a:solidFill>
                <a:latin typeface="Baskerville Old Face" pitchFamily="18" charset="0"/>
              </a:rPr>
              <a:t>Ambiente</a:t>
            </a:r>
            <a:r>
              <a:rPr lang="en-US" sz="1800" b="1" dirty="0" smtClean="0">
                <a:solidFill>
                  <a:schemeClr val="tx1"/>
                </a:solidFill>
                <a:latin typeface="Baskerville Old Face" pitchFamily="18" charset="0"/>
              </a:rPr>
              <a:t>: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Optimização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do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processo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de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tratamento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de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efluentes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com a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radiação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ionizante</a:t>
            </a:r>
            <a:r>
              <a:rPr lang="en-US" sz="1800" dirty="0" smtClean="0">
                <a:solidFill>
                  <a:schemeClr val="tx1"/>
                </a:solidFill>
                <a:latin typeface="Baskerville Old Face" pitchFamily="18" charset="0"/>
              </a:rPr>
              <a:t>. </a:t>
            </a:r>
          </a:p>
          <a:p>
            <a:pPr algn="just"/>
            <a:endParaRPr lang="en-US" sz="18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1800" b="1" dirty="0" smtClean="0">
                <a:solidFill>
                  <a:schemeClr val="tx1"/>
                </a:solidFill>
                <a:latin typeface="Baskerville Old Face" pitchFamily="18" charset="0"/>
              </a:rPr>
              <a:t>Materiais: 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Preparação e/ou modificação de materiais </a:t>
            </a:r>
            <a:r>
              <a:rPr lang="pt-PT" sz="1800" dirty="0" err="1" smtClean="0">
                <a:solidFill>
                  <a:schemeClr val="tx1"/>
                </a:solidFill>
                <a:latin typeface="Baskerville Old Face" pitchFamily="18" charset="0"/>
              </a:rPr>
              <a:t>poliméricos</a:t>
            </a:r>
            <a:r>
              <a:rPr lang="pt-PT" sz="1800" dirty="0" smtClean="0">
                <a:solidFill>
                  <a:schemeClr val="tx1"/>
                </a:solidFill>
                <a:latin typeface="Baskerville Old Face" pitchFamily="18" charset="0"/>
              </a:rPr>
              <a:t> funcionalizados e de materiais híbridos para aplicações biomédicas e ambientais</a:t>
            </a:r>
            <a:endParaRPr lang="pt-PT" sz="18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295983"/>
            <a:ext cx="4953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cap="small" dirty="0" err="1" smtClean="0"/>
              <a:t>Objectivos</a:t>
            </a:r>
            <a:r>
              <a:rPr lang="en-US" sz="3200" b="1" cap="small" dirty="0" smtClean="0"/>
              <a:t>: </a:t>
            </a:r>
            <a:r>
              <a:rPr lang="en-US" sz="3200" b="1" cap="small" dirty="0" smtClean="0">
                <a:solidFill>
                  <a:schemeClr val="accent6">
                    <a:lumMod val="75000"/>
                  </a:schemeClr>
                </a:solidFill>
              </a:rPr>
              <a:t>IRIs-LETAL</a:t>
            </a:r>
            <a:endParaRPr lang="pt-PT" sz="3200" b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1" descr="C:\Users\ealves\AppData\Local\Microsoft\Windows\Temporary Internet Files\Content.Outlook\Y9YUTCOZ\IST_A_RGB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9140" r="19431" b="28477"/>
          <a:stretch>
            <a:fillRect/>
          </a:stretch>
        </p:blipFill>
        <p:spPr bwMode="auto">
          <a:xfrm>
            <a:off x="304800" y="304800"/>
            <a:ext cx="1595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1619</TotalTime>
  <Words>851</Words>
  <Application>Microsoft Office PowerPoint</Application>
  <PresentationFormat>Apresentação no Ecrã (4:3)</PresentationFormat>
  <Paragraphs>164</Paragraphs>
  <Slides>18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18</vt:i4>
      </vt:variant>
    </vt:vector>
  </HeadingPairs>
  <TitlesOfParts>
    <vt:vector size="21" baseType="lpstr">
      <vt:lpstr>Slipstream</vt:lpstr>
      <vt:lpstr>Document</vt:lpstr>
      <vt:lpstr>Diapositivo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Industrias e Produtos Típicos de Aplicações da radiação Gama (γ)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gamma radiation on the preservation of CH objects:  parchment and tiles – case studies</dc:title>
  <dc:creator>Sandra</dc:creator>
  <cp:lastModifiedBy>Carlos Varandas</cp:lastModifiedBy>
  <cp:revision>154</cp:revision>
  <dcterms:created xsi:type="dcterms:W3CDTF">2012-11-07T00:07:58Z</dcterms:created>
  <dcterms:modified xsi:type="dcterms:W3CDTF">2013-05-03T13:34:47Z</dcterms:modified>
</cp:coreProperties>
</file>