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327" r:id="rId4"/>
    <p:sldId id="258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300" r:id="rId18"/>
    <p:sldId id="299" r:id="rId19"/>
    <p:sldId id="306" r:id="rId20"/>
    <p:sldId id="301" r:id="rId21"/>
    <p:sldId id="302" r:id="rId22"/>
    <p:sldId id="304" r:id="rId23"/>
    <p:sldId id="305" r:id="rId24"/>
    <p:sldId id="307" r:id="rId25"/>
    <p:sldId id="308" r:id="rId26"/>
    <p:sldId id="303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6" r:id="rId43"/>
    <p:sldId id="324" r:id="rId44"/>
    <p:sldId id="325" r:id="rId45"/>
    <p:sldId id="278" r:id="rId4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000066"/>
    <a:srgbClr val="FFFFCC"/>
    <a:srgbClr val="FF9999"/>
    <a:srgbClr val="FF7C80"/>
    <a:srgbClr val="CCFFCC"/>
    <a:srgbClr val="F8F8F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80" autoAdjust="0"/>
    <p:restoredTop sz="94667" autoAdjust="0"/>
  </p:normalViewPr>
  <p:slideViewPr>
    <p:cSldViewPr snapToGrid="0">
      <p:cViewPr>
        <p:scale>
          <a:sx n="110" d="100"/>
          <a:sy n="110" d="100"/>
        </p:scale>
        <p:origin x="-3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P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P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937BD-AE23-4F6E-8C66-5F70AF6E8CDA}" type="slidenum">
              <a:rPr lang="es-ES" altLang="es-PR"/>
              <a:pPr/>
              <a:t>‹Nº›</a:t>
            </a:fld>
            <a:endParaRPr lang="es-ES" altLang="es-PR"/>
          </a:p>
        </p:txBody>
      </p:sp>
    </p:spTree>
    <p:extLst>
      <p:ext uri="{BB962C8B-B14F-4D97-AF65-F5344CB8AC3E}">
        <p14:creationId xmlns:p14="http://schemas.microsoft.com/office/powerpoint/2010/main" val="401115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P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P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29034-A54D-47FE-8A81-BD67D484CBDE}" type="slidenum">
              <a:rPr lang="es-ES" altLang="es-PR"/>
              <a:pPr/>
              <a:t>‹Nº›</a:t>
            </a:fld>
            <a:endParaRPr lang="es-ES" altLang="es-PR"/>
          </a:p>
        </p:txBody>
      </p:sp>
    </p:spTree>
    <p:extLst>
      <p:ext uri="{BB962C8B-B14F-4D97-AF65-F5344CB8AC3E}">
        <p14:creationId xmlns:p14="http://schemas.microsoft.com/office/powerpoint/2010/main" val="241853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P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P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B39E5-7B6B-491A-9D1A-845277E3D475}" type="slidenum">
              <a:rPr lang="es-ES" altLang="es-PR"/>
              <a:pPr/>
              <a:t>‹Nº›</a:t>
            </a:fld>
            <a:endParaRPr lang="es-ES" altLang="es-PR"/>
          </a:p>
        </p:txBody>
      </p:sp>
    </p:spTree>
    <p:extLst>
      <p:ext uri="{BB962C8B-B14F-4D97-AF65-F5344CB8AC3E}">
        <p14:creationId xmlns:p14="http://schemas.microsoft.com/office/powerpoint/2010/main" val="217233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P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P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7D2AB-38A2-4A1D-B739-23C47CC45E7A}" type="slidenum">
              <a:rPr lang="es-ES" altLang="es-PR"/>
              <a:pPr/>
              <a:t>‹Nº›</a:t>
            </a:fld>
            <a:endParaRPr lang="es-ES" altLang="es-PR"/>
          </a:p>
        </p:txBody>
      </p:sp>
    </p:spTree>
    <p:extLst>
      <p:ext uri="{BB962C8B-B14F-4D97-AF65-F5344CB8AC3E}">
        <p14:creationId xmlns:p14="http://schemas.microsoft.com/office/powerpoint/2010/main" val="179270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P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P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D16CD-E458-4287-808C-C805BB401CD5}" type="slidenum">
              <a:rPr lang="es-ES" altLang="es-PR"/>
              <a:pPr/>
              <a:t>‹Nº›</a:t>
            </a:fld>
            <a:endParaRPr lang="es-ES" altLang="es-PR"/>
          </a:p>
        </p:txBody>
      </p:sp>
    </p:spTree>
    <p:extLst>
      <p:ext uri="{BB962C8B-B14F-4D97-AF65-F5344CB8AC3E}">
        <p14:creationId xmlns:p14="http://schemas.microsoft.com/office/powerpoint/2010/main" val="410975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P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P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D5AAE-CFB0-4D8A-97AD-CD35C0683D9A}" type="slidenum">
              <a:rPr lang="es-ES" altLang="es-PR"/>
              <a:pPr/>
              <a:t>‹Nº›</a:t>
            </a:fld>
            <a:endParaRPr lang="es-ES" altLang="es-PR"/>
          </a:p>
        </p:txBody>
      </p:sp>
    </p:spTree>
    <p:extLst>
      <p:ext uri="{BB962C8B-B14F-4D97-AF65-F5344CB8AC3E}">
        <p14:creationId xmlns:p14="http://schemas.microsoft.com/office/powerpoint/2010/main" val="288643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P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P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FA2E8-331E-494A-87CC-13078F75ECB2}" type="slidenum">
              <a:rPr lang="es-ES" altLang="es-PR"/>
              <a:pPr/>
              <a:t>‹Nº›</a:t>
            </a:fld>
            <a:endParaRPr lang="es-ES" altLang="es-PR"/>
          </a:p>
        </p:txBody>
      </p:sp>
    </p:spTree>
    <p:extLst>
      <p:ext uri="{BB962C8B-B14F-4D97-AF65-F5344CB8AC3E}">
        <p14:creationId xmlns:p14="http://schemas.microsoft.com/office/powerpoint/2010/main" val="343395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P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P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6D1C7-AAD2-4419-9198-90B658747D19}" type="slidenum">
              <a:rPr lang="es-ES" altLang="es-PR"/>
              <a:pPr/>
              <a:t>‹Nº›</a:t>
            </a:fld>
            <a:endParaRPr lang="es-ES" altLang="es-PR"/>
          </a:p>
        </p:txBody>
      </p:sp>
    </p:spTree>
    <p:extLst>
      <p:ext uri="{BB962C8B-B14F-4D97-AF65-F5344CB8AC3E}">
        <p14:creationId xmlns:p14="http://schemas.microsoft.com/office/powerpoint/2010/main" val="378521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P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P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AC940-8744-4DD5-BB84-8587161F72D0}" type="slidenum">
              <a:rPr lang="es-ES" altLang="es-PR"/>
              <a:pPr/>
              <a:t>‹Nº›</a:t>
            </a:fld>
            <a:endParaRPr lang="es-ES" altLang="es-PR"/>
          </a:p>
        </p:txBody>
      </p:sp>
    </p:spTree>
    <p:extLst>
      <p:ext uri="{BB962C8B-B14F-4D97-AF65-F5344CB8AC3E}">
        <p14:creationId xmlns:p14="http://schemas.microsoft.com/office/powerpoint/2010/main" val="318993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P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P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23F21-F2B1-4845-9908-D0568CAB042B}" type="slidenum">
              <a:rPr lang="es-ES" altLang="es-PR"/>
              <a:pPr/>
              <a:t>‹Nº›</a:t>
            </a:fld>
            <a:endParaRPr lang="es-ES" altLang="es-PR"/>
          </a:p>
        </p:txBody>
      </p:sp>
    </p:spTree>
    <p:extLst>
      <p:ext uri="{BB962C8B-B14F-4D97-AF65-F5344CB8AC3E}">
        <p14:creationId xmlns:p14="http://schemas.microsoft.com/office/powerpoint/2010/main" val="90848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P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P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E493D-D3A7-499D-986D-32B152234890}" type="slidenum">
              <a:rPr lang="es-ES" altLang="es-PR"/>
              <a:pPr/>
              <a:t>‹Nº›</a:t>
            </a:fld>
            <a:endParaRPr lang="es-ES" altLang="es-PR"/>
          </a:p>
        </p:txBody>
      </p:sp>
    </p:spTree>
    <p:extLst>
      <p:ext uri="{BB962C8B-B14F-4D97-AF65-F5344CB8AC3E}">
        <p14:creationId xmlns:p14="http://schemas.microsoft.com/office/powerpoint/2010/main" val="292151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91000">
              <a:srgbClr val="EAEAEA"/>
            </a:gs>
            <a:gs pos="100000">
              <a:srgbClr val="EAEAEA">
                <a:gamma/>
                <a:shade val="69804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R" smtClean="0"/>
              <a:t>Haga clic para modificar el estilo de texto del patrón</a:t>
            </a:r>
          </a:p>
          <a:p>
            <a:pPr lvl="1"/>
            <a:r>
              <a:rPr lang="es-ES" altLang="es-PR" smtClean="0"/>
              <a:t>Segundo nivel</a:t>
            </a:r>
          </a:p>
          <a:p>
            <a:pPr lvl="2"/>
            <a:r>
              <a:rPr lang="es-ES" altLang="es-PR" smtClean="0"/>
              <a:t>Tercer nivel</a:t>
            </a:r>
          </a:p>
          <a:p>
            <a:pPr lvl="3"/>
            <a:r>
              <a:rPr lang="es-ES" altLang="es-PR" smtClean="0"/>
              <a:t>Cuarto nivel</a:t>
            </a:r>
          </a:p>
          <a:p>
            <a:pPr lvl="4"/>
            <a:r>
              <a:rPr lang="es-ES" altLang="es-P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s-P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s-P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DEBE95-6F7C-4AC8-B6B1-BDC017A96490}" type="slidenum">
              <a:rPr lang="es-ES" altLang="es-PR"/>
              <a:pPr/>
              <a:t>‹Nº›</a:t>
            </a:fld>
            <a:endParaRPr lang="es-ES" altLang="es-P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419" y="1341438"/>
            <a:ext cx="7772400" cy="1470025"/>
          </a:xfrm>
          <a:solidFill>
            <a:srgbClr val="FFFFCC"/>
          </a:solidFill>
        </p:spPr>
        <p:txBody>
          <a:bodyPr/>
          <a:lstStyle/>
          <a:p>
            <a:r>
              <a:rPr lang="es-ES" altLang="es-PR" sz="2400" b="1" dirty="0" smtClean="0">
                <a:solidFill>
                  <a:schemeClr val="tx1"/>
                </a:solidFill>
                <a:latin typeface="Souvenir Lt BT" pitchFamily="18" charset="0"/>
              </a:rPr>
              <a:t>“</a:t>
            </a:r>
            <a:r>
              <a:rPr lang="es-ES" altLang="es-PR" sz="2400" b="1" dirty="0" err="1" smtClean="0">
                <a:solidFill>
                  <a:schemeClr val="tx1"/>
                </a:solidFill>
                <a:latin typeface="Souvenir Lt BT" pitchFamily="18" charset="0"/>
              </a:rPr>
              <a:t>Applications</a:t>
            </a:r>
            <a:r>
              <a:rPr lang="es-ES" altLang="es-PR" sz="2400" b="1" dirty="0" smtClean="0">
                <a:solidFill>
                  <a:schemeClr val="tx1"/>
                </a:solidFill>
                <a:latin typeface="Souvenir Lt BT" pitchFamily="18" charset="0"/>
              </a:rPr>
              <a:t> of </a:t>
            </a:r>
            <a:r>
              <a:rPr lang="en-US" sz="2400" b="1" dirty="0" smtClean="0">
                <a:solidFill>
                  <a:schemeClr val="tx1"/>
                </a:solidFill>
                <a:latin typeface="Souvenir Lt BT" panose="02080503040505020303" pitchFamily="18" charset="0"/>
              </a:rPr>
              <a:t>trajectory statistical methods (TSM)</a:t>
            </a:r>
            <a:r>
              <a:rPr lang="es-ES" altLang="es-PR" sz="2400" b="1" dirty="0" smtClean="0">
                <a:solidFill>
                  <a:schemeClr val="tx1"/>
                </a:solidFill>
                <a:latin typeface="Souvenir Lt BT" pitchFamily="18" charset="0"/>
              </a:rPr>
              <a:t>”</a:t>
            </a:r>
            <a:endParaRPr lang="es-ES" altLang="es-PR" sz="2400" b="1" dirty="0">
              <a:solidFill>
                <a:schemeClr val="tx1"/>
              </a:solidFill>
              <a:latin typeface="Souvenir Lt BT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7551" y="3233738"/>
            <a:ext cx="7704137" cy="1471612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</a:pPr>
            <a:endParaRPr lang="en-GB" altLang="es-PR" sz="1800" b="1" dirty="0">
              <a:solidFill>
                <a:srgbClr val="000066"/>
              </a:solidFill>
              <a:latin typeface="Souvenir Lt BT" pitchFamily="18" charset="0"/>
            </a:endParaRPr>
          </a:p>
          <a:p>
            <a:pPr>
              <a:lnSpc>
                <a:spcPct val="80000"/>
              </a:lnSpc>
            </a:pPr>
            <a:r>
              <a:rPr lang="en-GB" altLang="es-PR" sz="1800" b="1" dirty="0" smtClean="0">
                <a:solidFill>
                  <a:srgbClr val="000066"/>
                </a:solidFill>
                <a:latin typeface="Souvenir Lt BT" pitchFamily="18" charset="0"/>
              </a:rPr>
              <a:t>Dr PEDRO SALVADOR</a:t>
            </a:r>
            <a:endParaRPr lang="en-GB" altLang="es-PR" sz="1800" b="1" baseline="30000" dirty="0">
              <a:solidFill>
                <a:srgbClr val="000066"/>
              </a:solidFill>
              <a:latin typeface="Souvenir Lt BT" pitchFamily="18" charset="0"/>
            </a:endParaRPr>
          </a:p>
          <a:p>
            <a:pPr>
              <a:lnSpc>
                <a:spcPct val="80000"/>
              </a:lnSpc>
            </a:pPr>
            <a:endParaRPr lang="en-GB" altLang="es-PR" sz="1800" b="1" dirty="0">
              <a:solidFill>
                <a:srgbClr val="000066"/>
              </a:solidFill>
              <a:latin typeface="Souvenir Lt BT" pitchFamily="18" charset="0"/>
            </a:endParaRPr>
          </a:p>
          <a:p>
            <a:pPr>
              <a:lnSpc>
                <a:spcPct val="80000"/>
              </a:lnSpc>
            </a:pPr>
            <a:r>
              <a:rPr lang="en-GB" altLang="es-PR" sz="1800" dirty="0" smtClean="0">
                <a:solidFill>
                  <a:srgbClr val="000066"/>
                </a:solidFill>
                <a:latin typeface="Souvenir Lt BT" pitchFamily="18" charset="0"/>
              </a:rPr>
              <a:t>Department of Environment </a:t>
            </a:r>
            <a:r>
              <a:rPr lang="en-GB" altLang="es-PR" sz="1800" dirty="0">
                <a:solidFill>
                  <a:srgbClr val="000066"/>
                </a:solidFill>
                <a:latin typeface="Souvenir Lt BT" pitchFamily="18" charset="0"/>
              </a:rPr>
              <a:t>- CIEMAT, </a:t>
            </a:r>
            <a:r>
              <a:rPr lang="en-GB" altLang="es-PR" sz="1800" dirty="0" smtClean="0">
                <a:solidFill>
                  <a:srgbClr val="000066"/>
                </a:solidFill>
                <a:latin typeface="Souvenir Lt BT" pitchFamily="18" charset="0"/>
              </a:rPr>
              <a:t>Madrid, Spain</a:t>
            </a:r>
            <a:endParaRPr lang="en-GB" altLang="es-PR" sz="1800" dirty="0">
              <a:solidFill>
                <a:srgbClr val="000066"/>
              </a:solidFill>
              <a:latin typeface="Souvenir Lt BT" pitchFamily="18" charset="0"/>
            </a:endParaRPr>
          </a:p>
          <a:p>
            <a:pPr>
              <a:lnSpc>
                <a:spcPct val="80000"/>
              </a:lnSpc>
            </a:pPr>
            <a:endParaRPr lang="es-ES" altLang="es-PR" sz="1800" dirty="0">
              <a:latin typeface="Souvenir Lt BT" pitchFamily="18" charset="0"/>
            </a:endParaRP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681832" y="5383213"/>
            <a:ext cx="777557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R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17551" y="6234113"/>
            <a:ext cx="7704137" cy="461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es-PR" sz="1400" b="1" kern="0" dirty="0" smtClean="0">
                <a:solidFill>
                  <a:srgbClr val="000066"/>
                </a:solidFill>
                <a:latin typeface="Souvenir Lt BT" pitchFamily="18" charset="0"/>
              </a:rPr>
              <a:t>Regional Training Course on Source Identification and Apportionment of Air Particulate Matter (APM), </a:t>
            </a:r>
            <a:r>
              <a:rPr lang="en-GB" altLang="es-PR" sz="1400" b="1" kern="0" dirty="0" err="1" smtClean="0">
                <a:solidFill>
                  <a:srgbClr val="000066"/>
                </a:solidFill>
                <a:latin typeface="Souvenir Lt BT" pitchFamily="18" charset="0"/>
              </a:rPr>
              <a:t>Sacavem</a:t>
            </a:r>
            <a:r>
              <a:rPr lang="en-GB" altLang="es-PR" sz="1400" b="1" kern="0" dirty="0" smtClean="0">
                <a:solidFill>
                  <a:srgbClr val="000066"/>
                </a:solidFill>
                <a:latin typeface="Souvenir Lt BT" pitchFamily="18" charset="0"/>
              </a:rPr>
              <a:t>, Portugal, 2 – 6 June 2014</a:t>
            </a:r>
            <a:endParaRPr lang="es-ES" altLang="es-PR" sz="1400" kern="0" dirty="0">
              <a:latin typeface="Souvenir Lt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20506" y="528489"/>
            <a:ext cx="69014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altLang="es-P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REPRESENTING TRAJECTORIES ON THE BASE MAP</a:t>
            </a:r>
            <a:endParaRPr lang="es-ES_tradnl" altLang="es-PR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" name="Group 167"/>
          <p:cNvGrpSpPr>
            <a:grpSpLocks/>
          </p:cNvGrpSpPr>
          <p:nvPr/>
        </p:nvGrpSpPr>
        <p:grpSpPr bwMode="auto">
          <a:xfrm>
            <a:off x="0" y="0"/>
            <a:ext cx="9144000" cy="338138"/>
            <a:chOff x="0" y="0"/>
            <a:chExt cx="5760" cy="213"/>
          </a:xfrm>
        </p:grpSpPr>
        <p:grpSp>
          <p:nvGrpSpPr>
            <p:cNvPr id="4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6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7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193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LEARNING SURFER SKILLS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5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583069" y="1120019"/>
            <a:ext cx="5976315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EXERCISE: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3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trajectories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PRACTICE 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1.xls </a:t>
            </a:r>
            <a:endParaRPr lang="es-ES_tradnl" altLang="es-PR" sz="1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different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colours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appropiated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frame</a:t>
            </a:r>
            <a:endParaRPr lang="es-ES_tradnl" altLang="es-PR" sz="1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1437" y="2956162"/>
            <a:ext cx="899958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Select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Limits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option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</a:t>
            </a:r>
            <a:r>
              <a:rPr lang="es-ES_tradnl" altLang="es-PR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properties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make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 zoom </a:t>
            </a:r>
            <a:r>
              <a:rPr lang="es-ES_tradnl" altLang="es-PR" sz="11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s-ES_tradnl" altLang="es-PR" sz="11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Lon</a:t>
            </a:r>
            <a:r>
              <a:rPr lang="es-ES_tradnl" altLang="es-PR" sz="11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50ºW-0º, </a:t>
            </a:r>
            <a:r>
              <a:rPr lang="es-ES_tradnl" altLang="es-PR" sz="11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Lat</a:t>
            </a:r>
            <a:r>
              <a:rPr lang="es-ES_tradnl" altLang="es-PR" sz="11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10ºS-40ºN)</a:t>
            </a:r>
            <a:endParaRPr lang="es-ES_tradnl" altLang="es-PR" sz="1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441203" y="1896214"/>
            <a:ext cx="6260047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Overlay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objects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after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three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trajectories</a:t>
            </a:r>
            <a:endParaRPr lang="es-ES_tradnl" altLang="es-PR" sz="1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443607" y="2426188"/>
            <a:ext cx="6255239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Select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each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Post </a:t>
            </a:r>
            <a:r>
              <a:rPr lang="es-ES_tradnl" altLang="es-PR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trajectories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and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change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properties</a:t>
            </a:r>
            <a:endParaRPr lang="es-ES_tradnl" altLang="es-PR" sz="1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04697" y="3408498"/>
            <a:ext cx="8333058" cy="5078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Select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Axis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properties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modify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s-ES_tradnl" altLang="es-PR" sz="1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Axis </a:t>
            </a:r>
            <a:r>
              <a:rPr lang="es-ES_tradnl" altLang="es-PR" sz="11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attributtes</a:t>
            </a:r>
            <a:r>
              <a:rPr lang="es-ES_tradnl" altLang="es-PR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0.04 cm – </a:t>
            </a:r>
            <a:r>
              <a:rPr lang="es-ES_tradnl" altLang="es-PR" sz="11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Labels</a:t>
            </a:r>
            <a:r>
              <a:rPr lang="es-ES_tradnl" altLang="es-PR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-&gt; Font: 6 </a:t>
            </a:r>
            <a:r>
              <a:rPr lang="es-ES_tradnl" altLang="es-PR" sz="11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points</a:t>
            </a:r>
            <a:r>
              <a:rPr lang="es-ES_tradnl" altLang="es-PR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es-ES_tradnl" altLang="es-PR" sz="11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Ticks</a:t>
            </a:r>
            <a:r>
              <a:rPr lang="es-ES_tradnl" altLang="es-PR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-&gt; </a:t>
            </a:r>
            <a:r>
              <a:rPr lang="es-ES_tradnl" altLang="es-PR" sz="11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Major</a:t>
            </a:r>
            <a:r>
              <a:rPr lang="es-ES_tradnl" altLang="es-PR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1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Ticks</a:t>
            </a:r>
            <a:r>
              <a:rPr lang="es-ES_tradnl" altLang="es-PR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0.10 cm - </a:t>
            </a:r>
            <a:r>
              <a:rPr lang="es-ES_tradnl" altLang="es-PR" sz="11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Scaling</a:t>
            </a:r>
            <a:r>
              <a:rPr lang="es-ES_tradnl" altLang="es-PR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-&gt; </a:t>
            </a:r>
            <a:r>
              <a:rPr lang="es-ES_tradnl" altLang="es-PR" sz="11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Major</a:t>
            </a:r>
            <a:r>
              <a:rPr lang="es-ES_tradnl" altLang="es-PR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1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interval</a:t>
            </a:r>
            <a:r>
              <a:rPr lang="es-ES_tradnl" altLang="es-PR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10 -&gt; </a:t>
            </a:r>
            <a:r>
              <a:rPr lang="es-ES_tradnl" altLang="es-PR" sz="11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First</a:t>
            </a:r>
            <a:r>
              <a:rPr lang="es-ES_tradnl" altLang="es-PR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1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major</a:t>
            </a:r>
            <a:r>
              <a:rPr lang="es-ES_tradnl" altLang="es-PR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1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tick</a:t>
            </a:r>
            <a:r>
              <a:rPr lang="es-ES_tradnl" altLang="es-PR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50… </a:t>
            </a: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t="9124" r="5799"/>
          <a:stretch/>
        </p:blipFill>
        <p:spPr>
          <a:xfrm>
            <a:off x="2869279" y="4016109"/>
            <a:ext cx="3403895" cy="265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1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22732" y="519863"/>
            <a:ext cx="82477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altLang="es-P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REPRESENTING METEOROLOGICAL FIELDS ON THE BASE MAP</a:t>
            </a:r>
            <a:endParaRPr lang="es-ES_tradnl" altLang="es-PR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" name="Group 167"/>
          <p:cNvGrpSpPr>
            <a:grpSpLocks/>
          </p:cNvGrpSpPr>
          <p:nvPr/>
        </p:nvGrpSpPr>
        <p:grpSpPr bwMode="auto">
          <a:xfrm>
            <a:off x="0" y="0"/>
            <a:ext cx="9144000" cy="338138"/>
            <a:chOff x="0" y="0"/>
            <a:chExt cx="5760" cy="213"/>
          </a:xfrm>
        </p:grpSpPr>
        <p:grpSp>
          <p:nvGrpSpPr>
            <p:cNvPr id="4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6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7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193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LEARNING SURFER SKILLS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5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52969" y="1120019"/>
            <a:ext cx="8170113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SURFER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allows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creating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regularly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spaced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grid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variables</a:t>
            </a:r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225873" y="2375008"/>
            <a:ext cx="6824304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First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necessary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create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grid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file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from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XYZ data file</a:t>
            </a:r>
            <a:endParaRPr lang="es-ES_tradnl" altLang="es-PR" sz="1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868283" y="1624403"/>
            <a:ext cx="7539485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will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use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daily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fields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meteorological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variables (sea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level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pressure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850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hPa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geopotential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height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,…)</a:t>
            </a:r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44192" y="2879391"/>
            <a:ext cx="8787666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C:\course\Practice1\PRACTICE 1.xls</a:t>
            </a:r>
          </a:p>
          <a:p>
            <a:pPr algn="ctr" eaLnBrk="0" hangingPunct="0"/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Worksheet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“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DAILY FIELDS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contains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dialy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fields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geopotential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height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at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850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hPa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level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3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trajectories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(13/Jul/2011, 24/Ene/2011 and 31/Jul/2011) at 12 UTC</a:t>
            </a:r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613753" y="4272151"/>
            <a:ext cx="3230372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Create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grid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file: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Grid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-&gt; Data</a:t>
            </a:r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287" y="4099623"/>
            <a:ext cx="3390114" cy="2515982"/>
          </a:xfrm>
          <a:prstGeom prst="rect">
            <a:avLst/>
          </a:prstGeom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10551" y="4821370"/>
            <a:ext cx="3726611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Select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columns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data XYZ</a:t>
            </a:r>
          </a:p>
          <a:p>
            <a:pPr eaLnBrk="0" hangingPunct="0"/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name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output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grid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file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Kriging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gridding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method</a:t>
            </a:r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7 Elipse"/>
          <p:cNvSpPr/>
          <p:nvPr/>
        </p:nvSpPr>
        <p:spPr>
          <a:xfrm>
            <a:off x="4313208" y="4272151"/>
            <a:ext cx="1871931" cy="9295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6" name="15 Elipse"/>
          <p:cNvSpPr/>
          <p:nvPr/>
        </p:nvSpPr>
        <p:spPr>
          <a:xfrm>
            <a:off x="4465607" y="5606200"/>
            <a:ext cx="3246408" cy="26542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7" name="16 Elipse"/>
          <p:cNvSpPr/>
          <p:nvPr/>
        </p:nvSpPr>
        <p:spPr>
          <a:xfrm>
            <a:off x="4465609" y="5124092"/>
            <a:ext cx="1611736" cy="3776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04216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8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13885" y="519863"/>
            <a:ext cx="82477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altLang="es-P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REPRESENTING METEOROLOGICAL FIELDS ON THE BASE MAP</a:t>
            </a:r>
            <a:endParaRPr lang="es-ES_tradnl" altLang="es-PR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" name="Group 167"/>
          <p:cNvGrpSpPr>
            <a:grpSpLocks/>
          </p:cNvGrpSpPr>
          <p:nvPr/>
        </p:nvGrpSpPr>
        <p:grpSpPr bwMode="auto">
          <a:xfrm>
            <a:off x="0" y="0"/>
            <a:ext cx="9144000" cy="338138"/>
            <a:chOff x="0" y="0"/>
            <a:chExt cx="5760" cy="213"/>
          </a:xfrm>
        </p:grpSpPr>
        <p:grpSp>
          <p:nvGrpSpPr>
            <p:cNvPr id="4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6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7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193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LEARNING SURFER SKILLS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5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52685" y="1209789"/>
            <a:ext cx="8170113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grid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file 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TRAJECTORY 1.grd 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has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now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been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created</a:t>
            </a:r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26679" y="1838159"/>
            <a:ext cx="8222124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Create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contour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this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grid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file: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-&gt;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Contour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-&gt; New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Contour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t="12463" r="2036" b="2452"/>
          <a:stretch/>
        </p:blipFill>
        <p:spPr>
          <a:xfrm>
            <a:off x="1910849" y="2466529"/>
            <a:ext cx="5253784" cy="2875906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66906" y="5632249"/>
            <a:ext cx="7741671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IMPORTANT: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can be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exported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as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image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file (*.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wmf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*.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emf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,*.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jpg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,…):</a:t>
            </a:r>
          </a:p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File-&gt;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Export</a:t>
            </a:r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180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48144" y="519863"/>
            <a:ext cx="82477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altLang="es-P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REPRESENTING METEOROLOGICAL FIELDS ON THE BASE MAP</a:t>
            </a:r>
            <a:endParaRPr lang="es-ES_tradnl" altLang="es-PR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" name="Group 167"/>
          <p:cNvGrpSpPr>
            <a:grpSpLocks/>
          </p:cNvGrpSpPr>
          <p:nvPr/>
        </p:nvGrpSpPr>
        <p:grpSpPr bwMode="auto">
          <a:xfrm>
            <a:off x="0" y="0"/>
            <a:ext cx="9144000" cy="338138"/>
            <a:chOff x="0" y="0"/>
            <a:chExt cx="5760" cy="213"/>
          </a:xfrm>
        </p:grpSpPr>
        <p:grpSp>
          <p:nvGrpSpPr>
            <p:cNvPr id="4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6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7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193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LEARNING SURFER SKILLS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5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96769" y="1229646"/>
            <a:ext cx="7550465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Select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Contours</a:t>
            </a:r>
            <a:r>
              <a:rPr lang="es-ES_tradnl" altLang="es-P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left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column</a:t>
            </a:r>
            <a:endParaRPr lang="es-ES_tradnl" altLang="es-PR" sz="1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endParaRPr lang="es-ES_tradnl" altLang="es-PR" sz="1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Select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Level</a:t>
            </a:r>
            <a:r>
              <a:rPr lang="es-ES_tradnl" altLang="es-PR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es-ES_tradnl" altLang="es-PR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Line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options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Contours</a:t>
            </a:r>
            <a:r>
              <a:rPr lang="es-ES_tradnl" altLang="es-P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-&gt; </a:t>
            </a:r>
            <a:r>
              <a:rPr lang="es-ES_tradnl" altLang="es-PR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Levels</a:t>
            </a:r>
            <a:r>
              <a:rPr lang="es-ES_tradnl" altLang="es-P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properties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 t="5619"/>
          <a:stretch/>
        </p:blipFill>
        <p:spPr>
          <a:xfrm>
            <a:off x="371318" y="2757920"/>
            <a:ext cx="3899858" cy="270590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400" y="2757920"/>
            <a:ext cx="3933825" cy="2714625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5907" y="5632111"/>
            <a:ext cx="4450681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Reduce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interval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between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isolines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10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hPa</a:t>
            </a:r>
            <a:endParaRPr lang="es-ES_tradnl" altLang="es-PR" sz="1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804814" y="5632110"/>
            <a:ext cx="401699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Change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width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isolines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(0.01 cm)</a:t>
            </a:r>
          </a:p>
        </p:txBody>
      </p:sp>
    </p:spTree>
    <p:extLst>
      <p:ext uri="{BB962C8B-B14F-4D97-AF65-F5344CB8AC3E}">
        <p14:creationId xmlns:p14="http://schemas.microsoft.com/office/powerpoint/2010/main" val="106224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48144" y="519863"/>
            <a:ext cx="82477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altLang="es-P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REPRESENTING METEOROLOGICAL FIELDS ON THE BASE MAP</a:t>
            </a:r>
            <a:endParaRPr lang="es-ES_tradnl" altLang="es-PR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" name="Group 167"/>
          <p:cNvGrpSpPr>
            <a:grpSpLocks/>
          </p:cNvGrpSpPr>
          <p:nvPr/>
        </p:nvGrpSpPr>
        <p:grpSpPr bwMode="auto">
          <a:xfrm>
            <a:off x="0" y="0"/>
            <a:ext cx="9144000" cy="338138"/>
            <a:chOff x="0" y="0"/>
            <a:chExt cx="5760" cy="213"/>
          </a:xfrm>
        </p:grpSpPr>
        <p:grpSp>
          <p:nvGrpSpPr>
            <p:cNvPr id="4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6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7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193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LEARNING SURFER SKILLS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5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601884" y="1065734"/>
            <a:ext cx="5940232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Select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al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objects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integrated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Edit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-&gt;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Select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</a:t>
            </a:r>
            <a:endParaRPr lang="es-ES_tradnl" altLang="es-PR" sz="1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endParaRPr lang="es-ES_tradnl" altLang="es-PR" sz="1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Overlay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objects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-&gt;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Overlay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Maps</a:t>
            </a:r>
            <a:endParaRPr lang="es-ES_tradnl" altLang="es-PR" sz="1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endParaRPr lang="es-ES_tradnl" altLang="es-PR" sz="1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Select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Limits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option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</a:t>
            </a:r>
            <a:r>
              <a:rPr lang="es-ES_tradnl" altLang="es-PR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properties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make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 zoom </a:t>
            </a:r>
            <a:r>
              <a:rPr lang="es-ES_tradnl" altLang="es-PR" sz="11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s-ES_tradnl" altLang="es-PR" sz="11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Lon</a:t>
            </a:r>
            <a:r>
              <a:rPr lang="es-ES_tradnl" altLang="es-PR" sz="11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50ºW-20ºE, </a:t>
            </a:r>
            <a:r>
              <a:rPr lang="es-ES_tradnl" altLang="es-PR" sz="11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Lat</a:t>
            </a:r>
            <a:r>
              <a:rPr lang="es-ES_tradnl" altLang="es-PR" sz="11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10ºS-40ºN)</a:t>
            </a:r>
            <a:endParaRPr lang="es-ES_tradnl" altLang="es-PR" sz="1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" b="3804"/>
          <a:stretch/>
        </p:blipFill>
        <p:spPr>
          <a:xfrm>
            <a:off x="1774832" y="2873062"/>
            <a:ext cx="5594336" cy="370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5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22732" y="519863"/>
            <a:ext cx="82477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altLang="es-P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REPRESENTING METEOROLOGICAL FIELDS ON THE BASE MAP</a:t>
            </a:r>
            <a:endParaRPr lang="es-ES_tradnl" altLang="es-PR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" name="Group 167"/>
          <p:cNvGrpSpPr>
            <a:grpSpLocks/>
          </p:cNvGrpSpPr>
          <p:nvPr/>
        </p:nvGrpSpPr>
        <p:grpSpPr bwMode="auto">
          <a:xfrm>
            <a:off x="0" y="0"/>
            <a:ext cx="9144000" cy="338138"/>
            <a:chOff x="0" y="0"/>
            <a:chExt cx="5760" cy="213"/>
          </a:xfrm>
        </p:grpSpPr>
        <p:grpSp>
          <p:nvGrpSpPr>
            <p:cNvPr id="4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6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7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193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LEARNING SURFER SKILLS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5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12446" y="1120019"/>
            <a:ext cx="7517571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EXERCISE: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3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geopotential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height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fields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PRACTICE 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1.xls </a:t>
            </a:r>
            <a:endParaRPr lang="es-ES_tradnl" altLang="es-PR" sz="1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together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their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corresponding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trajectories</a:t>
            </a:r>
            <a:endParaRPr lang="es-ES_tradnl" altLang="es-PR" sz="1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2" y="1899675"/>
            <a:ext cx="3825240" cy="233172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397" y="1908875"/>
            <a:ext cx="3813810" cy="232791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29" y="4417594"/>
            <a:ext cx="3798570" cy="233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5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7"/>
          <p:cNvGrpSpPr>
            <a:grpSpLocks/>
          </p:cNvGrpSpPr>
          <p:nvPr/>
        </p:nvGrpSpPr>
        <p:grpSpPr bwMode="auto">
          <a:xfrm>
            <a:off x="310" y="0"/>
            <a:ext cx="9144000" cy="338138"/>
            <a:chOff x="0" y="0"/>
            <a:chExt cx="5760" cy="213"/>
          </a:xfrm>
        </p:grpSpPr>
        <p:grpSp>
          <p:nvGrpSpPr>
            <p:cNvPr id="4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6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7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146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CLUSTER ANALYSIS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5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34278" y="512763"/>
            <a:ext cx="68989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altLang="es-P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2- CLUSTER ANALYSIS: CAPE VERDE, A CASE STUDY</a:t>
            </a:r>
            <a:endParaRPr lang="es-ES_tradnl" altLang="es-PR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249348" y="1033463"/>
            <a:ext cx="6468822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k-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means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cluster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analysis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will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performed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data base </a:t>
            </a:r>
          </a:p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 APM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obtained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at Cape Verde (CV)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29795" y="1775358"/>
            <a:ext cx="7907934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138 data of PM10, Mineral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dust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Marine aerosol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contributions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(PMF)</a:t>
            </a: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138 4-days (96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hourly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time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steps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back-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trajectories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origin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at 1500 m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agl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103719" y="4311499"/>
            <a:ext cx="6829497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FORTRAN 77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program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will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used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perform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cluster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analysis</a:t>
            </a: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412764" y="4998738"/>
            <a:ext cx="4211409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Results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will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represented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SURFER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308436" y="2816244"/>
            <a:ext cx="6527749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Each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back-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trajectory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file can be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found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in: 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C:\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course\Practice2\CA</a:t>
            </a:r>
          </a:p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format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yyyyddmm.txt</a:t>
            </a: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1693"/>
          <a:stretch/>
        </p:blipFill>
        <p:spPr>
          <a:xfrm>
            <a:off x="2973187" y="3520130"/>
            <a:ext cx="3090559" cy="30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0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4" t="-7877" r="23668" b="7877"/>
          <a:stretch/>
        </p:blipFill>
        <p:spPr>
          <a:xfrm>
            <a:off x="974785" y="2619034"/>
            <a:ext cx="7046995" cy="3571617"/>
          </a:xfrm>
          <a:prstGeom prst="rect">
            <a:avLst/>
          </a:prstGeom>
        </p:spPr>
      </p:pic>
      <p:grpSp>
        <p:nvGrpSpPr>
          <p:cNvPr id="3" name="Group 167"/>
          <p:cNvGrpSpPr>
            <a:grpSpLocks/>
          </p:cNvGrpSpPr>
          <p:nvPr/>
        </p:nvGrpSpPr>
        <p:grpSpPr bwMode="auto">
          <a:xfrm>
            <a:off x="310" y="0"/>
            <a:ext cx="9144000" cy="338138"/>
            <a:chOff x="0" y="0"/>
            <a:chExt cx="5760" cy="213"/>
          </a:xfrm>
        </p:grpSpPr>
        <p:grpSp>
          <p:nvGrpSpPr>
            <p:cNvPr id="4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6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7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146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CLUSTER ANALYSIS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5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122840" y="512763"/>
            <a:ext cx="68989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altLang="es-P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2- CLUSTER ANALYSIS: CAPE VERDE, A CASE STUDY</a:t>
            </a:r>
            <a:endParaRPr lang="es-ES_tradnl" altLang="es-PR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473000" y="1206042"/>
            <a:ext cx="6198620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Open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program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Compact Visual Fortran 6 -&gt;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Developer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Studio</a:t>
            </a:r>
          </a:p>
          <a:p>
            <a:pPr algn="ctr" eaLnBrk="0" hangingPunct="0"/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Open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Workspace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File-&gt; 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Open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Workspace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-&gt;</a:t>
            </a:r>
          </a:p>
          <a:p>
            <a:pPr algn="ctr" eaLnBrk="0" hangingPunct="0"/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C:\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course\Practice2\CA\CA.dsw</a:t>
            </a: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1549957" y="4517758"/>
            <a:ext cx="6121663" cy="1096044"/>
            <a:chOff x="1402072" y="3986988"/>
            <a:chExt cx="6121663" cy="1096044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3339576" y="4252035"/>
              <a:ext cx="4184159" cy="8309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“DATES.txt</a:t>
              </a:r>
              <a:r>
                <a:rPr lang="es-ES_tradnl" altLang="es-PR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” file </a:t>
              </a:r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contains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  <a:p>
              <a:pPr algn="ctr" eaLnBrk="0" hangingPunct="0"/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Dates of </a:t>
              </a:r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trajectories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with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format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: </a:t>
              </a:r>
            </a:p>
            <a:p>
              <a:pPr algn="ctr" eaLnBrk="0" hangingPunct="0"/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yyyymmdd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endPara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" name="1 Elipse"/>
            <p:cNvSpPr/>
            <p:nvPr/>
          </p:nvSpPr>
          <p:spPr>
            <a:xfrm>
              <a:off x="1402072" y="3986988"/>
              <a:ext cx="699778" cy="16591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R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1511934" y="4066622"/>
            <a:ext cx="6296197" cy="750687"/>
            <a:chOff x="1408422" y="3293857"/>
            <a:chExt cx="6296197" cy="750687"/>
          </a:xfrm>
        </p:grpSpPr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3017117" y="3293857"/>
              <a:ext cx="4687502" cy="5847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“FIRST_CCENTERS.txt</a:t>
              </a:r>
              <a:r>
                <a:rPr lang="es-ES_tradnl" altLang="es-PR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” file </a:t>
              </a:r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contains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  <a:p>
              <a:pPr algn="ctr" eaLnBrk="0" hangingPunct="0"/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Time </a:t>
              </a:r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steps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of </a:t>
              </a:r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initial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cluster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centers </a:t>
              </a:r>
              <a:endPara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6" name="15 Elipse"/>
            <p:cNvSpPr/>
            <p:nvPr/>
          </p:nvSpPr>
          <p:spPr>
            <a:xfrm>
              <a:off x="1408422" y="3878632"/>
              <a:ext cx="1188134" cy="16591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R"/>
            </a:p>
          </p:txBody>
        </p:sp>
      </p:grpSp>
    </p:spTree>
    <p:extLst>
      <p:ext uri="{BB962C8B-B14F-4D97-AF65-F5344CB8AC3E}">
        <p14:creationId xmlns:p14="http://schemas.microsoft.com/office/powerpoint/2010/main" val="153479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7"/>
          <p:cNvGrpSpPr>
            <a:grpSpLocks/>
          </p:cNvGrpSpPr>
          <p:nvPr/>
        </p:nvGrpSpPr>
        <p:grpSpPr bwMode="auto">
          <a:xfrm>
            <a:off x="310" y="0"/>
            <a:ext cx="9144000" cy="338138"/>
            <a:chOff x="0" y="0"/>
            <a:chExt cx="5760" cy="213"/>
          </a:xfrm>
        </p:grpSpPr>
        <p:grpSp>
          <p:nvGrpSpPr>
            <p:cNvPr id="4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6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7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146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CLUSTER ANALYSIS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5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122840" y="512763"/>
            <a:ext cx="68989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altLang="es-P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2- CLUSTER ANALYSIS: CAPE VERDE, A CASE STUDY</a:t>
            </a:r>
            <a:endParaRPr lang="es-ES_tradnl" altLang="es-PR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231780" y="1033463"/>
            <a:ext cx="6681061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Firstly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a 2-means 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will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performed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Cape Verde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trajectories</a:t>
            </a: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49176" y="1723338"/>
            <a:ext cx="7446269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trajectories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different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behaviour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were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selected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visual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inspection</a:t>
            </a: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are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2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first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trajectories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PRACTICE 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61" y="2881402"/>
            <a:ext cx="3852899" cy="282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0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11" y="3403029"/>
            <a:ext cx="3410410" cy="2695139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4058"/>
          <a:stretch/>
        </p:blipFill>
        <p:spPr>
          <a:xfrm>
            <a:off x="5072324" y="2947321"/>
            <a:ext cx="3286664" cy="3571617"/>
          </a:xfrm>
          <a:prstGeom prst="rect">
            <a:avLst/>
          </a:prstGeom>
        </p:spPr>
      </p:pic>
      <p:grpSp>
        <p:nvGrpSpPr>
          <p:cNvPr id="3" name="Group 167"/>
          <p:cNvGrpSpPr>
            <a:grpSpLocks/>
          </p:cNvGrpSpPr>
          <p:nvPr/>
        </p:nvGrpSpPr>
        <p:grpSpPr bwMode="auto">
          <a:xfrm>
            <a:off x="4213" y="0"/>
            <a:ext cx="9144000" cy="338138"/>
            <a:chOff x="0" y="0"/>
            <a:chExt cx="5760" cy="213"/>
          </a:xfrm>
        </p:grpSpPr>
        <p:grpSp>
          <p:nvGrpSpPr>
            <p:cNvPr id="4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6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7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146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CLUSTER ANALYSIS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5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126743" y="512763"/>
            <a:ext cx="68989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altLang="es-P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2- CLUSTER ANALYSIS: CAPE VERDE, A CASE STUDY</a:t>
            </a:r>
            <a:endParaRPr lang="es-ES_tradnl" altLang="es-PR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03510" y="1188635"/>
            <a:ext cx="7945406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C:\course\Practice2\PRACTICE 2.xls</a:t>
            </a:r>
          </a:p>
          <a:p>
            <a:pPr algn="ctr" eaLnBrk="0" hangingPunct="0"/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Worksheet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“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INITIAL CLUSTER 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CENTERS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contains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time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steps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coordinates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longitude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latitude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of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2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trajectories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columns</a:t>
            </a: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Select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Copy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data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23983" y="3176623"/>
            <a:ext cx="4552849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Open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“FIRST_CCENTERS.txt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 file in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left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column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Workspace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213573" y="4563853"/>
            <a:ext cx="2672526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Copy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time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steps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data </a:t>
            </a:r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7 Elipse"/>
          <p:cNvSpPr/>
          <p:nvPr/>
        </p:nvSpPr>
        <p:spPr>
          <a:xfrm>
            <a:off x="5589908" y="4651393"/>
            <a:ext cx="1199073" cy="2510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016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6" grpId="0" animBg="1"/>
      <p:bldP spid="1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69875" y="1541463"/>
            <a:ext cx="8604250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0066"/>
              </a:buClr>
              <a:buFontTx/>
              <a:buChar char="•"/>
            </a:pPr>
            <a:r>
              <a:rPr lang="es-ES_tradnl" altLang="es-PR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Learning</a:t>
            </a:r>
            <a:r>
              <a:rPr lang="es-ES_tradnl" altLang="es-P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SURFER </a:t>
            </a:r>
            <a:r>
              <a:rPr lang="es-ES_tradnl" altLang="es-PR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skills</a:t>
            </a:r>
            <a:endParaRPr lang="es-ES_tradnl" altLang="es-PR" sz="2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spcBef>
                <a:spcPct val="50000"/>
              </a:spcBef>
              <a:buClr>
                <a:srgbClr val="000066"/>
              </a:buClr>
              <a:buFontTx/>
              <a:buChar char="•"/>
            </a:pPr>
            <a:r>
              <a:rPr lang="es-ES_tradnl" altLang="es-PR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Cluster</a:t>
            </a:r>
            <a:r>
              <a:rPr lang="es-ES_tradnl" altLang="es-P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Analysis</a:t>
            </a:r>
            <a:r>
              <a:rPr lang="es-ES_tradnl" altLang="es-P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Cape Verde, a case </a:t>
            </a:r>
            <a:r>
              <a:rPr lang="es-ES_tradnl" altLang="es-PR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</a:t>
            </a:r>
            <a:endParaRPr lang="es-ES_tradnl" altLang="es-PR" sz="24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spcBef>
                <a:spcPct val="50000"/>
              </a:spcBef>
              <a:buClr>
                <a:srgbClr val="000066"/>
              </a:buClr>
              <a:buFontTx/>
              <a:buChar char="•"/>
            </a:pPr>
            <a:r>
              <a:rPr lang="es-ES_tradnl" altLang="es-PR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RTA-CPF</a:t>
            </a:r>
            <a:r>
              <a:rPr lang="es-ES_tradnl" altLang="es-PR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Cape Verde, a case </a:t>
            </a:r>
            <a:r>
              <a:rPr lang="es-ES_tradnl" altLang="es-PR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</a:t>
            </a:r>
            <a:endParaRPr lang="es-ES_tradnl" altLang="es-PR" sz="24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676400" y="630238"/>
            <a:ext cx="5746317" cy="46166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s-PR" sz="2400" b="1" dirty="0" smtClean="0"/>
              <a:t>STRUCTURE OF THE PRESENTATION</a:t>
            </a:r>
            <a:endParaRPr lang="es-ES" altLang="es-P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t="8085" r="-236" b="33356"/>
          <a:stretch/>
        </p:blipFill>
        <p:spPr>
          <a:xfrm>
            <a:off x="630251" y="1561379"/>
            <a:ext cx="7549222" cy="1371601"/>
          </a:xfrm>
          <a:prstGeom prst="rect">
            <a:avLst/>
          </a:prstGeom>
        </p:spPr>
      </p:pic>
      <p:grpSp>
        <p:nvGrpSpPr>
          <p:cNvPr id="3" name="Group 167"/>
          <p:cNvGrpSpPr>
            <a:grpSpLocks/>
          </p:cNvGrpSpPr>
          <p:nvPr/>
        </p:nvGrpSpPr>
        <p:grpSpPr bwMode="auto">
          <a:xfrm>
            <a:off x="310" y="0"/>
            <a:ext cx="9144000" cy="338138"/>
            <a:chOff x="0" y="0"/>
            <a:chExt cx="5760" cy="213"/>
          </a:xfrm>
        </p:grpSpPr>
        <p:grpSp>
          <p:nvGrpSpPr>
            <p:cNvPr id="4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6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7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146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CLUSTER ANALYSIS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5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955392" y="512763"/>
            <a:ext cx="68989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altLang="es-P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2- CLUSTER ANALYSIS: CAPE VERDE, A CASE STUDY</a:t>
            </a:r>
            <a:endParaRPr lang="es-ES_tradnl" altLang="es-PR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257753" y="1033463"/>
            <a:ext cx="2294219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Execute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program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8" name="7 Elipse"/>
          <p:cNvSpPr/>
          <p:nvPr/>
        </p:nvSpPr>
        <p:spPr>
          <a:xfrm>
            <a:off x="6374918" y="1682151"/>
            <a:ext cx="181154" cy="3656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766690" y="6240942"/>
            <a:ext cx="3276345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Write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number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clusters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2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66" y="3217652"/>
            <a:ext cx="5833989" cy="273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7"/>
          <p:cNvGrpSpPr>
            <a:grpSpLocks/>
          </p:cNvGrpSpPr>
          <p:nvPr/>
        </p:nvGrpSpPr>
        <p:grpSpPr bwMode="auto">
          <a:xfrm>
            <a:off x="310" y="0"/>
            <a:ext cx="9144000" cy="338138"/>
            <a:chOff x="0" y="0"/>
            <a:chExt cx="5760" cy="213"/>
          </a:xfrm>
        </p:grpSpPr>
        <p:grpSp>
          <p:nvGrpSpPr>
            <p:cNvPr id="4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6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7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146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CLUSTER ANALYSIS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5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122840" y="512763"/>
            <a:ext cx="68989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altLang="es-P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2- CLUSTER ANALYSIS: CAPE VERDE, A CASE STUDY</a:t>
            </a:r>
            <a:endParaRPr lang="es-ES_tradnl" altLang="es-PR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12016" y="3864753"/>
            <a:ext cx="7920588" cy="2246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program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generates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number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ASCII (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text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files:</a:t>
            </a:r>
          </a:p>
          <a:p>
            <a:pPr algn="ctr" eaLnBrk="0" hangingPunct="0"/>
            <a:endParaRPr lang="es-ES_tradnl" altLang="es-PR" sz="1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“CLUSTER CENTERS.txt”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time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steps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final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cluster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centers</a:t>
            </a:r>
          </a:p>
          <a:p>
            <a:pPr algn="ctr" eaLnBrk="0" hangingPunct="0"/>
            <a:endParaRPr lang="es-ES_tradnl" altLang="es-PR" sz="1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“RESULTS.txt”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cluster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assigned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each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date/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trajectory</a:t>
            </a:r>
            <a:endParaRPr lang="es-ES_tradnl" altLang="es-PR" sz="1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endParaRPr lang="es-ES_tradnl" altLang="es-PR" sz="1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“EXTRA INFORMATION.txt”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number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trajectories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assigned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each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cluster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within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between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total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variances</a:t>
            </a:r>
            <a:endParaRPr lang="es-ES_tradnl" altLang="es-PR" sz="1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endParaRPr lang="es-ES_tradnl" altLang="es-PR" sz="1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r>
              <a:rPr lang="es-ES_tradnl" altLang="es-PR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Cluster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X.txt”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time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steps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all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trajectories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assigned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cluster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X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75891" y="6311243"/>
            <a:ext cx="7392838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altLang="es-PR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Copy</a:t>
            </a:r>
            <a:r>
              <a:rPr lang="es-ES_tradnl" altLang="es-PR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</a:t>
            </a:r>
            <a:r>
              <a:rPr lang="es-ES_tradnl" altLang="es-PR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</a:t>
            </a:r>
            <a:r>
              <a:rPr lang="es-ES_tradnl" altLang="es-PR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data files and paste in </a:t>
            </a:r>
            <a:r>
              <a:rPr lang="es-ES_tradnl" altLang="es-P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C:\</a:t>
            </a:r>
            <a:r>
              <a:rPr lang="es-ES_tradnl" altLang="es-PR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course\Practice2\</a:t>
            </a:r>
            <a:endParaRPr lang="es-ES_tradnl" altLang="es-PR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76" y="1112594"/>
            <a:ext cx="5443268" cy="255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7"/>
          <p:cNvGrpSpPr>
            <a:grpSpLocks/>
          </p:cNvGrpSpPr>
          <p:nvPr/>
        </p:nvGrpSpPr>
        <p:grpSpPr bwMode="auto">
          <a:xfrm>
            <a:off x="310" y="0"/>
            <a:ext cx="9144000" cy="338138"/>
            <a:chOff x="0" y="0"/>
            <a:chExt cx="5760" cy="213"/>
          </a:xfrm>
        </p:grpSpPr>
        <p:grpSp>
          <p:nvGrpSpPr>
            <p:cNvPr id="3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5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6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146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CLUSTER ANALYSIS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4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24892" y="1127104"/>
            <a:ext cx="6894836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Open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SURFER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program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load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Base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-&gt; Base </a:t>
            </a:r>
            <a:r>
              <a:rPr lang="es-ES_tradnl" altLang="es-PR" sz="1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Go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C:\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course\Practice2\World_BM.bln</a:t>
            </a:r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20134" y="2017804"/>
            <a:ext cx="7704352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cluster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centers as Post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Maps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&gt; Post </a:t>
            </a:r>
            <a:r>
              <a:rPr lang="es-ES_tradnl" altLang="es-PR" sz="1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-&gt; New Post </a:t>
            </a:r>
            <a:r>
              <a:rPr lang="es-ES_tradnl" altLang="es-PR" sz="1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Go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C:\course\Practice2\CLUSTER CENTERS.txt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52" y="2908503"/>
            <a:ext cx="4888317" cy="3733809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22840" y="512763"/>
            <a:ext cx="68989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altLang="es-P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2- CLUSTER ANALYSIS: CAPE VERDE, A CASE STUDY</a:t>
            </a:r>
            <a:endParaRPr lang="es-ES_tradnl" altLang="es-PR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237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7"/>
          <p:cNvGrpSpPr>
            <a:grpSpLocks/>
          </p:cNvGrpSpPr>
          <p:nvPr/>
        </p:nvGrpSpPr>
        <p:grpSpPr bwMode="auto">
          <a:xfrm>
            <a:off x="310" y="0"/>
            <a:ext cx="9144000" cy="338138"/>
            <a:chOff x="0" y="0"/>
            <a:chExt cx="5760" cy="213"/>
          </a:xfrm>
        </p:grpSpPr>
        <p:grpSp>
          <p:nvGrpSpPr>
            <p:cNvPr id="3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5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6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146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CLUSTER ANALYSIS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4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24841" y="1263093"/>
            <a:ext cx="6094938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members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cluster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centers as Post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Maps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 algn="ctr" eaLnBrk="0" hangingPunct="0"/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-&gt; 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Post </a:t>
            </a:r>
            <a:r>
              <a:rPr lang="es-ES_tradnl" altLang="es-PR" sz="1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-&gt; New Post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endParaRPr lang="es-ES_tradnl" altLang="es-PR" sz="1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C:\course\Practice2\Cluster 1.txt and </a:t>
            </a:r>
            <a:r>
              <a:rPr lang="es-ES_tradnl" altLang="es-PR" sz="1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Cluster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2.txt</a:t>
            </a:r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716723" y="2939893"/>
            <a:ext cx="3890512" cy="2951617"/>
            <a:chOff x="716723" y="2939893"/>
            <a:chExt cx="3890512" cy="2951617"/>
          </a:xfrm>
        </p:grpSpPr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723" y="3460826"/>
              <a:ext cx="3890512" cy="2430684"/>
            </a:xfrm>
            <a:prstGeom prst="rect">
              <a:avLst/>
            </a:prstGeom>
          </p:spPr>
        </p:pic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1175837" y="2939893"/>
              <a:ext cx="2972289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Cluster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1: Marines air </a:t>
              </a:r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flows</a:t>
              </a:r>
              <a:endPara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5090394" y="2939893"/>
            <a:ext cx="3211135" cy="2951618"/>
            <a:chOff x="5090394" y="2939893"/>
            <a:chExt cx="3211135" cy="2951618"/>
          </a:xfrm>
        </p:grpSpPr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752" y="3460827"/>
              <a:ext cx="2712408" cy="2430684"/>
            </a:xfrm>
            <a:prstGeom prst="rect">
              <a:avLst/>
            </a:prstGeom>
          </p:spPr>
        </p:pic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5090394" y="2939893"/>
              <a:ext cx="3211135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Cluster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2: Continental air </a:t>
              </a:r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flows</a:t>
              </a:r>
              <a:endPara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122840" y="512763"/>
            <a:ext cx="68989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altLang="es-P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2- CLUSTER ANALYSIS: CAPE VERDE, A CASE STUDY</a:t>
            </a:r>
            <a:endParaRPr lang="es-ES_tradnl" altLang="es-PR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95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7"/>
          <p:cNvGrpSpPr>
            <a:grpSpLocks/>
          </p:cNvGrpSpPr>
          <p:nvPr/>
        </p:nvGrpSpPr>
        <p:grpSpPr bwMode="auto">
          <a:xfrm>
            <a:off x="310" y="0"/>
            <a:ext cx="9144000" cy="338138"/>
            <a:chOff x="0" y="0"/>
            <a:chExt cx="5760" cy="213"/>
          </a:xfrm>
        </p:grpSpPr>
        <p:grpSp>
          <p:nvGrpSpPr>
            <p:cNvPr id="3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5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6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146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CLUSTER ANALYSIS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4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90230" y="1092408"/>
            <a:ext cx="676416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Analize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clustering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process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C:\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course\Practice2\RESULTS.txt 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open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file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Excel</a:t>
            </a:r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51205" y="5774342"/>
            <a:ext cx="7842211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cluster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assignment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each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trajectory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during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4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iterations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are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showed</a:t>
            </a: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907" y="1854263"/>
            <a:ext cx="4790806" cy="3742999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52006" y="6289975"/>
            <a:ext cx="7840608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most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cases,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cluster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assignment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changed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across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4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iterations</a:t>
            </a: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22840" y="515218"/>
            <a:ext cx="68989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altLang="es-P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2- CLUSTER ANALYSIS: CAPE VERDE, A CASE STUDY</a:t>
            </a:r>
            <a:endParaRPr lang="es-ES_tradnl" altLang="es-PR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635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2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7"/>
          <p:cNvGrpSpPr>
            <a:grpSpLocks/>
          </p:cNvGrpSpPr>
          <p:nvPr/>
        </p:nvGrpSpPr>
        <p:grpSpPr bwMode="auto">
          <a:xfrm>
            <a:off x="310" y="0"/>
            <a:ext cx="9144000" cy="338138"/>
            <a:chOff x="0" y="0"/>
            <a:chExt cx="5760" cy="213"/>
          </a:xfrm>
        </p:grpSpPr>
        <p:grpSp>
          <p:nvGrpSpPr>
            <p:cNvPr id="3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5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6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146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CLUSTER ANALYSIS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4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59588" y="1002862"/>
            <a:ext cx="7025444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Open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C:\course\Practice2\PRACTICE 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2.xls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Excel file</a:t>
            </a:r>
          </a:p>
          <a:p>
            <a:pPr algn="ctr" eaLnBrk="0" hangingPunct="0"/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Worksheet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“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PM10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contains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138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concentration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values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PM10, Mineral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dust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Marine aerosol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contributions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(PMF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51758" y="4226828"/>
            <a:ext cx="6841104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Copy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ITER4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column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from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RESULTS.txt 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paste in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column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 of </a:t>
            </a:r>
          </a:p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Worksheet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“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PM10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 of  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PRACTICE 2.xls</a:t>
            </a: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01"/>
          <a:stretch/>
        </p:blipFill>
        <p:spPr>
          <a:xfrm>
            <a:off x="3108141" y="2196223"/>
            <a:ext cx="2928339" cy="191446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8"/>
          <a:stretch/>
        </p:blipFill>
        <p:spPr>
          <a:xfrm>
            <a:off x="2897837" y="4927745"/>
            <a:ext cx="3348947" cy="1774980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122840" y="512763"/>
            <a:ext cx="68989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altLang="es-P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2- CLUSTER ANALYSIS: CAPE VERDE, A CASE STUDY</a:t>
            </a:r>
            <a:endParaRPr lang="es-ES_tradnl" altLang="es-PR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01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7"/>
          <p:cNvGrpSpPr>
            <a:grpSpLocks/>
          </p:cNvGrpSpPr>
          <p:nvPr/>
        </p:nvGrpSpPr>
        <p:grpSpPr bwMode="auto">
          <a:xfrm>
            <a:off x="310" y="0"/>
            <a:ext cx="9144000" cy="338138"/>
            <a:chOff x="0" y="0"/>
            <a:chExt cx="5760" cy="213"/>
          </a:xfrm>
        </p:grpSpPr>
        <p:grpSp>
          <p:nvGrpSpPr>
            <p:cNvPr id="4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6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7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146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CLUSTER ANALYSIS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5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59588" y="1235764"/>
            <a:ext cx="7025444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Work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these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data and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analize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mean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levels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PM10, 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Mineral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dust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Marine aerosol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attributed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each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cluster</a:t>
            </a:r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48" y="2079840"/>
            <a:ext cx="3971925" cy="1352550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81001" y="3820813"/>
            <a:ext cx="7582618" cy="20621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Preliminary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results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algn="ctr" eaLnBrk="0" hangingPunct="0"/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More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frequent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continental air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flows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(73%)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than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marine air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flows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(27%)</a:t>
            </a: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Higher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contribution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Saharan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dust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(38.5 µg/m</a:t>
            </a:r>
            <a:r>
              <a:rPr lang="es-ES_tradnl" altLang="es-PR" sz="16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attributed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continental air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flows</a:t>
            </a: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Higher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contribution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Sea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salt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(19.8 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µg/m</a:t>
            </a:r>
            <a:r>
              <a:rPr lang="es-ES_tradnl" altLang="es-PR" sz="1600" b="1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attributed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marine air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flows</a:t>
            </a:r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22840" y="512763"/>
            <a:ext cx="68989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altLang="es-P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2- CLUSTER ANALYSIS: CAPE VERDE, A CASE STUDY</a:t>
            </a:r>
            <a:endParaRPr lang="es-ES_tradnl" altLang="es-PR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221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7"/>
          <p:cNvGrpSpPr>
            <a:grpSpLocks/>
          </p:cNvGrpSpPr>
          <p:nvPr/>
        </p:nvGrpSpPr>
        <p:grpSpPr bwMode="auto">
          <a:xfrm>
            <a:off x="310" y="0"/>
            <a:ext cx="9144000" cy="338138"/>
            <a:chOff x="0" y="0"/>
            <a:chExt cx="5760" cy="213"/>
          </a:xfrm>
        </p:grpSpPr>
        <p:grpSp>
          <p:nvGrpSpPr>
            <p:cNvPr id="3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5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6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146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CLUSTER ANALYSIS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4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22491" y="1198031"/>
            <a:ext cx="7473188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EXERCISE: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Perform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 3-means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Cluster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Analysis</a:t>
            </a: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C:\course\Practice2\PRACTICE 2.xls</a:t>
            </a:r>
          </a:p>
          <a:p>
            <a:pPr algn="ctr" eaLnBrk="0" hangingPunct="0"/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Page 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INITIAL CLUSTER CENTERS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contains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time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steps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coordinates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longitude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latitude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of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trajectories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columns</a:t>
            </a:r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t="9124" r="5799"/>
          <a:stretch/>
        </p:blipFill>
        <p:spPr>
          <a:xfrm>
            <a:off x="2757138" y="3118921"/>
            <a:ext cx="3403895" cy="2653256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22840" y="512763"/>
            <a:ext cx="68989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altLang="es-P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2- CLUSTER ANALYSIS: CAPE VERDE, A CASE STUDY</a:t>
            </a:r>
            <a:endParaRPr lang="es-ES_tradnl" altLang="es-PR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76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7"/>
          <p:cNvGrpSpPr>
            <a:grpSpLocks/>
          </p:cNvGrpSpPr>
          <p:nvPr/>
        </p:nvGrpSpPr>
        <p:grpSpPr bwMode="auto">
          <a:xfrm>
            <a:off x="310" y="0"/>
            <a:ext cx="9144000" cy="338138"/>
            <a:chOff x="0" y="0"/>
            <a:chExt cx="5760" cy="213"/>
          </a:xfrm>
        </p:grpSpPr>
        <p:grpSp>
          <p:nvGrpSpPr>
            <p:cNvPr id="3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5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6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146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CLUSTER ANALYSIS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4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4268" y="964629"/>
            <a:ext cx="7896084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EXERCISE: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Perform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 3-means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Cluster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Analysis</a:t>
            </a: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C:\course\Practice2\PRACTICE 2.xls</a:t>
            </a:r>
          </a:p>
          <a:p>
            <a:pPr algn="ctr" eaLnBrk="0" hangingPunct="0"/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Worksheet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“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INITIAL CLUSTER CENTERS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contains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time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steps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coordinates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longitude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latitude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of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trajectories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columns</a:t>
            </a:r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102492" y="2719979"/>
            <a:ext cx="2896947" cy="2178215"/>
            <a:chOff x="938579" y="2239027"/>
            <a:chExt cx="2896947" cy="2178215"/>
          </a:xfrm>
        </p:grpSpPr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380" y="2605905"/>
              <a:ext cx="2855345" cy="1811337"/>
            </a:xfrm>
            <a:prstGeom prst="rect">
              <a:avLst/>
            </a:prstGeom>
          </p:spPr>
        </p:pic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938579" y="2239027"/>
              <a:ext cx="2896947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altLang="es-PR" sz="12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Cluster</a:t>
              </a:r>
              <a:r>
                <a:rPr lang="es-ES_tradnl" altLang="es-PR" sz="1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1: </a:t>
              </a:r>
              <a:r>
                <a:rPr lang="es-ES_tradnl" altLang="es-PR" sz="12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Southern-Atlantic</a:t>
              </a:r>
              <a:r>
                <a:rPr lang="es-ES_tradnl" altLang="es-PR" sz="1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air </a:t>
              </a:r>
              <a:r>
                <a:rPr lang="es-ES_tradnl" altLang="es-PR" sz="12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flows</a:t>
              </a:r>
              <a:endParaRPr lang="es-ES_tradnl" altLang="es-PR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3169396" y="2719979"/>
            <a:ext cx="2468279" cy="2195092"/>
            <a:chOff x="5229473" y="2222150"/>
            <a:chExt cx="2468279" cy="2195092"/>
          </a:xfrm>
        </p:grpSpPr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473" y="2605905"/>
              <a:ext cx="2468279" cy="1811337"/>
            </a:xfrm>
            <a:prstGeom prst="rect">
              <a:avLst/>
            </a:prstGeom>
          </p:spPr>
        </p:pic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5237155" y="2222150"/>
              <a:ext cx="2452916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altLang="es-PR" sz="12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Cluster</a:t>
              </a:r>
              <a:r>
                <a:rPr lang="es-ES_tradnl" altLang="es-PR" sz="1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2: Continental air </a:t>
              </a:r>
              <a:r>
                <a:rPr lang="es-ES_tradnl" altLang="es-PR" sz="12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flows</a:t>
              </a:r>
              <a:endParaRPr lang="es-ES_tradnl" altLang="es-PR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5807632" y="2719979"/>
            <a:ext cx="3180811" cy="2194937"/>
            <a:chOff x="2981904" y="4542811"/>
            <a:chExt cx="3180811" cy="2194937"/>
          </a:xfrm>
        </p:grpSpPr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904" y="4937221"/>
              <a:ext cx="3180811" cy="1800527"/>
            </a:xfrm>
            <a:prstGeom prst="rect">
              <a:avLst/>
            </a:prstGeom>
          </p:spPr>
        </p:pic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3137462" y="4542811"/>
              <a:ext cx="2869696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altLang="es-PR" sz="12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Cluster</a:t>
              </a:r>
              <a:r>
                <a:rPr lang="es-ES_tradnl" altLang="es-PR" sz="1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3: </a:t>
              </a:r>
              <a:r>
                <a:rPr lang="es-ES_tradnl" altLang="es-PR" sz="12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Northern-Atlantic</a:t>
              </a:r>
              <a:r>
                <a:rPr lang="es-ES_tradnl" altLang="es-PR" sz="1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air </a:t>
              </a:r>
              <a:r>
                <a:rPr lang="es-ES_tradnl" altLang="es-PR" sz="12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flows</a:t>
              </a:r>
              <a:endParaRPr lang="es-ES_tradnl" altLang="es-PR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122840" y="512763"/>
            <a:ext cx="68989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altLang="es-P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2- CLUSTER ANALYSIS: CAPE VERDE, A CASE STUDY</a:t>
            </a:r>
            <a:endParaRPr lang="es-ES_tradnl" altLang="es-PR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5193276"/>
            <a:ext cx="441960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2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74613" y="512763"/>
            <a:ext cx="79953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altLang="es-P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3 – RESIDENCE TIME ANALYSIS: CAPE VERDE, A CASE STUDY</a:t>
            </a:r>
            <a:endParaRPr lang="es-ES_tradnl" altLang="es-PR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69414" y="1033463"/>
            <a:ext cx="640579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Residence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Time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analysis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will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performed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data base </a:t>
            </a:r>
          </a:p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 APM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obtained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at Cape Verde (CV)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18343" y="1775358"/>
            <a:ext cx="7907934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138 data of PM10, Mineral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dust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Marine aerosol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contributions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(PMF)</a:t>
            </a: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138 4-days (96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hourly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time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steps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back-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trajectories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origin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at 1500 m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agl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67645" y="5916408"/>
            <a:ext cx="480933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CPF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will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computed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each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cell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grid</a:t>
            </a: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5139" y="2816244"/>
            <a:ext cx="8134342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2º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longitude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x 2ºlatitude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cell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grid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was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superimposed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over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region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defined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2ºN-60ºN and 49ºW-20ºE</a:t>
            </a:r>
          </a:p>
        </p:txBody>
      </p:sp>
      <p:grpSp>
        <p:nvGrpSpPr>
          <p:cNvPr id="9" name="Group 167"/>
          <p:cNvGrpSpPr>
            <a:grpSpLocks/>
          </p:cNvGrpSpPr>
          <p:nvPr/>
        </p:nvGrpSpPr>
        <p:grpSpPr bwMode="auto">
          <a:xfrm>
            <a:off x="310" y="0"/>
            <a:ext cx="9144000" cy="338138"/>
            <a:chOff x="0" y="0"/>
            <a:chExt cx="5760" cy="213"/>
          </a:xfrm>
        </p:grpSpPr>
        <p:grpSp>
          <p:nvGrpSpPr>
            <p:cNvPr id="10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12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13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200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RESIDENCE TIME ANALYSIS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11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pic>
        <p:nvPicPr>
          <p:cNvPr id="14" name="1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78" y="3511935"/>
            <a:ext cx="2644665" cy="22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0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55703" y="1549158"/>
            <a:ext cx="7987709" cy="26776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000066"/>
              </a:buClr>
              <a:buFontTx/>
              <a:buChar char="•"/>
            </a:pPr>
            <a:r>
              <a:rPr lang="es-ES_tradnl" altLang="es-PR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algorithms</a:t>
            </a:r>
            <a:r>
              <a:rPr lang="es-ES_tradnl" altLang="es-P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s-ES_tradnl" altLang="es-PR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TSM </a:t>
            </a:r>
            <a:r>
              <a:rPr lang="es-ES_tradnl" altLang="es-PR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were</a:t>
            </a:r>
            <a:r>
              <a:rPr lang="es-ES_tradnl" altLang="es-P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programmed</a:t>
            </a:r>
            <a:r>
              <a:rPr lang="es-ES_tradnl" altLang="es-P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s-ES_tradnl" altLang="es-P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FORTRAN77</a:t>
            </a:r>
            <a:endParaRPr lang="es-ES_tradnl" altLang="es-PR" sz="2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spcBef>
                <a:spcPct val="50000"/>
              </a:spcBef>
              <a:buClr>
                <a:srgbClr val="000066"/>
              </a:buClr>
              <a:buFontTx/>
              <a:buChar char="•"/>
            </a:pPr>
            <a:r>
              <a:rPr lang="es-ES_tradnl" altLang="es-PR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final data </a:t>
            </a:r>
            <a:r>
              <a:rPr lang="es-ES_tradnl" altLang="es-PR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treatment</a:t>
            </a:r>
            <a:r>
              <a:rPr lang="es-ES_tradnl" altLang="es-P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was</a:t>
            </a:r>
            <a:r>
              <a:rPr lang="es-ES_tradnl" altLang="es-P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performed</a:t>
            </a:r>
            <a:r>
              <a:rPr lang="es-ES_tradnl" altLang="es-P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s-ES_tradnl" altLang="es-P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EXCEL</a:t>
            </a:r>
          </a:p>
          <a:p>
            <a:pPr algn="ctr" eaLnBrk="0" hangingPunct="0">
              <a:spcBef>
                <a:spcPct val="50000"/>
              </a:spcBef>
              <a:buClr>
                <a:srgbClr val="000066"/>
              </a:buClr>
              <a:buFontTx/>
              <a:buChar char="•"/>
            </a:pPr>
            <a:r>
              <a:rPr lang="es-ES_tradnl" altLang="es-P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graphical</a:t>
            </a:r>
            <a:r>
              <a:rPr lang="es-ES_tradnl" altLang="es-P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representation</a:t>
            </a:r>
            <a:r>
              <a:rPr lang="es-ES_tradnl" altLang="es-P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products</a:t>
            </a:r>
            <a:r>
              <a:rPr lang="es-ES_tradnl" altLang="es-PR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s-ES_tradnl" altLang="es-PR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trajectories</a:t>
            </a:r>
            <a:r>
              <a:rPr lang="es-ES_tradnl" altLang="es-P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s-ES_tradnl" altLang="es-PR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meteorological</a:t>
            </a:r>
            <a:r>
              <a:rPr lang="es-ES_tradnl" altLang="es-P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fields</a:t>
            </a:r>
            <a:r>
              <a:rPr lang="es-ES_tradnl" altLang="es-P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s-ES_tradnl" altLang="es-P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RTA </a:t>
            </a:r>
            <a:r>
              <a:rPr lang="es-ES_tradnl" altLang="es-PR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maps</a:t>
            </a:r>
            <a:r>
              <a:rPr lang="es-ES_tradnl" altLang="es-P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RCF…) </a:t>
            </a:r>
            <a:r>
              <a:rPr lang="es-ES_tradnl" altLang="es-PR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were</a:t>
            </a:r>
            <a:r>
              <a:rPr lang="es-ES_tradnl" altLang="es-P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performed</a:t>
            </a:r>
            <a:r>
              <a:rPr lang="es-ES_tradnl" altLang="es-P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s-ES_tradnl" altLang="es-P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SURFER</a:t>
            </a:r>
            <a:endParaRPr lang="es-ES_tradnl" altLang="es-PR" sz="24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571675" y="630237"/>
            <a:ext cx="3955763" cy="46166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s-PR" sz="2400" b="1" dirty="0" smtClean="0"/>
              <a:t>MAIN COMPUTER TOOLS</a:t>
            </a:r>
            <a:endParaRPr lang="es-ES" altLang="es-PR" sz="2400" b="1" dirty="0"/>
          </a:p>
        </p:txBody>
      </p:sp>
    </p:spTree>
    <p:extLst>
      <p:ext uri="{BB962C8B-B14F-4D97-AF65-F5344CB8AC3E}">
        <p14:creationId xmlns:p14="http://schemas.microsoft.com/office/powerpoint/2010/main" val="289836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86062" y="512763"/>
            <a:ext cx="79953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altLang="es-P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3 – RESIDENCE TIME ANALYSIS: CAPE VERDE, A CASE STUDY</a:t>
            </a:r>
            <a:endParaRPr lang="es-ES_tradnl" altLang="es-PR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36890" y="1188726"/>
            <a:ext cx="5693739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FORTRAN 77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program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will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used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perform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RTA</a:t>
            </a:r>
          </a:p>
        </p:txBody>
      </p:sp>
      <p:grpSp>
        <p:nvGrpSpPr>
          <p:cNvPr id="9" name="Group 167"/>
          <p:cNvGrpSpPr>
            <a:grpSpLocks/>
          </p:cNvGrpSpPr>
          <p:nvPr/>
        </p:nvGrpSpPr>
        <p:grpSpPr bwMode="auto">
          <a:xfrm>
            <a:off x="310" y="0"/>
            <a:ext cx="9144000" cy="338138"/>
            <a:chOff x="0" y="0"/>
            <a:chExt cx="5760" cy="213"/>
          </a:xfrm>
        </p:grpSpPr>
        <p:grpSp>
          <p:nvGrpSpPr>
            <p:cNvPr id="10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12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13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200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RESIDENCE TIME ANALYSIS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11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384438" y="1732228"/>
            <a:ext cx="6198620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Open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program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Compact Visual Fortran 6 -&gt;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Developer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Studio</a:t>
            </a:r>
          </a:p>
          <a:p>
            <a:pPr algn="ctr" eaLnBrk="0" hangingPunct="0"/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Open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Workspace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File-&gt; 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Open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Workspace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&gt; </a:t>
            </a:r>
            <a:endParaRPr lang="es-ES_tradnl" altLang="es-PR" sz="1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C:\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course\Practice3\RTA\RTA.dsw</a:t>
            </a: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0" y="2998727"/>
            <a:ext cx="7819535" cy="3507232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>
            <a:off x="1133884" y="4643509"/>
            <a:ext cx="6592025" cy="1267635"/>
            <a:chOff x="1133884" y="4453737"/>
            <a:chExt cx="6592025" cy="1267635"/>
          </a:xfrm>
        </p:grpSpPr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3137409" y="4890375"/>
              <a:ext cx="4588500" cy="8309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“INCIDENCE_DAYS.txt</a:t>
              </a:r>
              <a:r>
                <a:rPr lang="es-ES_tradnl" altLang="es-PR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” file </a:t>
              </a:r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contains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  <a:p>
              <a:pPr algn="ctr" eaLnBrk="0" hangingPunct="0"/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Dates of </a:t>
              </a:r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“</a:t>
              </a:r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incidence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days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” </a:t>
              </a:r>
            </a:p>
            <a:p>
              <a:pPr algn="ctr" eaLnBrk="0" hangingPunct="0"/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with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format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: </a:t>
              </a:r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yyyymmdd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endPara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9" name="18 Elipse"/>
            <p:cNvSpPr/>
            <p:nvPr/>
          </p:nvSpPr>
          <p:spPr>
            <a:xfrm>
              <a:off x="1133884" y="4453737"/>
              <a:ext cx="991568" cy="23903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R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1082128" y="3849445"/>
            <a:ext cx="6017740" cy="861319"/>
            <a:chOff x="1082128" y="3668299"/>
            <a:chExt cx="6017740" cy="861319"/>
          </a:xfrm>
        </p:grpSpPr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3621865" y="3668299"/>
              <a:ext cx="3478003" cy="8309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“DATES.txt</a:t>
              </a:r>
              <a:r>
                <a:rPr lang="es-ES_tradnl" altLang="es-PR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” file </a:t>
              </a:r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contains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  <a:p>
              <a:pPr algn="ctr" eaLnBrk="0" hangingPunct="0"/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Dates of </a:t>
              </a:r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all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sampling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s-ES_tradnl" altLang="es-PR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days</a:t>
              </a:r>
              <a:r>
                <a:rPr lang="es-ES_tradnl" altLang="es-P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  <a:p>
              <a:pPr algn="ctr" eaLnBrk="0" hangingPunct="0"/>
              <a:r>
                <a:rPr lang="es-ES_tradnl" altLang="es-PR" sz="16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with</a:t>
              </a:r>
              <a:r>
                <a:rPr lang="es-ES_tradnl" altLang="es-PR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s-ES_tradnl" altLang="es-PR" sz="16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</a:t>
              </a:r>
              <a:r>
                <a:rPr lang="es-ES_tradnl" altLang="es-PR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s-ES_tradnl" altLang="es-PR" sz="16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format</a:t>
              </a:r>
              <a:r>
                <a:rPr lang="es-ES_tradnl" altLang="es-PR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: </a:t>
              </a:r>
              <a:r>
                <a:rPr lang="es-ES_tradnl" altLang="es-PR" sz="16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yyyymmdd</a:t>
              </a:r>
              <a:r>
                <a:rPr lang="es-ES_tradnl" altLang="es-PR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</p:txBody>
        </p:sp>
        <p:sp>
          <p:nvSpPr>
            <p:cNvPr id="20" name="19 Elipse"/>
            <p:cNvSpPr/>
            <p:nvPr/>
          </p:nvSpPr>
          <p:spPr>
            <a:xfrm>
              <a:off x="1082128" y="4363706"/>
              <a:ext cx="699778" cy="16591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R"/>
            </a:p>
          </p:txBody>
        </p:sp>
      </p:grpSp>
    </p:spTree>
    <p:extLst>
      <p:ext uri="{BB962C8B-B14F-4D97-AF65-F5344CB8AC3E}">
        <p14:creationId xmlns:p14="http://schemas.microsoft.com/office/powerpoint/2010/main" val="20827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74613" y="512763"/>
            <a:ext cx="79953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altLang="es-P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3 – RESIDENCE TIME ANALYSIS: CAPE VERDE, A CASE STUDY</a:t>
            </a:r>
            <a:endParaRPr lang="es-ES_tradnl" altLang="es-PR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9" name="Group 167"/>
          <p:cNvGrpSpPr>
            <a:grpSpLocks/>
          </p:cNvGrpSpPr>
          <p:nvPr/>
        </p:nvGrpSpPr>
        <p:grpSpPr bwMode="auto">
          <a:xfrm>
            <a:off x="310" y="0"/>
            <a:ext cx="9144000" cy="338138"/>
            <a:chOff x="0" y="0"/>
            <a:chExt cx="5760" cy="213"/>
          </a:xfrm>
        </p:grpSpPr>
        <p:grpSp>
          <p:nvGrpSpPr>
            <p:cNvPr id="10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12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13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200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RESIDENCE TIME ANALYSIS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11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059588" y="1020135"/>
            <a:ext cx="7025444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Open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C:\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course\Practice3\PRACTICE 3.xls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Excel file</a:t>
            </a:r>
          </a:p>
          <a:p>
            <a:pPr algn="ctr" eaLnBrk="0" hangingPunct="0"/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Worksheet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“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PM10 data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contains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138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concentration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values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PM10, Mineral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dust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Marine aerosol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contributions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(PMF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" name="2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" b="56101"/>
          <a:stretch/>
        </p:blipFill>
        <p:spPr>
          <a:xfrm>
            <a:off x="2837185" y="2272769"/>
            <a:ext cx="3470251" cy="2141401"/>
          </a:xfrm>
          <a:prstGeom prst="rect">
            <a:avLst/>
          </a:prstGeom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689950" y="4589586"/>
            <a:ext cx="576472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consider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as “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incidence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days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PM10,</a:t>
            </a:r>
          </a:p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days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concentrations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higher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than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90th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Percentile</a:t>
            </a: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501307" y="5349778"/>
            <a:ext cx="6142006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Mean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value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PM10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concentrations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84.8 µg/m</a:t>
            </a:r>
            <a:r>
              <a:rPr lang="es-ES_tradnl" altLang="es-PR" sz="16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90th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Percentile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PM10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concentrations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195.0 µg/m</a:t>
            </a:r>
            <a:r>
              <a:rPr lang="es-ES_tradnl" altLang="es-PR" sz="16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es-ES_tradnl" altLang="es-PR" sz="1600" b="1" baseline="30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9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  <p:bldP spid="25" grpId="0" animBg="1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86062" y="512763"/>
            <a:ext cx="79953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altLang="es-P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3 – RESIDENCE TIME ANALYSIS: CAPE VERDE, A CASE STUDY</a:t>
            </a:r>
            <a:endParaRPr lang="es-ES_tradnl" altLang="es-PR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9" name="Group 167"/>
          <p:cNvGrpSpPr>
            <a:grpSpLocks/>
          </p:cNvGrpSpPr>
          <p:nvPr/>
        </p:nvGrpSpPr>
        <p:grpSpPr bwMode="auto">
          <a:xfrm>
            <a:off x="310" y="0"/>
            <a:ext cx="9144000" cy="338138"/>
            <a:chOff x="0" y="0"/>
            <a:chExt cx="5760" cy="213"/>
          </a:xfrm>
        </p:grpSpPr>
        <p:grpSp>
          <p:nvGrpSpPr>
            <p:cNvPr id="10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12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13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200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RESIDENCE TIME ANALYSIS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11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412756" y="1114208"/>
            <a:ext cx="6142006" cy="1815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Copy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apart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s-ES_tradnl" altLang="es-P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PM10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columns</a:t>
            </a: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Re-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order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data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from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highest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lowest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value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PM10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concentrations</a:t>
            </a: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Select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dates of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incidence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days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algn="ctr" eaLnBrk="0" hangingPunct="0"/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PM10 </a:t>
            </a:r>
            <a:r>
              <a:rPr lang="es-ES_tradnl" altLang="es-PR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concentrations</a:t>
            </a:r>
            <a:r>
              <a:rPr lang="es-ES_tradnl" altLang="es-P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&gt; 195.0 µg/m</a:t>
            </a:r>
            <a:r>
              <a:rPr lang="es-ES_tradnl" altLang="es-PR" sz="14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es-ES_tradnl" altLang="es-PR" sz="1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55"/>
          <a:stretch/>
        </p:blipFill>
        <p:spPr>
          <a:xfrm>
            <a:off x="2758656" y="3051671"/>
            <a:ext cx="3450206" cy="349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3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25" y="1307912"/>
            <a:ext cx="2680659" cy="2180463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0" y="4304933"/>
            <a:ext cx="2680659" cy="2180463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50885" y="536935"/>
            <a:ext cx="8594707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Copy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column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open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DATES.TXT  file in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left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column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Workspace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and paste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data </a:t>
            </a:r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" name="Group 167"/>
          <p:cNvGrpSpPr>
            <a:grpSpLocks/>
          </p:cNvGrpSpPr>
          <p:nvPr/>
        </p:nvGrpSpPr>
        <p:grpSpPr bwMode="auto">
          <a:xfrm>
            <a:off x="310" y="0"/>
            <a:ext cx="9144000" cy="338138"/>
            <a:chOff x="0" y="0"/>
            <a:chExt cx="5760" cy="213"/>
          </a:xfrm>
        </p:grpSpPr>
        <p:grpSp>
          <p:nvGrpSpPr>
            <p:cNvPr id="6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8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9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200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RESIDENCE TIME ANALYSIS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7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9"/>
          <a:stretch/>
        </p:blipFill>
        <p:spPr>
          <a:xfrm>
            <a:off x="5463934" y="1414733"/>
            <a:ext cx="3145227" cy="1966822"/>
          </a:xfrm>
          <a:prstGeom prst="rect">
            <a:avLst/>
          </a:prstGeom>
        </p:spPr>
      </p:pic>
      <p:sp>
        <p:nvSpPr>
          <p:cNvPr id="11" name="10 Elipse"/>
          <p:cNvSpPr/>
          <p:nvPr/>
        </p:nvSpPr>
        <p:spPr>
          <a:xfrm>
            <a:off x="585953" y="1492370"/>
            <a:ext cx="589394" cy="20703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2" name="11 Elipse"/>
          <p:cNvSpPr/>
          <p:nvPr/>
        </p:nvSpPr>
        <p:spPr>
          <a:xfrm>
            <a:off x="7447548" y="1817298"/>
            <a:ext cx="747545" cy="17454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3" name="12 Elipse"/>
          <p:cNvSpPr/>
          <p:nvPr/>
        </p:nvSpPr>
        <p:spPr>
          <a:xfrm rot="5400000">
            <a:off x="6111813" y="2376579"/>
            <a:ext cx="232915" cy="103516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74956" y="3618397"/>
            <a:ext cx="8594707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Copy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date </a:t>
            </a:r>
            <a:r>
              <a:rPr lang="es-ES_tradnl" altLang="es-PR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values</a:t>
            </a:r>
            <a:r>
              <a:rPr lang="es-ES_tradnl" altLang="es-P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incidence</a:t>
            </a:r>
            <a:r>
              <a:rPr lang="es-ES_tradnl" altLang="es-P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days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open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INCIDENCE DATES.TXT  file in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left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column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Workspace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and paste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data </a:t>
            </a:r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1894574" y="4411754"/>
            <a:ext cx="589394" cy="175613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934" y="4411754"/>
            <a:ext cx="2453723" cy="1966822"/>
          </a:xfrm>
          <a:prstGeom prst="rect">
            <a:avLst/>
          </a:prstGeom>
        </p:spPr>
      </p:pic>
      <p:sp>
        <p:nvSpPr>
          <p:cNvPr id="18" name="17 Elipse"/>
          <p:cNvSpPr/>
          <p:nvPr/>
        </p:nvSpPr>
        <p:spPr>
          <a:xfrm>
            <a:off x="7167272" y="4825160"/>
            <a:ext cx="747545" cy="15534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9" name="18 Elipse"/>
          <p:cNvSpPr/>
          <p:nvPr/>
        </p:nvSpPr>
        <p:spPr>
          <a:xfrm rot="5400000">
            <a:off x="6091355" y="5306355"/>
            <a:ext cx="273832" cy="103516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27104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7"/>
          <p:cNvGrpSpPr>
            <a:grpSpLocks/>
          </p:cNvGrpSpPr>
          <p:nvPr/>
        </p:nvGrpSpPr>
        <p:grpSpPr bwMode="auto">
          <a:xfrm>
            <a:off x="310" y="0"/>
            <a:ext cx="9144000" cy="338138"/>
            <a:chOff x="0" y="0"/>
            <a:chExt cx="5760" cy="213"/>
          </a:xfrm>
        </p:grpSpPr>
        <p:grpSp>
          <p:nvGrpSpPr>
            <p:cNvPr id="3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5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6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200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RESIDENCE TIME ANALYSIS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4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57753" y="559033"/>
            <a:ext cx="2294219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Execute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program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23" y="1054801"/>
            <a:ext cx="7608498" cy="2027368"/>
          </a:xfrm>
          <a:prstGeom prst="rect">
            <a:avLst/>
          </a:prstGeom>
        </p:spPr>
      </p:pic>
      <p:sp>
        <p:nvSpPr>
          <p:cNvPr id="9" name="8 Elipse"/>
          <p:cNvSpPr/>
          <p:nvPr/>
        </p:nvSpPr>
        <p:spPr>
          <a:xfrm>
            <a:off x="5947910" y="1362997"/>
            <a:ext cx="181154" cy="3656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13" y="3384969"/>
            <a:ext cx="5538518" cy="301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7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7"/>
          <p:cNvGrpSpPr>
            <a:grpSpLocks/>
          </p:cNvGrpSpPr>
          <p:nvPr/>
        </p:nvGrpSpPr>
        <p:grpSpPr bwMode="auto">
          <a:xfrm>
            <a:off x="310" y="0"/>
            <a:ext cx="9144000" cy="338138"/>
            <a:chOff x="0" y="0"/>
            <a:chExt cx="5760" cy="213"/>
          </a:xfrm>
        </p:grpSpPr>
        <p:grpSp>
          <p:nvGrpSpPr>
            <p:cNvPr id="3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5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6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200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RESIDENCE TIME ANALYSIS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4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6080" y="583018"/>
            <a:ext cx="7352461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This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program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reads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each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back-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trajectory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file (in: 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C:\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course\Practice3\RTA)</a:t>
            </a:r>
          </a:p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format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yyyyddmm.txt,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sampling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dates (DATES.txt) and </a:t>
            </a:r>
          </a:p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Incidence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days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dates 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(INCIDENCE_DAYS.txt)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1693"/>
          <a:stretch/>
        </p:blipFill>
        <p:spPr>
          <a:xfrm>
            <a:off x="3027031" y="1545696"/>
            <a:ext cx="3090559" cy="3058679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5505" y="4733771"/>
            <a:ext cx="7933610" cy="1815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number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time-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steps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residing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each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grid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cell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calculated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all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sampling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dates 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(TS) and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Incidence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days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dates 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(ID)</a:t>
            </a: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number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trajectories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contributing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time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steps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each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grid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cell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calculated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Ntr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each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grid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cell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&gt;1 time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step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-&gt; CPF=(ID)/(TS)</a:t>
            </a:r>
          </a:p>
        </p:txBody>
      </p:sp>
    </p:spTree>
    <p:extLst>
      <p:ext uri="{BB962C8B-B14F-4D97-AF65-F5344CB8AC3E}">
        <p14:creationId xmlns:p14="http://schemas.microsoft.com/office/powerpoint/2010/main" val="156503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980115" y="757405"/>
            <a:ext cx="7184404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program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generates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ASCII (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text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file:</a:t>
            </a:r>
          </a:p>
          <a:p>
            <a:pPr algn="ctr" eaLnBrk="0" hangingPunct="0"/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RTA_CV.txt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values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Ntr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TS, ID and CPF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each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grid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cell</a:t>
            </a: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" name="Group 167"/>
          <p:cNvGrpSpPr>
            <a:grpSpLocks/>
          </p:cNvGrpSpPr>
          <p:nvPr/>
        </p:nvGrpSpPr>
        <p:grpSpPr bwMode="auto">
          <a:xfrm>
            <a:off x="310" y="0"/>
            <a:ext cx="9144000" cy="338138"/>
            <a:chOff x="0" y="0"/>
            <a:chExt cx="5760" cy="213"/>
          </a:xfrm>
        </p:grpSpPr>
        <p:grpSp>
          <p:nvGrpSpPr>
            <p:cNvPr id="4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6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7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200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RESIDENCE TIME ANALYSIS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5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" b="32454"/>
          <a:stretch/>
        </p:blipFill>
        <p:spPr>
          <a:xfrm>
            <a:off x="1474446" y="2009954"/>
            <a:ext cx="6195728" cy="446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8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7"/>
          <p:cNvGrpSpPr>
            <a:grpSpLocks/>
          </p:cNvGrpSpPr>
          <p:nvPr/>
        </p:nvGrpSpPr>
        <p:grpSpPr bwMode="auto">
          <a:xfrm>
            <a:off x="310" y="0"/>
            <a:ext cx="9144000" cy="338138"/>
            <a:chOff x="0" y="0"/>
            <a:chExt cx="5760" cy="213"/>
          </a:xfrm>
        </p:grpSpPr>
        <p:grpSp>
          <p:nvGrpSpPr>
            <p:cNvPr id="3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5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6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200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RESIDENCE TIME ANALYSIS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4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30160" y="606071"/>
            <a:ext cx="7284302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C:\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course\Practice3\RTA\RTA_CV.txt 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open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file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Excel</a:t>
            </a:r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55" y="1116447"/>
            <a:ext cx="3634710" cy="2212432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01799" y="3533978"/>
            <a:ext cx="734102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Copy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5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columns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paste in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C:\course\Practice3\PRACTICE 3.xls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Excel 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file in a new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worksheet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called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“</a:t>
            </a:r>
            <a:r>
              <a:rPr lang="es-ES_tradnl" altLang="es-P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RTA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105" y="4213644"/>
            <a:ext cx="3308410" cy="254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7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1"/>
          <a:stretch/>
        </p:blipFill>
        <p:spPr>
          <a:xfrm>
            <a:off x="639990" y="1508172"/>
            <a:ext cx="1515341" cy="3822953"/>
          </a:xfrm>
          <a:prstGeom prst="rect">
            <a:avLst/>
          </a:prstGeom>
        </p:spPr>
      </p:pic>
      <p:grpSp>
        <p:nvGrpSpPr>
          <p:cNvPr id="2" name="Group 167"/>
          <p:cNvGrpSpPr>
            <a:grpSpLocks/>
          </p:cNvGrpSpPr>
          <p:nvPr/>
        </p:nvGrpSpPr>
        <p:grpSpPr bwMode="auto">
          <a:xfrm>
            <a:off x="310" y="0"/>
            <a:ext cx="9144000" cy="338138"/>
            <a:chOff x="0" y="0"/>
            <a:chExt cx="5760" cy="213"/>
          </a:xfrm>
        </p:grpSpPr>
        <p:grpSp>
          <p:nvGrpSpPr>
            <p:cNvPr id="3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5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6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200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RESIDENCE TIME ANALYSIS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4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7205" y="730394"/>
            <a:ext cx="8290219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Copy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column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from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worksheet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“</a:t>
            </a:r>
            <a:r>
              <a:rPr lang="es-ES_tradnl" altLang="es-P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PF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 of 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PRACTICE 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3.xls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paste in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column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 (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next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CPF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values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of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worksheet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“</a:t>
            </a:r>
            <a:r>
              <a:rPr lang="es-ES_tradnl" altLang="es-P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RTA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09" y="1611099"/>
            <a:ext cx="3502015" cy="3544081"/>
          </a:xfrm>
          <a:prstGeom prst="rect">
            <a:avLst/>
          </a:prstGeom>
        </p:spPr>
      </p:pic>
      <p:sp>
        <p:nvSpPr>
          <p:cNvPr id="11" name="10 Elipse"/>
          <p:cNvSpPr/>
          <p:nvPr/>
        </p:nvSpPr>
        <p:spPr>
          <a:xfrm>
            <a:off x="1072902" y="2317631"/>
            <a:ext cx="786638" cy="30997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2" name="11 Elipse"/>
          <p:cNvSpPr/>
          <p:nvPr/>
        </p:nvSpPr>
        <p:spPr>
          <a:xfrm>
            <a:off x="7060524" y="2265872"/>
            <a:ext cx="786638" cy="29674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704199" y="5566938"/>
            <a:ext cx="5736249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9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point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filter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thus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computed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smooth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CPF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preserve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significant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variations</a:t>
            </a:r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656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7"/>
          <p:cNvGrpSpPr>
            <a:grpSpLocks/>
          </p:cNvGrpSpPr>
          <p:nvPr/>
        </p:nvGrpSpPr>
        <p:grpSpPr bwMode="auto">
          <a:xfrm>
            <a:off x="310" y="0"/>
            <a:ext cx="9144000" cy="338138"/>
            <a:chOff x="0" y="0"/>
            <a:chExt cx="5760" cy="213"/>
          </a:xfrm>
        </p:grpSpPr>
        <p:grpSp>
          <p:nvGrpSpPr>
            <p:cNvPr id="3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5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6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200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RESIDENCE TIME ANALYSIS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4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60381" y="512763"/>
            <a:ext cx="40238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altLang="es-P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REPRESENTING THE CPF MAP</a:t>
            </a:r>
            <a:endParaRPr lang="es-ES_tradnl" altLang="es-PR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64609" y="1021796"/>
            <a:ext cx="6894836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Open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SURFER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program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load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Base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-&gt; Base </a:t>
            </a:r>
            <a:r>
              <a:rPr lang="es-ES_tradnl" altLang="es-PR" sz="1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Go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C:\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course\Practice3\World_BM.bln</a:t>
            </a:r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91248" y="1760160"/>
            <a:ext cx="8396849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CPF as a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Classed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Post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&gt; Post </a:t>
            </a:r>
            <a:r>
              <a:rPr lang="es-ES_tradnl" altLang="es-PR" sz="1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-&gt; New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Classed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Post </a:t>
            </a:r>
            <a:r>
              <a:rPr lang="es-ES_tradnl" altLang="es-PR" sz="1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C:\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course\Practice3\PRACTICE 3.xls 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pick: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RTA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worksheet</a:t>
            </a:r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93" y="3370164"/>
            <a:ext cx="4829066" cy="3160034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4121" y="4296433"/>
            <a:ext cx="2827184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Select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9 POINT FILTER </a:t>
            </a: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column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as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Z variable</a:t>
            </a:r>
          </a:p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General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options</a:t>
            </a:r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02184" y="2801764"/>
            <a:ext cx="8940268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Select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Classed</a:t>
            </a:r>
            <a:r>
              <a:rPr lang="es-ES_tradnl" altLang="es-P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Post 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left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column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where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objects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your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are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displayed</a:t>
            </a:r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6 Elipse"/>
          <p:cNvSpPr/>
          <p:nvPr/>
        </p:nvSpPr>
        <p:spPr>
          <a:xfrm>
            <a:off x="4381046" y="4694679"/>
            <a:ext cx="889694" cy="2382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27" y="3915885"/>
            <a:ext cx="3943350" cy="2705100"/>
          </a:xfrm>
          <a:prstGeom prst="rect">
            <a:avLst/>
          </a:prstGeom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5538" y="5297546"/>
            <a:ext cx="3321743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Select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Classes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options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:</a:t>
            </a:r>
          </a:p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classes</a:t>
            </a: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Binning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Method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Equal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intervals</a:t>
            </a: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Symbol: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square</a:t>
            </a: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Syze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0.08 cm</a:t>
            </a:r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514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 animBg="1"/>
      <p:bldP spid="13" grpId="0" animBg="1"/>
      <p:bldP spid="14" grpId="0" animBg="1"/>
      <p:bldP spid="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366445" y="512763"/>
            <a:ext cx="39372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altLang="es-P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1- LEARNING SURFER SKILLS</a:t>
            </a:r>
            <a:endParaRPr lang="es-ES_tradnl" altLang="es-PR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981619" y="1033463"/>
            <a:ext cx="683232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SURFER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 comercial software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Windows</a:t>
            </a:r>
          </a:p>
          <a:p>
            <a:pPr algn="ctr" eaLnBrk="0" hangingPunct="0"/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SURFER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grid-based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contouring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3-D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surface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plotting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images</a:t>
            </a:r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263" name="Group 167"/>
          <p:cNvGrpSpPr>
            <a:grpSpLocks/>
          </p:cNvGrpSpPr>
          <p:nvPr/>
        </p:nvGrpSpPr>
        <p:grpSpPr bwMode="auto">
          <a:xfrm>
            <a:off x="0" y="0"/>
            <a:ext cx="9144000" cy="338138"/>
            <a:chOff x="0" y="0"/>
            <a:chExt cx="5760" cy="213"/>
          </a:xfrm>
        </p:grpSpPr>
        <p:grpSp>
          <p:nvGrpSpPr>
            <p:cNvPr id="4264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4265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4266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193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LEARNING SURFER SKILLS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4267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212983" y="2186527"/>
            <a:ext cx="8369599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SURFER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will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help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algn="ctr" eaLnBrk="0" hangingPunct="0"/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Plot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back-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trajectories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over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 regular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geographic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grid</a:t>
            </a: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Create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regularly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spaced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grid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meteorological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variables</a:t>
            </a: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Create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represent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interpolated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maps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from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regularly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spaced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grid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variables</a:t>
            </a:r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CPF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Concentration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Fields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regularly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spaced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grid</a:t>
            </a:r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67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7"/>
          <p:cNvGrpSpPr>
            <a:grpSpLocks/>
          </p:cNvGrpSpPr>
          <p:nvPr/>
        </p:nvGrpSpPr>
        <p:grpSpPr bwMode="auto">
          <a:xfrm>
            <a:off x="310" y="0"/>
            <a:ext cx="9144000" cy="338138"/>
            <a:chOff x="0" y="0"/>
            <a:chExt cx="5760" cy="213"/>
          </a:xfrm>
        </p:grpSpPr>
        <p:grpSp>
          <p:nvGrpSpPr>
            <p:cNvPr id="3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5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6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200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RESIDENCE TIME ANALYSIS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4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60381" y="512763"/>
            <a:ext cx="40238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altLang="es-P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REPRESENTING THE CPF MAP</a:t>
            </a:r>
            <a:endParaRPr lang="es-ES_tradnl" altLang="es-PR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88530" y="1179200"/>
            <a:ext cx="536756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Select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al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objects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integrated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Edit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&gt;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Select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</a:t>
            </a:r>
            <a:endParaRPr lang="es-ES_tradnl" altLang="es-PR" sz="1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endParaRPr lang="es-ES_tradnl" altLang="es-PR" sz="1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Overlay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objects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-&gt;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Overlay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Maps</a:t>
            </a:r>
            <a:endParaRPr lang="es-ES_tradnl" altLang="es-PR" sz="1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62" y="2723970"/>
            <a:ext cx="42005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3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560381" y="590783"/>
            <a:ext cx="40238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altLang="es-P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REPRESENTING THE CPF MAP</a:t>
            </a:r>
            <a:endParaRPr lang="es-ES_tradnl" altLang="es-PR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878765" y="1303920"/>
            <a:ext cx="538709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Select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Classed</a:t>
            </a:r>
            <a:r>
              <a:rPr lang="es-ES_tradnl" altLang="es-P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Post </a:t>
            </a:r>
            <a:r>
              <a:rPr lang="es-ES_tradnl" altLang="es-PR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click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right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mouse and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Order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Overlay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-&gt;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Move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back</a:t>
            </a:r>
          </a:p>
        </p:txBody>
      </p:sp>
      <p:grpSp>
        <p:nvGrpSpPr>
          <p:cNvPr id="4" name="Group 167"/>
          <p:cNvGrpSpPr>
            <a:grpSpLocks/>
          </p:cNvGrpSpPr>
          <p:nvPr/>
        </p:nvGrpSpPr>
        <p:grpSpPr bwMode="auto">
          <a:xfrm>
            <a:off x="310" y="0"/>
            <a:ext cx="9144000" cy="338138"/>
            <a:chOff x="0" y="0"/>
            <a:chExt cx="5760" cy="213"/>
          </a:xfrm>
        </p:grpSpPr>
        <p:grpSp>
          <p:nvGrpSpPr>
            <p:cNvPr id="5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7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8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200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RESIDENCE TIME ANALYSIS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6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9" name="8 Rectángulo"/>
          <p:cNvSpPr/>
          <p:nvPr/>
        </p:nvSpPr>
        <p:spPr>
          <a:xfrm>
            <a:off x="953529" y="2183159"/>
            <a:ext cx="723756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altLang="es-PR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Select</a:t>
            </a:r>
            <a:r>
              <a:rPr lang="es-ES_tradnl" altLang="es-P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Limits</a:t>
            </a:r>
            <a:r>
              <a:rPr lang="es-ES_tradnl" altLang="es-P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option</a:t>
            </a:r>
            <a:r>
              <a:rPr lang="es-ES_tradnl" altLang="es-P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es-ES_tradnl" altLang="es-PR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Classed</a:t>
            </a:r>
            <a:r>
              <a:rPr lang="es-ES_tradnl" altLang="es-P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Post </a:t>
            </a:r>
            <a:r>
              <a:rPr lang="es-ES_tradnl" altLang="es-P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properties</a:t>
            </a:r>
            <a:r>
              <a:rPr lang="es-ES_tradnl" altLang="es-P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s-ES_tradnl" altLang="es-P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s-ES_tradnl" altLang="es-PR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make</a:t>
            </a:r>
            <a:r>
              <a:rPr lang="es-ES_tradnl" altLang="es-P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 zoom </a:t>
            </a:r>
            <a:r>
              <a:rPr lang="es-ES_tradnl" altLang="es-PR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s-ES_tradnl" altLang="es-PR" sz="1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Lon</a:t>
            </a:r>
            <a:r>
              <a:rPr lang="es-ES_tradnl" altLang="es-PR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50ºW-20ºE, </a:t>
            </a:r>
            <a:r>
              <a:rPr lang="es-ES_tradnl" altLang="es-PR" sz="1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Lat</a:t>
            </a:r>
            <a:r>
              <a:rPr lang="es-ES_tradnl" altLang="es-PR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2ºS-60ºN</a:t>
            </a:r>
            <a:r>
              <a:rPr lang="es-ES_tradnl" altLang="es-PR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s-ES_tradnl" altLang="es-PR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47811" y="6082342"/>
            <a:ext cx="8248998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Air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masses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passing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over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Mali, Mauritania and Senegal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entail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high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concentration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events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PM10 at Cape Verde</a:t>
            </a:r>
            <a:endParaRPr lang="es-ES_tradnl" altLang="es-PR" sz="1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22" y="2981975"/>
            <a:ext cx="4294375" cy="284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7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560381" y="590783"/>
            <a:ext cx="40238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altLang="es-P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REPRESENTING THE CPF MAP</a:t>
            </a:r>
            <a:endParaRPr lang="es-ES_tradnl" altLang="es-PR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" name="Group 167"/>
          <p:cNvGrpSpPr>
            <a:grpSpLocks/>
          </p:cNvGrpSpPr>
          <p:nvPr/>
        </p:nvGrpSpPr>
        <p:grpSpPr bwMode="auto">
          <a:xfrm>
            <a:off x="310" y="0"/>
            <a:ext cx="9144000" cy="338138"/>
            <a:chOff x="0" y="0"/>
            <a:chExt cx="5760" cy="213"/>
          </a:xfrm>
        </p:grpSpPr>
        <p:grpSp>
          <p:nvGrpSpPr>
            <p:cNvPr id="4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6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7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200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RESIDENCE TIME ANALYSIS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5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6900" y="1249770"/>
            <a:ext cx="8890820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composite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850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geopotential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height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field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PM10 “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high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incidence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days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 as a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Contour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&gt;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Contour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-&gt; New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Contour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endParaRPr lang="es-ES_tradnl" altLang="es-PR" sz="1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Create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Grid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Data file: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Grid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-&gt; Data</a:t>
            </a:r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C:\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course\Practice3\PRACTICE 3.xls 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pick: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SYNOP HI PM10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worksheet</a:t>
            </a:r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529" y="3023061"/>
            <a:ext cx="4951562" cy="3498329"/>
          </a:xfrm>
          <a:prstGeom prst="rect">
            <a:avLst/>
          </a:prstGeom>
        </p:spPr>
      </p:pic>
      <p:sp>
        <p:nvSpPr>
          <p:cNvPr id="10" name="9 Flecha curvada hacia la izquierda"/>
          <p:cNvSpPr/>
          <p:nvPr/>
        </p:nvSpPr>
        <p:spPr>
          <a:xfrm rot="20914953">
            <a:off x="4294540" y="3795622"/>
            <a:ext cx="731520" cy="1216152"/>
          </a:xfrm>
          <a:prstGeom prst="curved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7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7"/>
          <p:cNvGrpSpPr>
            <a:grpSpLocks/>
          </p:cNvGrpSpPr>
          <p:nvPr/>
        </p:nvGrpSpPr>
        <p:grpSpPr bwMode="auto">
          <a:xfrm>
            <a:off x="310" y="0"/>
            <a:ext cx="9144000" cy="338138"/>
            <a:chOff x="0" y="0"/>
            <a:chExt cx="5760" cy="213"/>
          </a:xfrm>
        </p:grpSpPr>
        <p:grpSp>
          <p:nvGrpSpPr>
            <p:cNvPr id="3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5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6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200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RESIDENCE TIME ANALYSIS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4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88029" y="654093"/>
            <a:ext cx="7126759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EXERCISE: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Perform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 RTA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“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low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incident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days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PM10</a:t>
            </a:r>
          </a:p>
          <a:p>
            <a:pPr algn="ctr" eaLnBrk="0" hangingPunct="0"/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C:\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course\Practice3\PRACTICE 3.xls</a:t>
            </a:r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Worksheet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“</a:t>
            </a:r>
            <a:r>
              <a:rPr lang="es-ES_tradnl" altLang="es-P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PM10 data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contains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138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concentration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values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PM10</a:t>
            </a:r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34835" y="2277719"/>
            <a:ext cx="5674951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consider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as “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incidence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days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PM10,</a:t>
            </a:r>
          </a:p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days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concentrations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lower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than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10th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Percentile</a:t>
            </a: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01311" y="3050800"/>
            <a:ext cx="6142006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Mean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value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PM10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concentrations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84.8 µg/m</a:t>
            </a:r>
            <a:r>
              <a:rPr lang="es-ES_tradnl" altLang="es-PR" sz="16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10th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Percentile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PM10 </a:t>
            </a:r>
            <a:r>
              <a:rPr lang="es-ES_tradnl" altLang="es-P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concentrations</a:t>
            </a:r>
            <a:r>
              <a:rPr lang="es-ES_tradnl" altLang="es-P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23.6 µg/m</a:t>
            </a:r>
            <a:r>
              <a:rPr lang="es-ES_tradnl" altLang="es-PR" sz="16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es-ES_tradnl" altLang="es-PR" sz="1600" b="1" baseline="30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616" y="4100472"/>
            <a:ext cx="2789387" cy="261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7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7"/>
          <p:cNvGrpSpPr>
            <a:grpSpLocks/>
          </p:cNvGrpSpPr>
          <p:nvPr/>
        </p:nvGrpSpPr>
        <p:grpSpPr bwMode="auto">
          <a:xfrm>
            <a:off x="310" y="0"/>
            <a:ext cx="9144000" cy="338138"/>
            <a:chOff x="0" y="0"/>
            <a:chExt cx="5760" cy="213"/>
          </a:xfrm>
        </p:grpSpPr>
        <p:grpSp>
          <p:nvGrpSpPr>
            <p:cNvPr id="3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5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6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200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RESIDENCE TIME ANALYSIS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4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019" y="842783"/>
            <a:ext cx="6310582" cy="4306546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58257" y="5633769"/>
            <a:ext cx="7428106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Air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masses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passing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over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south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southwestern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atlantic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areas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entail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low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concentration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events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PM10 at Cape Verde</a:t>
            </a:r>
            <a:endParaRPr lang="es-ES_tradnl" altLang="es-PR" sz="1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295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9" name="Group 9"/>
          <p:cNvGrpSpPr>
            <a:grpSpLocks/>
          </p:cNvGrpSpPr>
          <p:nvPr/>
        </p:nvGrpSpPr>
        <p:grpSpPr bwMode="auto">
          <a:xfrm>
            <a:off x="0" y="0"/>
            <a:ext cx="9144000" cy="338138"/>
            <a:chOff x="0" y="0"/>
            <a:chExt cx="5760" cy="213"/>
          </a:xfrm>
        </p:grpSpPr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192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  <p:sp>
          <p:nvSpPr>
            <p:cNvPr id="25611" name="Text Box 11"/>
            <p:cNvSpPr txBox="1">
              <a:spLocks noChangeArrowheads="1"/>
            </p:cNvSpPr>
            <p:nvPr/>
          </p:nvSpPr>
          <p:spPr bwMode="auto">
            <a:xfrm>
              <a:off x="144" y="0"/>
              <a:ext cx="166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altLang="es-PR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rPr>
                <a:t>ACKNOWLEDGEMENTS</a:t>
              </a:r>
              <a:endParaRPr lang="es-ES" altLang="es-P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venir Lt BT" pitchFamily="18" charset="0"/>
              </a:endParaRPr>
            </a:p>
          </p:txBody>
        </p:sp>
      </p:grp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R"/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2682494" y="696913"/>
            <a:ext cx="38132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altLang="es-P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ACKNOWLEDGEMENTS</a:t>
            </a:r>
            <a:endParaRPr lang="es-ES_tradnl" altLang="es-PR" sz="24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392113" y="1712913"/>
            <a:ext cx="8361362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s-ES_tradnl" altLang="es-P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s-ES_tradnl" altLang="es-PR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HANK YOU VERY MUCH FOR YOUR ATTENTION</a:t>
            </a:r>
            <a:endParaRPr lang="es-ES_tradnl" altLang="es-PR" sz="2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492125" y="3705225"/>
            <a:ext cx="8162925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82808" y="512763"/>
            <a:ext cx="34355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altLang="es-P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LOADING OUR BASE MAP</a:t>
            </a:r>
            <a:endParaRPr lang="es-ES_tradnl" altLang="es-PR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52488" y="2258414"/>
            <a:ext cx="2496196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Open SURFER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program</a:t>
            </a:r>
            <a:endParaRPr lang="es-ES_tradnl" altLang="es-P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263" name="Group 167"/>
          <p:cNvGrpSpPr>
            <a:grpSpLocks/>
          </p:cNvGrpSpPr>
          <p:nvPr/>
        </p:nvGrpSpPr>
        <p:grpSpPr bwMode="auto">
          <a:xfrm>
            <a:off x="0" y="0"/>
            <a:ext cx="9144000" cy="338138"/>
            <a:chOff x="0" y="0"/>
            <a:chExt cx="5760" cy="213"/>
          </a:xfrm>
        </p:grpSpPr>
        <p:grpSp>
          <p:nvGrpSpPr>
            <p:cNvPr id="4264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4265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4266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193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LEARNING SURFER SKILLS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4267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360518" y="2708936"/>
            <a:ext cx="5880136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Create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 new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Plot-Document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File-&gt; New-&gt;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Plot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Document</a:t>
            </a:r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01550" y="3146948"/>
            <a:ext cx="4198072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Load a Base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-&gt; Base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endParaRPr lang="es-ES_tradnl" altLang="es-PR" sz="1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C:\course\Practice1\World_BM.bln</a:t>
            </a:r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625014" y="1033991"/>
            <a:ext cx="5351144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Base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maps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are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used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show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geographic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information</a:t>
            </a:r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17750" y="1514195"/>
            <a:ext cx="5965672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will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load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“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World_BM.bln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 base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which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contains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county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boundaries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Longitude-Latitude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XY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761" y="3945903"/>
            <a:ext cx="5821650" cy="276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2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93068" y="528489"/>
            <a:ext cx="69014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altLang="es-P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REPRESENTING TRAJECTORIES ON THE BASE MAP</a:t>
            </a:r>
            <a:endParaRPr lang="es-ES_tradnl" altLang="es-PR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" name="Group 167"/>
          <p:cNvGrpSpPr>
            <a:grpSpLocks/>
          </p:cNvGrpSpPr>
          <p:nvPr/>
        </p:nvGrpSpPr>
        <p:grpSpPr bwMode="auto">
          <a:xfrm>
            <a:off x="0" y="0"/>
            <a:ext cx="9144000" cy="338138"/>
            <a:chOff x="0" y="0"/>
            <a:chExt cx="5760" cy="213"/>
          </a:xfrm>
        </p:grpSpPr>
        <p:grpSp>
          <p:nvGrpSpPr>
            <p:cNvPr id="4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6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7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193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LEARNING SURFER SKILLS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5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98163" y="1652051"/>
            <a:ext cx="8091254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C:\course\Practice1\PRACTICE 1.xls</a:t>
            </a:r>
          </a:p>
          <a:p>
            <a:pPr algn="ctr" eaLnBrk="0" hangingPunct="0"/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Worksheet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“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TRAJECTORIES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contains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time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steps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coordinates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longitude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latitude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columns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3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trajectories</a:t>
            </a:r>
            <a:endParaRPr lang="es-ES_tradnl" altLang="es-PR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36070" y="2921718"/>
            <a:ext cx="7215437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trajectory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as a Post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-&gt; Post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-&gt; New Post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309826" y="1121048"/>
            <a:ext cx="6467924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Post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maps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show XY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locations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symbols and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labels</a:t>
            </a:r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0"/>
          <a:stretch/>
        </p:blipFill>
        <p:spPr>
          <a:xfrm>
            <a:off x="1552938" y="3452721"/>
            <a:ext cx="5981700" cy="326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5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37764" y="528489"/>
            <a:ext cx="69014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altLang="es-P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REPRESENTING TRAJECTORIES ON THE BASE MAP</a:t>
            </a:r>
            <a:endParaRPr lang="es-ES_tradnl" altLang="es-PR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" name="Group 167"/>
          <p:cNvGrpSpPr>
            <a:grpSpLocks/>
          </p:cNvGrpSpPr>
          <p:nvPr/>
        </p:nvGrpSpPr>
        <p:grpSpPr bwMode="auto">
          <a:xfrm>
            <a:off x="0" y="0"/>
            <a:ext cx="9144000" cy="338138"/>
            <a:chOff x="0" y="0"/>
            <a:chExt cx="5760" cy="213"/>
          </a:xfrm>
        </p:grpSpPr>
        <p:grpSp>
          <p:nvGrpSpPr>
            <p:cNvPr id="4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6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7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193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LEARNING SURFER SKILLS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5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0448" y="5855696"/>
            <a:ext cx="8836072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properties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trajectory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can be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changed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here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(symbol and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size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time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steps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</a:p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coordinates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other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trajectories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…)</a:t>
            </a:r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16" y="1696394"/>
            <a:ext cx="5177736" cy="3969598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91287" y="1094376"/>
            <a:ext cx="8794395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Select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Post </a:t>
            </a:r>
            <a:r>
              <a:rPr lang="es-ES_tradnl" altLang="es-PR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left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column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where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all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objects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your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are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displayed</a:t>
            </a:r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311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75076" y="528489"/>
            <a:ext cx="69014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altLang="es-P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REPRESENTING TRAJECTORIES ON THE BASE MAP</a:t>
            </a:r>
            <a:endParaRPr lang="es-ES_tradnl" altLang="es-PR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" name="Group 167"/>
          <p:cNvGrpSpPr>
            <a:grpSpLocks/>
          </p:cNvGrpSpPr>
          <p:nvPr/>
        </p:nvGrpSpPr>
        <p:grpSpPr bwMode="auto">
          <a:xfrm>
            <a:off x="0" y="0"/>
            <a:ext cx="9144000" cy="338138"/>
            <a:chOff x="0" y="0"/>
            <a:chExt cx="5760" cy="213"/>
          </a:xfrm>
        </p:grpSpPr>
        <p:grpSp>
          <p:nvGrpSpPr>
            <p:cNvPr id="4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6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7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193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LEARNING SURFER SKILLS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5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220138" y="1094376"/>
            <a:ext cx="4811317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Let’s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integrate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trajectory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over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Base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942017" y="1711523"/>
            <a:ext cx="5367559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Select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al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objects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be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integrated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Edit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&gt;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Select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</a:t>
            </a:r>
            <a:endParaRPr lang="es-ES_tradnl" altLang="es-PR" sz="1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Overlay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objects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-&gt;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Overlay</a:t>
            </a:r>
            <a:r>
              <a:rPr lang="es-ES_tradnl" altLang="es-P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Maps</a:t>
            </a:r>
            <a:endParaRPr lang="es-ES_tradnl" altLang="es-P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98" y="2790890"/>
            <a:ext cx="7502197" cy="386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46057" y="528489"/>
            <a:ext cx="69014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altLang="es-P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REPRESENTING TRAJECTORIES ON THE BASE MAP</a:t>
            </a:r>
            <a:endParaRPr lang="es-ES_tradnl" altLang="es-PR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" name="Group 167"/>
          <p:cNvGrpSpPr>
            <a:grpSpLocks/>
          </p:cNvGrpSpPr>
          <p:nvPr/>
        </p:nvGrpSpPr>
        <p:grpSpPr bwMode="auto">
          <a:xfrm>
            <a:off x="0" y="0"/>
            <a:ext cx="9144000" cy="338138"/>
            <a:chOff x="0" y="0"/>
            <a:chExt cx="5760" cy="213"/>
          </a:xfrm>
        </p:grpSpPr>
        <p:grpSp>
          <p:nvGrpSpPr>
            <p:cNvPr id="4" name="Group 168"/>
            <p:cNvGrpSpPr>
              <a:grpSpLocks/>
            </p:cNvGrpSpPr>
            <p:nvPr/>
          </p:nvGrpSpPr>
          <p:grpSpPr bwMode="auto">
            <a:xfrm>
              <a:off x="0" y="0"/>
              <a:ext cx="5760" cy="213"/>
              <a:chOff x="0" y="0"/>
              <a:chExt cx="5760" cy="213"/>
            </a:xfrm>
          </p:grpSpPr>
          <p:sp>
            <p:nvSpPr>
              <p:cNvPr id="6" name="Rectangle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R"/>
              </a:p>
            </p:txBody>
          </p:sp>
          <p:sp>
            <p:nvSpPr>
              <p:cNvPr id="7" name="Text Box 170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193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altLang="es-P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ouvenir Lt BT" pitchFamily="18" charset="0"/>
                  </a:rPr>
                  <a:t>LEARNING SURFER SKILLS</a:t>
                </a:r>
                <a:endParaRPr lang="es-ES" altLang="es-P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endParaRPr>
              </a:p>
            </p:txBody>
          </p:sp>
        </p:grpSp>
        <p:sp>
          <p:nvSpPr>
            <p:cNvPr id="5" name="Line 171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R"/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71289" y="1148924"/>
            <a:ext cx="8250977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Select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Post </a:t>
            </a:r>
            <a:r>
              <a:rPr lang="es-ES_tradnl" altLang="es-PR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left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column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improve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trajectory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(red </a:t>
            </a:r>
            <a:r>
              <a:rPr lang="es-ES_tradnl" altLang="es-PR" sz="11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points</a:t>
            </a:r>
            <a:r>
              <a:rPr lang="es-ES_tradnl" altLang="es-PR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0.03 cm </a:t>
            </a:r>
            <a:r>
              <a:rPr lang="es-ES_tradnl" altLang="es-PR" sz="11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size</a:t>
            </a:r>
            <a:r>
              <a:rPr lang="es-ES_tradnl" altLang="es-PR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s-ES_tradnl" altLang="es-PR" sz="1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032" y="1640904"/>
            <a:ext cx="4483491" cy="2194665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05992" y="4027272"/>
            <a:ext cx="8781571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Select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Limits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option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Post </a:t>
            </a:r>
            <a:r>
              <a:rPr lang="es-ES_tradnl" altLang="es-PR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</a:t>
            </a:r>
            <a:r>
              <a:rPr lang="es-ES_tradnl" altLang="es-P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properties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s-ES_tradnl" altLang="es-P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make</a:t>
            </a:r>
            <a:r>
              <a:rPr lang="es-ES_tradnl" altLang="es-P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 zoom </a:t>
            </a:r>
            <a:r>
              <a:rPr lang="es-ES_tradnl" altLang="es-PR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s-ES_tradnl" altLang="es-PR" sz="11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Lon</a:t>
            </a:r>
            <a:r>
              <a:rPr lang="es-ES_tradnl" altLang="es-PR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50ºW-0º, </a:t>
            </a:r>
            <a:r>
              <a:rPr lang="es-ES_tradnl" altLang="es-PR" sz="11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Lat</a:t>
            </a:r>
            <a:r>
              <a:rPr lang="es-ES_tradnl" altLang="es-PR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0º-20ºN)</a:t>
            </a:r>
            <a:endParaRPr lang="es-ES_tradnl" altLang="es-PR" sz="1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" t="9815" r="11472" b="8820"/>
          <a:stretch/>
        </p:blipFill>
        <p:spPr>
          <a:xfrm>
            <a:off x="2914627" y="4644016"/>
            <a:ext cx="3364301" cy="205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6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8296</TotalTime>
  <Words>2604</Words>
  <Application>Microsoft Office PowerPoint</Application>
  <PresentationFormat>Presentación en pantalla (4:3)</PresentationFormat>
  <Paragraphs>332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Diseño predeterminado</vt:lpstr>
      <vt:lpstr>“Applications of trajectory statistical methods (TSM)”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ciemat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APLICACIÓN DE UNA TÉCNICA ESTADÍSTICA PARA LA IDENTIFICACIÓN DE FUENTES POTENCIALES REMOTAS DE PARTÍCULAS</dc:title>
  <dc:creator>Pedro Salvador</dc:creator>
  <cp:lastModifiedBy>Salvador Martinez, Pedro</cp:lastModifiedBy>
  <cp:revision>544</cp:revision>
  <dcterms:created xsi:type="dcterms:W3CDTF">2006-08-23T08:31:58Z</dcterms:created>
  <dcterms:modified xsi:type="dcterms:W3CDTF">2014-06-02T08:22:35Z</dcterms:modified>
</cp:coreProperties>
</file>