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59" r:id="rId2"/>
    <p:sldId id="260" r:id="rId3"/>
    <p:sldId id="264" r:id="rId4"/>
    <p:sldId id="263" r:id="rId5"/>
    <p:sldId id="262" r:id="rId6"/>
    <p:sldId id="265" r:id="rId7"/>
    <p:sldId id="266" r:id="rId8"/>
    <p:sldId id="267" r:id="rId9"/>
    <p:sldId id="268" r:id="rId10"/>
    <p:sldId id="269" r:id="rId11"/>
    <p:sldId id="275" r:id="rId12"/>
    <p:sldId id="274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6" r:id="rId23"/>
    <p:sldId id="285" r:id="rId24"/>
    <p:sldId id="302" r:id="rId25"/>
    <p:sldId id="287" r:id="rId26"/>
    <p:sldId id="288" r:id="rId27"/>
    <p:sldId id="289" r:id="rId28"/>
    <p:sldId id="292" r:id="rId29"/>
    <p:sldId id="291" r:id="rId30"/>
    <p:sldId id="293" r:id="rId31"/>
    <p:sldId id="294" r:id="rId32"/>
    <p:sldId id="305" r:id="rId33"/>
    <p:sldId id="295" r:id="rId34"/>
    <p:sldId id="296" r:id="rId35"/>
    <p:sldId id="297" r:id="rId36"/>
    <p:sldId id="298" r:id="rId37"/>
    <p:sldId id="299" r:id="rId38"/>
    <p:sldId id="300" r:id="rId39"/>
    <p:sldId id="303" r:id="rId40"/>
    <p:sldId id="304" r:id="rId41"/>
    <p:sldId id="306" r:id="rId42"/>
    <p:sldId id="307" r:id="rId43"/>
    <p:sldId id="308" r:id="rId44"/>
    <p:sldId id="309" r:id="rId45"/>
  </p:sldIdLst>
  <p:sldSz cx="9144000" cy="6858000" type="screen4x3"/>
  <p:notesSz cx="6799263" cy="9929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3A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8A65A-9511-450D-9FC7-0BD5A8B99769}" type="datetimeFigureOut">
              <a:rPr lang="pt-PT" smtClean="0"/>
              <a:t>14/02/2017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73BF-CF3A-44AB-8080-E5FEED6A0E2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2866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BEF9B-A95E-423A-A80B-1DF2A3C17A7E}" type="datetimeFigureOut">
              <a:rPr lang="en-GB" smtClean="0"/>
              <a:t>14/02/2017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EFA4D-D6D3-420C-BA35-08B351191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18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EFA4D-D6D3-420C-BA35-08B3511918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067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EFA4D-D6D3-420C-BA35-08B35119188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747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EFA4D-D6D3-420C-BA35-08B35119188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747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EFA4D-D6D3-420C-BA35-08B351191882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747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EFA4D-D6D3-420C-BA35-08B351191882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747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EFA4D-D6D3-420C-BA35-08B351191882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747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46B2-F0AA-4851-81FB-D013EE5BA77A}" type="datetimeFigureOut">
              <a:rPr lang="en-GB" smtClean="0"/>
              <a:t>14/02/2017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C5E-9A96-4AA2-9B08-063AD492E558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46B2-F0AA-4851-81FB-D013EE5BA77A}" type="datetimeFigureOut">
              <a:rPr lang="en-GB" smtClean="0"/>
              <a:t>14/02/2017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C5E-9A96-4AA2-9B08-063AD492E55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46B2-F0AA-4851-81FB-D013EE5BA77A}" type="datetimeFigureOut">
              <a:rPr lang="en-GB" smtClean="0"/>
              <a:t>14/02/2017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C5E-9A96-4AA2-9B08-063AD492E55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46B2-F0AA-4851-81FB-D013EE5BA77A}" type="datetimeFigureOut">
              <a:rPr lang="en-GB" smtClean="0"/>
              <a:t>14/02/2017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C5E-9A96-4AA2-9B08-063AD492E55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46B2-F0AA-4851-81FB-D013EE5BA77A}" type="datetimeFigureOut">
              <a:rPr lang="en-GB" smtClean="0"/>
              <a:t>14/02/2017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C5E-9A96-4AA2-9B08-063AD492E558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46B2-F0AA-4851-81FB-D013EE5BA77A}" type="datetimeFigureOut">
              <a:rPr lang="en-GB" smtClean="0"/>
              <a:t>14/02/2017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C5E-9A96-4AA2-9B08-063AD492E55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46B2-F0AA-4851-81FB-D013EE5BA77A}" type="datetimeFigureOut">
              <a:rPr lang="en-GB" smtClean="0"/>
              <a:t>14/02/2017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C5E-9A96-4AA2-9B08-063AD492E558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28816"/>
            <a:ext cx="4114800" cy="32918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M.P.S.R – </a:t>
            </a:r>
            <a:r>
              <a:rPr lang="en-GB" dirty="0" err="1" smtClean="0"/>
              <a:t>Fundamentos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6528816"/>
            <a:ext cx="1066800" cy="329184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4237BC5E-9A96-4AA2-9B08-063AD492E55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46B2-F0AA-4851-81FB-D013EE5BA77A}" type="datetimeFigureOut">
              <a:rPr lang="en-GB" smtClean="0"/>
              <a:t>14/02/2017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C5E-9A96-4AA2-9B08-063AD492E55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46B2-F0AA-4851-81FB-D013EE5BA77A}" type="datetimeFigureOut">
              <a:rPr lang="en-GB" smtClean="0"/>
              <a:t>14/02/2017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C5E-9A96-4AA2-9B08-063AD492E558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46B2-F0AA-4851-81FB-D013EE5BA77A}" type="datetimeFigureOut">
              <a:rPr lang="en-GB" smtClean="0"/>
              <a:t>14/02/2017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C5E-9A96-4AA2-9B08-063AD492E55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98646B2-F0AA-4851-81FB-D013EE5BA77A}" type="datetimeFigureOut">
              <a:rPr lang="en-GB" smtClean="0"/>
              <a:t>14/02/2017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237BC5E-9A96-4AA2-9B08-063AD492E55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cobalto.wmv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#_ENREF_20"/><Relationship Id="rId7" Type="http://schemas.openxmlformats.org/officeDocument/2006/relationships/image" Target="../media/image36.png"/><Relationship Id="rId2" Type="http://schemas.openxmlformats.org/officeDocument/2006/relationships/hyperlink" Target="#_ENREF_19"/><Relationship Id="rId1" Type="http://schemas.openxmlformats.org/officeDocument/2006/relationships/slideLayout" Target="../slideLayouts/slideLayout7.xml"/><Relationship Id="rId6" Type="http://schemas.openxmlformats.org/officeDocument/2006/relationships/hyperlink" Target="#_ENREF_23"/><Relationship Id="rId5" Type="http://schemas.openxmlformats.org/officeDocument/2006/relationships/hyperlink" Target="#_ENREF_22"/><Relationship Id="rId4" Type="http://schemas.openxmlformats.org/officeDocument/2006/relationships/hyperlink" Target="#_ENREF_21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farmaco.wmv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2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2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998768" cy="1927225"/>
          </a:xfrm>
        </p:spPr>
        <p:txBody>
          <a:bodyPr/>
          <a:lstStyle/>
          <a:p>
            <a:r>
              <a:rPr lang="en-GB" sz="5000" dirty="0"/>
              <a:t>Radioactive </a:t>
            </a:r>
            <a:r>
              <a:rPr lang="en-GB" sz="5000" dirty="0" smtClean="0"/>
              <a:t/>
            </a:r>
            <a:br>
              <a:rPr lang="en-GB" sz="5000" dirty="0" smtClean="0"/>
            </a:br>
            <a:r>
              <a:rPr lang="en-GB" sz="5000" dirty="0" smtClean="0"/>
              <a:t>substances transport</a:t>
            </a:r>
            <a:endParaRPr lang="en-GB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Safety depends primarily upon the package</a:t>
            </a:r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444208" y="6021288"/>
            <a:ext cx="252028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Victoria Corregidor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3239344" y="19844"/>
            <a:ext cx="59046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500" b="1" dirty="0"/>
              <a:t>Mestrado em </a:t>
            </a:r>
            <a:r>
              <a:rPr lang="pt-PT" sz="1500" b="1" dirty="0" err="1"/>
              <a:t>Proteção</a:t>
            </a:r>
            <a:r>
              <a:rPr lang="pt-PT" sz="1500" b="1" dirty="0"/>
              <a:t> e Segurança </a:t>
            </a:r>
            <a:r>
              <a:rPr lang="pt-PT" sz="1500" b="1" dirty="0" smtClean="0"/>
              <a:t>Radiológica</a:t>
            </a:r>
          </a:p>
          <a:p>
            <a:endParaRPr lang="es-ES" sz="1500" dirty="0"/>
          </a:p>
          <a:p>
            <a:r>
              <a:rPr lang="pt-BR" sz="1500" dirty="0" smtClean="0"/>
              <a:t>Fundamentos de Protecção e Segurança Radiológica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227667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Packages design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24744"/>
            <a:ext cx="7092508" cy="42735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9552" y="558924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Some materials and packages do not need a formal approval about the design (Excepted, Industrial and Type A packages) but others (Type B and Type C packages) need a formal approval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404664"/>
            <a:ext cx="2180106" cy="66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labels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96752"/>
            <a:ext cx="914400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50" dirty="0" smtClean="0"/>
              <a:t>Ones the </a:t>
            </a:r>
            <a:r>
              <a:rPr kumimoji="0" lang="en-GB" sz="17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radioactive contents are protected/shielded/</a:t>
            </a:r>
            <a:r>
              <a:rPr lang="en-GB" sz="175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secured, they must be “announced”</a:t>
            </a:r>
            <a:endParaRPr lang="en-GB" sz="175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7" y="2491059"/>
            <a:ext cx="4636766" cy="270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"/>
          <a:stretch/>
        </p:blipFill>
        <p:spPr bwMode="auto">
          <a:xfrm>
            <a:off x="4211960" y="2348880"/>
            <a:ext cx="4532646" cy="300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7436" y="5462354"/>
            <a:ext cx="907300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5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Category Yellow </a:t>
            </a:r>
            <a:r>
              <a:rPr lang="en-GB" sz="175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II, 0.5 </a:t>
            </a:r>
            <a:r>
              <a:rPr lang="en-GB" sz="1750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mSv</a:t>
            </a:r>
            <a:r>
              <a:rPr lang="en-GB" sz="175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en-GB" sz="1750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hr</a:t>
            </a:r>
            <a:r>
              <a:rPr lang="en-GB" sz="175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175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maximum at surface  </a:t>
            </a:r>
            <a:r>
              <a:rPr lang="en-GB" sz="175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or has a TI lower than 1.</a:t>
            </a:r>
            <a:endParaRPr lang="es-ES" sz="175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en-GB" sz="175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Category Yellow III </a:t>
            </a:r>
            <a:r>
              <a:rPr lang="en-GB" sz="175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2 </a:t>
            </a:r>
            <a:r>
              <a:rPr lang="en-GB" sz="1750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mSv</a:t>
            </a:r>
            <a:r>
              <a:rPr lang="en-GB" sz="175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en-GB" sz="1750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hr</a:t>
            </a:r>
            <a:r>
              <a:rPr lang="en-GB" sz="175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175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maximum at surface  </a:t>
            </a:r>
            <a:r>
              <a:rPr lang="en-GB" sz="175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or has a TI lower than 10.</a:t>
            </a:r>
          </a:p>
        </p:txBody>
      </p:sp>
    </p:spTree>
    <p:extLst>
      <p:ext uri="{BB962C8B-B14F-4D97-AF65-F5344CB8AC3E}">
        <p14:creationId xmlns:p14="http://schemas.microsoft.com/office/powerpoint/2010/main" val="13432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placards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96752"/>
            <a:ext cx="8964488" cy="16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GB" dirty="0" smtClean="0"/>
              <a:t>The placards inform: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the public - the presence of hazards while they're driving or near large quantities of hazmat being transported.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The emergency responders - may be the only way they know what materials are involved in the accident.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t="3031" r="1596"/>
          <a:stretch/>
        </p:blipFill>
        <p:spPr bwMode="auto">
          <a:xfrm>
            <a:off x="611560" y="3429000"/>
            <a:ext cx="2712720" cy="2807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788024" y="3068960"/>
            <a:ext cx="2148840" cy="10598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5936" y="443711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symbol “****” denotes the space in which the appropriate UN number for radioactive material, as specified in Table 1 of SSR-6 </a:t>
            </a:r>
          </a:p>
        </p:txBody>
      </p:sp>
    </p:spTree>
    <p:extLst>
      <p:ext uri="{BB962C8B-B14F-4D97-AF65-F5344CB8AC3E}">
        <p14:creationId xmlns:p14="http://schemas.microsoft.com/office/powerpoint/2010/main" val="141813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27585" y="2132856"/>
            <a:ext cx="7776863" cy="420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this work two </a:t>
            </a:r>
            <a:r>
              <a:rPr lang="en-US" dirty="0" smtClean="0"/>
              <a:t>different </a:t>
            </a:r>
            <a:r>
              <a:rPr lang="en-US" dirty="0"/>
              <a:t>situation </a:t>
            </a:r>
            <a:r>
              <a:rPr lang="en-US" dirty="0" smtClean="0"/>
              <a:t>were considered</a:t>
            </a:r>
            <a:r>
              <a:rPr lang="en-US" dirty="0"/>
              <a:t>: 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60Co sources transport from </a:t>
            </a:r>
            <a:r>
              <a:rPr lang="en-US" dirty="0"/>
              <a:t>Russia to the Technological Unit of </a:t>
            </a:r>
            <a:r>
              <a:rPr lang="en-US" dirty="0" err="1" smtClean="0"/>
              <a:t>Radiosterilization</a:t>
            </a:r>
            <a:r>
              <a:rPr lang="en-US" dirty="0" smtClean="0"/>
              <a:t> </a:t>
            </a:r>
            <a:r>
              <a:rPr lang="en-US" dirty="0"/>
              <a:t>at Campus </a:t>
            </a:r>
            <a:r>
              <a:rPr lang="en-US" dirty="0" err="1"/>
              <a:t>Tecnológico</a:t>
            </a:r>
            <a:r>
              <a:rPr lang="en-US" dirty="0"/>
              <a:t> e Nuclear (CTN-IST</a:t>
            </a:r>
            <a:r>
              <a:rPr lang="en-US" dirty="0" smtClean="0"/>
              <a:t>):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742950" lvl="1" indent="-285750">
              <a:spcAft>
                <a:spcPts val="1000"/>
              </a:spcAft>
              <a:buFontTx/>
              <a:buChar char="-"/>
            </a:pPr>
            <a:r>
              <a:rPr lang="en-US" dirty="0" smtClean="0"/>
              <a:t>Curiosity,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Opportunity (half life about 5 years).</a:t>
            </a:r>
          </a:p>
          <a:p>
            <a:endParaRPr lang="en-US" dirty="0"/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en-US" dirty="0" smtClean="0"/>
              <a:t>Radionuclides and </a:t>
            </a:r>
            <a:r>
              <a:rPr lang="en-GB" dirty="0" smtClean="0"/>
              <a:t>radiopharmaceutical products transport:</a:t>
            </a:r>
          </a:p>
          <a:p>
            <a:pPr marL="742950" lvl="1" indent="-285750">
              <a:spcAft>
                <a:spcPts val="1000"/>
              </a:spcAft>
              <a:buFontTx/>
              <a:buChar char="-"/>
            </a:pPr>
            <a:r>
              <a:rPr lang="en-GB" dirty="0" smtClean="0"/>
              <a:t>Curiosity,</a:t>
            </a:r>
          </a:p>
          <a:p>
            <a:pPr marL="742950" lvl="1" indent="-285750">
              <a:spcAft>
                <a:spcPts val="1000"/>
              </a:spcAft>
              <a:buFontTx/>
              <a:buChar char="-"/>
            </a:pPr>
            <a:r>
              <a:rPr lang="en-GB" dirty="0" smtClean="0"/>
              <a:t>The more transported, </a:t>
            </a:r>
          </a:p>
          <a:p>
            <a:pPr marL="742950" lvl="1" indent="-285750">
              <a:buFontTx/>
              <a:buChar char="-"/>
            </a:pPr>
            <a:r>
              <a:rPr lang="en-GB" dirty="0" smtClean="0"/>
              <a:t>Higher probability to find them….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0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60Co sources transport</a:t>
            </a:r>
            <a:endParaRPr lang="en-GB" dirty="0"/>
          </a:p>
        </p:txBody>
      </p:sp>
      <p:pic>
        <p:nvPicPr>
          <p:cNvPr id="12290" name="Picture 2" descr="Resultado de imagen de european ma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12776"/>
            <a:ext cx="3327312" cy="266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5976" y="1628800"/>
            <a:ext cx="3390672" cy="774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GB" dirty="0" smtClean="0"/>
              <a:t>Russia – Belgium – Portugal</a:t>
            </a:r>
          </a:p>
          <a:p>
            <a:r>
              <a:rPr lang="en-GB" dirty="0"/>
              <a:t> </a:t>
            </a:r>
            <a:r>
              <a:rPr lang="en-GB" dirty="0" smtClean="0"/>
              <a:t>         sea	road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94857" y="3198818"/>
            <a:ext cx="41088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Many other countries involved</a:t>
            </a:r>
          </a:p>
          <a:p>
            <a:endParaRPr lang="en-GB" dirty="0"/>
          </a:p>
          <a:p>
            <a:r>
              <a:rPr lang="en-GB" dirty="0" smtClean="0"/>
              <a:t>and National/International Institutions: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4581128"/>
            <a:ext cx="65156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ROSATOM: </a:t>
            </a:r>
            <a:r>
              <a:rPr lang="en-US" dirty="0" smtClean="0"/>
              <a:t>Russian Federation national nuclear corporation</a:t>
            </a:r>
          </a:p>
          <a:p>
            <a:r>
              <a:rPr lang="en-US" dirty="0" smtClean="0"/>
              <a:t>IAEA: 	      International Atomic Energy Agency</a:t>
            </a:r>
            <a:endParaRPr lang="en-GB" dirty="0" smtClean="0"/>
          </a:p>
          <a:p>
            <a:r>
              <a:rPr lang="en-US" dirty="0" smtClean="0"/>
              <a:t>FANC  	      The Federal Agency for Nuclear Control, Belgium</a:t>
            </a:r>
          </a:p>
          <a:p>
            <a:r>
              <a:rPr lang="en-GB" dirty="0" smtClean="0"/>
              <a:t>DGS	      </a:t>
            </a:r>
            <a:r>
              <a:rPr lang="en-GB" dirty="0" err="1" smtClean="0"/>
              <a:t>Direção</a:t>
            </a:r>
            <a:r>
              <a:rPr lang="en-GB" dirty="0" smtClean="0"/>
              <a:t>-Geral da </a:t>
            </a:r>
            <a:r>
              <a:rPr lang="en-GB" dirty="0" err="1" smtClean="0"/>
              <a:t>Saúde</a:t>
            </a:r>
            <a:r>
              <a:rPr lang="en-GB" dirty="0" smtClean="0"/>
              <a:t>, Portugal</a:t>
            </a:r>
          </a:p>
          <a:p>
            <a:r>
              <a:rPr lang="en-GB" dirty="0" smtClean="0"/>
              <a:t>…</a:t>
            </a:r>
          </a:p>
          <a:p>
            <a:r>
              <a:rPr lang="en-GB" dirty="0" smtClean="0"/>
              <a:t>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20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60Co </a:t>
            </a:r>
            <a:r>
              <a:rPr lang="en-US" dirty="0" smtClean="0"/>
              <a:t>package</a:t>
            </a:r>
            <a:endParaRPr lang="en-GB" dirty="0"/>
          </a:p>
        </p:txBody>
      </p:sp>
      <p:pic>
        <p:nvPicPr>
          <p:cNvPr id="3" name="Picture 2" descr="D:\mestrado\fundamentos\IMG_1699 (Small)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98" t="20188" r="26921" b="41289"/>
          <a:stretch/>
        </p:blipFill>
        <p:spPr bwMode="auto">
          <a:xfrm rot="5400000">
            <a:off x="838920" y="1268760"/>
            <a:ext cx="2159635" cy="21596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7" y="1628800"/>
            <a:ext cx="4968552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Type B(U) package:</a:t>
            </a:r>
          </a:p>
          <a:p>
            <a:endParaRPr lang="en-GB" dirty="0" smtClean="0"/>
          </a:p>
          <a:p>
            <a:pPr>
              <a:spcAft>
                <a:spcPts val="1000"/>
              </a:spcAft>
            </a:pPr>
            <a:r>
              <a:rPr lang="en-GB" dirty="0" smtClean="0"/>
              <a:t>The </a:t>
            </a:r>
            <a:r>
              <a:rPr lang="en-GB" dirty="0"/>
              <a:t>Regulations do not specify activity </a:t>
            </a:r>
            <a:r>
              <a:rPr lang="en-GB" dirty="0" smtClean="0"/>
              <a:t>limits. </a:t>
            </a:r>
            <a:r>
              <a:rPr lang="en-GB" dirty="0"/>
              <a:t>The activity limits are generally established during </a:t>
            </a:r>
            <a:r>
              <a:rPr lang="en-GB" dirty="0" smtClean="0"/>
              <a:t>design.</a:t>
            </a:r>
          </a:p>
          <a:p>
            <a:pPr>
              <a:spcAft>
                <a:spcPts val="1000"/>
              </a:spcAft>
            </a:pPr>
            <a:r>
              <a:rPr lang="en-GB" dirty="0" smtClean="0"/>
              <a:t>The design</a:t>
            </a:r>
            <a:r>
              <a:rPr lang="en-GB" dirty="0"/>
              <a:t> </a:t>
            </a:r>
            <a:r>
              <a:rPr lang="en-GB" dirty="0" smtClean="0"/>
              <a:t>must be approved and tested. 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5362" name="Picture 2" descr="D:\mestrado\fundamentos\IMG_1697 (Small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80057" y="4069015"/>
            <a:ext cx="2815863" cy="211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2821" y="6488668"/>
            <a:ext cx="14664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i="1" dirty="0" smtClean="0"/>
              <a:t>P. Matos, UTR</a:t>
            </a:r>
            <a:r>
              <a:rPr lang="es-ES" sz="1200" dirty="0" smtClean="0"/>
              <a:t>-IST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5292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Packages tests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052513"/>
            <a:ext cx="81819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677" y="2420888"/>
            <a:ext cx="3128645" cy="22142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395536" y="1844824"/>
            <a:ext cx="1728192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256" y="404664"/>
            <a:ext cx="2180106" cy="66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8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Packages tests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052513"/>
            <a:ext cx="81819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23528" y="2852936"/>
            <a:ext cx="1728192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2507615"/>
            <a:ext cx="2921000" cy="184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256" y="404664"/>
            <a:ext cx="2180106" cy="66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3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60Co package</a:t>
            </a:r>
            <a:endParaRPr lang="en-GB" dirty="0"/>
          </a:p>
        </p:txBody>
      </p:sp>
      <p:pic>
        <p:nvPicPr>
          <p:cNvPr id="5" name="Picture 2" descr="D:\mestrado\fundamentos\IMG_1697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5561" y="1836767"/>
            <a:ext cx="2815863" cy="211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441" y="5942484"/>
            <a:ext cx="6228184" cy="84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2821" y="6488668"/>
            <a:ext cx="14664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i="1" dirty="0" smtClean="0"/>
              <a:t>P. Matos, UTR</a:t>
            </a:r>
            <a:r>
              <a:rPr lang="es-ES" sz="1200" dirty="0" smtClean="0"/>
              <a:t>-IST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2702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60Co package</a:t>
            </a:r>
            <a:endParaRPr lang="en-GB" dirty="0"/>
          </a:p>
        </p:txBody>
      </p:sp>
      <p:pic>
        <p:nvPicPr>
          <p:cNvPr id="5" name="Picture 2" descr="D:\mestrado\fundamentos\IMG_1697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5561" y="1836767"/>
            <a:ext cx="2815863" cy="211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00808"/>
            <a:ext cx="5409331" cy="394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2821" y="6488668"/>
            <a:ext cx="14664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i="1" dirty="0" smtClean="0"/>
              <a:t>P. Matos, UTR</a:t>
            </a:r>
            <a:r>
              <a:rPr lang="es-ES" sz="1200" dirty="0" smtClean="0"/>
              <a:t>-IST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65145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numbers…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99221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Only 5% of radioactive transport is for nuclear spent fuel </a:t>
            </a:r>
          </a:p>
          <a:p>
            <a:endParaRPr lang="en-GB" dirty="0"/>
          </a:p>
          <a:p>
            <a:r>
              <a:rPr lang="en-GB" dirty="0" smtClean="0"/>
              <a:t>20 million packages by road, sea and air per year </a:t>
            </a:r>
          </a:p>
          <a:p>
            <a:endParaRPr lang="en-GB" dirty="0"/>
          </a:p>
          <a:p>
            <a:r>
              <a:rPr lang="en-GB" dirty="0" smtClean="0"/>
              <a:t>In 2009: 70.000 diagnosis scans using nuclear products</a:t>
            </a:r>
          </a:p>
          <a:p>
            <a:endParaRPr lang="en-GB" dirty="0"/>
          </a:p>
          <a:p>
            <a:r>
              <a:rPr lang="en-GB" dirty="0" smtClean="0"/>
              <a:t>99Mo, world demand:</a:t>
            </a:r>
          </a:p>
          <a:p>
            <a:pPr lvl="1"/>
            <a:r>
              <a:rPr lang="en-GB" dirty="0"/>
              <a:t>In 2012: 23.000 </a:t>
            </a:r>
            <a:r>
              <a:rPr lang="en-GB" dirty="0" err="1" smtClean="0"/>
              <a:t>TBq</a:t>
            </a:r>
            <a:r>
              <a:rPr lang="en-GB" dirty="0" smtClean="0"/>
              <a:t>/year</a:t>
            </a:r>
          </a:p>
          <a:p>
            <a:pPr lvl="1"/>
            <a:r>
              <a:rPr lang="en-GB" dirty="0" smtClean="0"/>
              <a:t>In 2016: 19.500 </a:t>
            </a:r>
            <a:r>
              <a:rPr lang="en-GB" dirty="0" err="1" smtClean="0"/>
              <a:t>TBq</a:t>
            </a:r>
            <a:r>
              <a:rPr lang="en-GB" dirty="0" smtClean="0"/>
              <a:t>/year</a:t>
            </a:r>
          </a:p>
          <a:p>
            <a:pPr lvl="1"/>
            <a:endParaRPr lang="en-GB" dirty="0"/>
          </a:p>
          <a:p>
            <a:r>
              <a:rPr lang="en-GB" dirty="0" smtClean="0"/>
              <a:t>99Mo, half-live: 66h</a:t>
            </a:r>
          </a:p>
          <a:p>
            <a:endParaRPr lang="en-GB" dirty="0"/>
          </a:p>
          <a:p>
            <a:r>
              <a:rPr lang="en-GB" b="1" dirty="0" smtClean="0"/>
              <a:t>7</a:t>
            </a:r>
            <a:r>
              <a:rPr lang="en-GB" dirty="0" smtClean="0"/>
              <a:t> . Class number: Radioactive Material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53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60Co package</a:t>
            </a:r>
            <a:endParaRPr lang="en-GB" dirty="0"/>
          </a:p>
        </p:txBody>
      </p:sp>
      <p:pic>
        <p:nvPicPr>
          <p:cNvPr id="5" name="Picture 2" descr="D:\mestrado\fundamentos\IMG_1697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5561" y="1836767"/>
            <a:ext cx="2815863" cy="211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2821" y="6488668"/>
            <a:ext cx="14664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i="1" dirty="0" smtClean="0"/>
              <a:t>P. Matos, UTR</a:t>
            </a:r>
            <a:r>
              <a:rPr lang="es-ES" sz="1200" dirty="0" smtClean="0"/>
              <a:t>-IST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1173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60Co </a:t>
            </a:r>
            <a:r>
              <a:rPr lang="en-US" dirty="0" smtClean="0"/>
              <a:t>package label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t="3309" r="3174"/>
          <a:stretch/>
        </p:blipFill>
        <p:spPr bwMode="auto">
          <a:xfrm>
            <a:off x="6962278" y="1112323"/>
            <a:ext cx="2002210" cy="21960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64947" y="2420888"/>
            <a:ext cx="252028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Contents</a:t>
            </a:r>
            <a:r>
              <a:rPr lang="en-GB" dirty="0"/>
              <a:t>: Co-60</a:t>
            </a:r>
            <a:endParaRPr lang="es-ES" dirty="0"/>
          </a:p>
          <a:p>
            <a:r>
              <a:rPr lang="en-GB" dirty="0" smtClean="0"/>
              <a:t>Activity</a:t>
            </a:r>
            <a:r>
              <a:rPr lang="en-GB" dirty="0"/>
              <a:t>: 5098,23TBq</a:t>
            </a:r>
            <a:endParaRPr lang="es-ES" dirty="0"/>
          </a:p>
          <a:p>
            <a:r>
              <a:rPr lang="en-GB" dirty="0" smtClean="0"/>
              <a:t>Transport </a:t>
            </a:r>
            <a:r>
              <a:rPr lang="en-GB" dirty="0"/>
              <a:t>Index: 6.1</a:t>
            </a:r>
            <a:endParaRPr lang="es-ES" dirty="0"/>
          </a:p>
          <a:p>
            <a:r>
              <a:rPr lang="en-GB" dirty="0" smtClean="0"/>
              <a:t>UN </a:t>
            </a:r>
            <a:r>
              <a:rPr lang="en-GB" dirty="0"/>
              <a:t>Class number: 7</a:t>
            </a:r>
            <a:endParaRPr lang="es-ES" dirty="0"/>
          </a:p>
        </p:txBody>
      </p:sp>
      <p:sp>
        <p:nvSpPr>
          <p:cNvPr id="8" name="TextBox 7"/>
          <p:cNvSpPr txBox="1"/>
          <p:nvPr/>
        </p:nvSpPr>
        <p:spPr>
          <a:xfrm>
            <a:off x="145908" y="4854376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Transport Index, TI: provides </a:t>
            </a:r>
            <a:r>
              <a:rPr lang="en-GB" dirty="0"/>
              <a:t>control over radiation exposure and establish transport controls. </a:t>
            </a:r>
            <a:endParaRPr lang="en-GB" dirty="0" smtClean="0"/>
          </a:p>
          <a:p>
            <a:r>
              <a:rPr lang="en-GB" dirty="0" smtClean="0"/>
              <a:t>maximum </a:t>
            </a:r>
            <a:r>
              <a:rPr lang="en-GB" dirty="0"/>
              <a:t>radiation level measured </a:t>
            </a:r>
            <a:r>
              <a:rPr lang="en-GB" dirty="0" smtClean="0"/>
              <a:t>(</a:t>
            </a:r>
            <a:r>
              <a:rPr lang="en-GB" dirty="0" err="1" smtClean="0"/>
              <a:t>mSv</a:t>
            </a:r>
            <a:r>
              <a:rPr lang="en-GB" dirty="0" smtClean="0"/>
              <a:t>/</a:t>
            </a:r>
            <a:r>
              <a:rPr lang="en-GB" dirty="0" err="1" smtClean="0"/>
              <a:t>hr</a:t>
            </a:r>
            <a:r>
              <a:rPr lang="en-GB" dirty="0"/>
              <a:t>) at one meter from the </a:t>
            </a:r>
            <a:r>
              <a:rPr lang="en-GB" dirty="0" smtClean="0"/>
              <a:t>package multiplied </a:t>
            </a:r>
            <a:r>
              <a:rPr lang="en-GB" dirty="0"/>
              <a:t>by 100.</a:t>
            </a: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016" y="4869160"/>
            <a:ext cx="2500630" cy="1185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4245936" cy="318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65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60Co package label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t="3309" r="3174"/>
          <a:stretch/>
        </p:blipFill>
        <p:spPr bwMode="auto">
          <a:xfrm>
            <a:off x="6962278" y="1112323"/>
            <a:ext cx="2002210" cy="21960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64947" y="2420888"/>
            <a:ext cx="252028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Contents</a:t>
            </a:r>
            <a:r>
              <a:rPr lang="en-GB" dirty="0"/>
              <a:t>: Co-60</a:t>
            </a:r>
            <a:endParaRPr lang="es-ES" dirty="0"/>
          </a:p>
          <a:p>
            <a:r>
              <a:rPr lang="en-GB" dirty="0" smtClean="0"/>
              <a:t>Activity</a:t>
            </a:r>
            <a:r>
              <a:rPr lang="en-GB" dirty="0"/>
              <a:t>: 5098,23TBq</a:t>
            </a:r>
            <a:endParaRPr lang="es-ES" dirty="0"/>
          </a:p>
          <a:p>
            <a:r>
              <a:rPr lang="en-GB" dirty="0" smtClean="0"/>
              <a:t>Transport </a:t>
            </a:r>
            <a:r>
              <a:rPr lang="en-GB" dirty="0"/>
              <a:t>Index: 6.1</a:t>
            </a:r>
            <a:endParaRPr lang="es-ES" dirty="0"/>
          </a:p>
          <a:p>
            <a:r>
              <a:rPr lang="en-GB" dirty="0" smtClean="0"/>
              <a:t>UN </a:t>
            </a:r>
            <a:r>
              <a:rPr lang="en-GB" dirty="0"/>
              <a:t>Class number: 7</a:t>
            </a:r>
            <a:endParaRPr lang="es-E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4245936" cy="318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107" y="4077072"/>
            <a:ext cx="2664296" cy="239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30472" y="5275806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Shielding!!!!!!!!!!!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02821" y="6488668"/>
            <a:ext cx="14664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i="1" dirty="0" smtClean="0"/>
              <a:t>P. Matos, UTR</a:t>
            </a:r>
            <a:r>
              <a:rPr lang="es-ES" sz="1200" dirty="0" smtClean="0"/>
              <a:t>-IST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8733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60Co package </a:t>
            </a:r>
            <a:r>
              <a:rPr lang="en-US" dirty="0" smtClean="0"/>
              <a:t>placards</a:t>
            </a:r>
            <a:endParaRPr lang="en-GB" dirty="0"/>
          </a:p>
        </p:txBody>
      </p:sp>
      <p:pic>
        <p:nvPicPr>
          <p:cNvPr id="23554" name="Picture 2" descr="D:\mestrado\fundamentos\IMG_16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6585" y="1715743"/>
            <a:ext cx="3575864" cy="268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054034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label, and the UN number</a:t>
            </a:r>
            <a:endParaRPr lang="en-GB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556" y="980728"/>
            <a:ext cx="38400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98700"/>
            <a:ext cx="38400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2821" y="6488668"/>
            <a:ext cx="14664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i="1" dirty="0" smtClean="0"/>
              <a:t>P. Matos, UTR</a:t>
            </a:r>
            <a:r>
              <a:rPr lang="es-ES" sz="1200" dirty="0" smtClean="0"/>
              <a:t>-IST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66424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radionuclides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516216" y="1196752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2" action="ppaction://hlinkfile"/>
              </a:rPr>
              <a:t>From IAEA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94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90600"/>
          </a:xfrm>
        </p:spPr>
        <p:txBody>
          <a:bodyPr>
            <a:noAutofit/>
          </a:bodyPr>
          <a:lstStyle/>
          <a:p>
            <a:r>
              <a:rPr lang="en-US" sz="3450" dirty="0"/>
              <a:t>Radionuclides and </a:t>
            </a:r>
            <a:r>
              <a:rPr lang="en-GB" sz="3450" dirty="0"/>
              <a:t>radiopharmaceutical products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700560"/>
              </p:ext>
            </p:extLst>
          </p:nvPr>
        </p:nvGraphicFramePr>
        <p:xfrm>
          <a:off x="3059832" y="1196752"/>
          <a:ext cx="5904657" cy="4993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2"/>
                <a:gridCol w="1296144"/>
                <a:gridCol w="3312125"/>
                <a:gridCol w="648316"/>
              </a:tblGrid>
              <a:tr h="176270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14880" algn="l"/>
                        </a:tabLst>
                      </a:pPr>
                      <a:r>
                        <a:rPr lang="en-GB" sz="800" dirty="0">
                          <a:effectLst/>
                        </a:rPr>
                        <a:t>Reactor radioisotopes	</a:t>
                      </a:r>
                      <a:endParaRPr lang="es-ES" sz="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1" marR="5288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62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Emission type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Used for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half-life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</a:tr>
              <a:tr h="235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213-Bi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Alpha (8.4 MeV)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Cancer treatment</a:t>
                      </a:r>
                      <a:endParaRPr lang="es-ES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46 min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</a:tr>
              <a:tr h="235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131-Cs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Soft X-rays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Brachytherapy</a:t>
                      </a:r>
                      <a:endParaRPr lang="es-ES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9.7 d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</a:tr>
              <a:tr h="235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137-Cs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Blood sterilisation</a:t>
                      </a:r>
                      <a:endParaRPr lang="es-ES" sz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30 yr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</a:tr>
              <a:tr h="235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125-I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cancer brachytherapy (prostate and brain)</a:t>
                      </a:r>
                      <a:endParaRPr lang="es-ES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60 d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</a:tr>
              <a:tr h="4700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131-I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strong gamma emitter, but used for beta therapy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treating thyroid cancer and in imaging the thyroid; diagnosis of abnormal liver function, renal (kidney) blood flow and urinary tract obstruction</a:t>
                      </a:r>
                      <a:endParaRPr lang="es-ES" sz="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8 d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</a:tr>
              <a:tr h="235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99-Mo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Used as the 'parent' in a generator to produce 99mTc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66 h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</a:tr>
              <a:tr h="235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99m-Tc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Gamma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The most common radioisotope for diagnosis, accounting for over 80% of scans.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6 h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</a:tr>
              <a:tr h="235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32-P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Beta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treatment of polycythemia vera (excess red blood cells)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14 d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</a:tr>
              <a:tr h="3525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153-Sm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Beta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relieve the pain of secondary cancers lodged in the bone. Also very effective for prostate and breast cancer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47 h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</a:tr>
              <a:tr h="235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89-Sr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Beta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Reduce the pain of prostate and bone cancer</a:t>
                      </a:r>
                      <a:endParaRPr lang="es-ES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50 d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</a:tr>
              <a:tr h="176270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14880" algn="l"/>
                        </a:tabLst>
                      </a:pPr>
                      <a:r>
                        <a:rPr lang="en-GB" sz="800">
                          <a:effectLst/>
                        </a:rPr>
                        <a:t>Cyclotron radioisotopes</a:t>
                      </a:r>
                      <a:endParaRPr lang="es-ES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1" marR="52881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700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11-C</a:t>
                      </a:r>
                      <a:endParaRPr lang="es-ES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13-N</a:t>
                      </a:r>
                      <a:endParaRPr lang="es-ES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15-O</a:t>
                      </a:r>
                      <a:endParaRPr lang="es-ES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18-F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positrons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used in PET for studying brain physiology and pathology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20.4 s</a:t>
                      </a:r>
                      <a:endParaRPr lang="es-ES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9.9 s</a:t>
                      </a:r>
                      <a:endParaRPr lang="es-ES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2.1 s</a:t>
                      </a:r>
                      <a:endParaRPr lang="es-ES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109.7 m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</a:tr>
              <a:tr h="235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64-Cu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Positrons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PET imaging of tumours, and also cancer therapy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13 h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</a:tr>
              <a:tr h="235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67-Cu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Beta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Therapy</a:t>
                      </a:r>
                      <a:endParaRPr lang="es-ES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2.6 d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</a:tr>
              <a:tr h="235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68-Ga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Positron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PET and PET-CT units. Derived from germanium-68 in a generator.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68 min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</a:tr>
              <a:tr h="235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123-I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gamma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diagnosis of thyroid function</a:t>
                      </a:r>
                      <a:endParaRPr lang="es-ES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13h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</a:tr>
              <a:tr h="235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124-I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positron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image the thyroid using PET</a:t>
                      </a:r>
                      <a:endParaRPr lang="es-ES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4.2 d</a:t>
                      </a:r>
                      <a:endParaRPr lang="es-ES" sz="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2881" marR="52881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1124744"/>
            <a:ext cx="28083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Many of these radionuclides are produced in reactors or </a:t>
            </a:r>
            <a:r>
              <a:rPr lang="en-GB" dirty="0" smtClean="0"/>
              <a:t>cyclotrons;</a:t>
            </a:r>
          </a:p>
          <a:p>
            <a:endParaRPr lang="en-GB" dirty="0" smtClean="0"/>
          </a:p>
          <a:p>
            <a:r>
              <a:rPr lang="en-GB" dirty="0"/>
              <a:t>99mTc is by far the most used because its versatility and easy </a:t>
            </a:r>
            <a:r>
              <a:rPr lang="en-GB" dirty="0" smtClean="0"/>
              <a:t>access;</a:t>
            </a:r>
          </a:p>
          <a:p>
            <a:endParaRPr lang="en-GB" dirty="0" smtClean="0"/>
          </a:p>
          <a:p>
            <a:r>
              <a:rPr lang="en-GB" dirty="0"/>
              <a:t>In 2009 the number of diagnostic scans using 99mTc was about </a:t>
            </a:r>
            <a:r>
              <a:rPr lang="en-GB" dirty="0" smtClean="0"/>
              <a:t>70.000;</a:t>
            </a:r>
          </a:p>
          <a:p>
            <a:endParaRPr lang="en-GB" dirty="0" smtClean="0"/>
          </a:p>
          <a:p>
            <a:r>
              <a:rPr lang="en-GB" dirty="0" smtClean="0"/>
              <a:t>Within </a:t>
            </a:r>
            <a:r>
              <a:rPr lang="en-GB" dirty="0"/>
              <a:t>most industrialized </a:t>
            </a:r>
            <a:r>
              <a:rPr lang="en-GB" dirty="0" smtClean="0"/>
              <a:t>countries, </a:t>
            </a:r>
            <a:r>
              <a:rPr lang="en-GB" dirty="0"/>
              <a:t>hundreds, and even thousands, of isotope packages are transported daily, the majority by </a:t>
            </a:r>
            <a:r>
              <a:rPr lang="en-GB" dirty="0" smtClean="0"/>
              <a:t>road.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34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90600"/>
          </a:xfrm>
        </p:spPr>
        <p:txBody>
          <a:bodyPr>
            <a:normAutofit/>
          </a:bodyPr>
          <a:lstStyle/>
          <a:p>
            <a:r>
              <a:rPr lang="en-US" sz="3450" dirty="0"/>
              <a:t>Radionuclides and </a:t>
            </a:r>
            <a:r>
              <a:rPr lang="en-GB" sz="3450" dirty="0"/>
              <a:t>radiopharmaceutical products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2492896"/>
            <a:ext cx="7344816" cy="36724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544" y="124904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main world radionuclides suppliers are Mallinckrodt Pharmaceuticals (Ireland), AECL/MDS </a:t>
            </a:r>
            <a:r>
              <a:rPr lang="en-GB" dirty="0" err="1"/>
              <a:t>Nordion</a:t>
            </a:r>
            <a:r>
              <a:rPr lang="en-GB" dirty="0"/>
              <a:t> (Canada), IRE (Europe), NTP (South Africa), </a:t>
            </a:r>
            <a:r>
              <a:rPr lang="en-GB" dirty="0" err="1"/>
              <a:t>Isotop</a:t>
            </a:r>
            <a:r>
              <a:rPr lang="en-GB" dirty="0"/>
              <a:t>-NIIAR (Russia) and ANSTO (Australia).</a:t>
            </a:r>
          </a:p>
        </p:txBody>
      </p:sp>
    </p:spTree>
    <p:extLst>
      <p:ext uri="{BB962C8B-B14F-4D97-AF65-F5344CB8AC3E}">
        <p14:creationId xmlns:p14="http://schemas.microsoft.com/office/powerpoint/2010/main" val="421224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60648"/>
            <a:ext cx="91440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50" dirty="0" smtClean="0"/>
              <a:t>Radionuclides and </a:t>
            </a:r>
            <a:r>
              <a:rPr lang="en-GB" sz="3450" dirty="0" smtClean="0"/>
              <a:t>radiopharmaceutical products</a:t>
            </a:r>
            <a:endParaRPr lang="en-GB" sz="3450" dirty="0"/>
          </a:p>
        </p:txBody>
      </p:sp>
      <p:sp>
        <p:nvSpPr>
          <p:cNvPr id="3" name="TextBox 2"/>
          <p:cNvSpPr txBox="1"/>
          <p:nvPr/>
        </p:nvSpPr>
        <p:spPr>
          <a:xfrm>
            <a:off x="251521" y="1124744"/>
            <a:ext cx="87129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Portugal, the data about the production of radioisotopes are scarce. </a:t>
            </a:r>
            <a:endParaRPr lang="en-GB" dirty="0" smtClean="0"/>
          </a:p>
          <a:p>
            <a:r>
              <a:rPr lang="en-GB" dirty="0" smtClean="0"/>
              <a:t>As </a:t>
            </a:r>
            <a:r>
              <a:rPr lang="en-GB" dirty="0"/>
              <a:t>far as my knowledge there are two cyclotrons which produces them, one is in </a:t>
            </a:r>
            <a:r>
              <a:rPr lang="en-GB" dirty="0" err="1"/>
              <a:t>Matosinhos</a:t>
            </a:r>
            <a:r>
              <a:rPr lang="en-GB" dirty="0"/>
              <a:t> (Porto) which is </a:t>
            </a:r>
            <a:r>
              <a:rPr lang="en-GB" dirty="0" smtClean="0"/>
              <a:t>private and </a:t>
            </a:r>
            <a:r>
              <a:rPr lang="en-GB" dirty="0"/>
              <a:t>the other is in Coimbra, at ICNAS (</a:t>
            </a:r>
            <a:r>
              <a:rPr lang="en-GB" dirty="0" err="1"/>
              <a:t>Instituto</a:t>
            </a:r>
            <a:r>
              <a:rPr lang="en-GB" dirty="0"/>
              <a:t> de </a:t>
            </a:r>
            <a:r>
              <a:rPr lang="en-GB" dirty="0" err="1"/>
              <a:t>Ciências</a:t>
            </a:r>
            <a:r>
              <a:rPr lang="en-GB" dirty="0"/>
              <a:t> </a:t>
            </a:r>
            <a:r>
              <a:rPr lang="en-GB" dirty="0" err="1"/>
              <a:t>Nucleares</a:t>
            </a:r>
            <a:r>
              <a:rPr lang="en-GB" dirty="0"/>
              <a:t> </a:t>
            </a:r>
            <a:r>
              <a:rPr lang="en-GB" dirty="0" err="1"/>
              <a:t>Aplicadas</a:t>
            </a:r>
            <a:r>
              <a:rPr lang="en-GB" dirty="0"/>
              <a:t> à </a:t>
            </a:r>
            <a:r>
              <a:rPr lang="en-GB" dirty="0" err="1" smtClean="0"/>
              <a:t>Saude</a:t>
            </a:r>
            <a:r>
              <a:rPr lang="en-GB" dirty="0" smtClean="0"/>
              <a:t>). None </a:t>
            </a:r>
            <a:r>
              <a:rPr lang="en-GB" dirty="0"/>
              <a:t>of them offer any information in their websites. </a:t>
            </a:r>
            <a:endParaRPr lang="es-ES" dirty="0"/>
          </a:p>
          <a:p>
            <a:endParaRPr lang="en-GB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714489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15616" y="5805264"/>
            <a:ext cx="3024336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17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60648"/>
            <a:ext cx="91440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50" dirty="0" smtClean="0"/>
              <a:t>Radionuclides and </a:t>
            </a:r>
            <a:r>
              <a:rPr lang="en-GB" sz="3450" dirty="0" smtClean="0"/>
              <a:t>radiopharmaceutical products</a:t>
            </a:r>
            <a:endParaRPr lang="en-GB" sz="3450" dirty="0"/>
          </a:p>
        </p:txBody>
      </p:sp>
      <p:sp>
        <p:nvSpPr>
          <p:cNvPr id="3" name="TextBox 2"/>
          <p:cNvSpPr txBox="1"/>
          <p:nvPr/>
        </p:nvSpPr>
        <p:spPr>
          <a:xfrm>
            <a:off x="251521" y="1124744"/>
            <a:ext cx="87129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Portugal, the data about the production of radioisotopes are scarce. </a:t>
            </a:r>
            <a:endParaRPr lang="en-GB" dirty="0" smtClean="0"/>
          </a:p>
          <a:p>
            <a:r>
              <a:rPr lang="en-GB" dirty="0" smtClean="0"/>
              <a:t>As </a:t>
            </a:r>
            <a:r>
              <a:rPr lang="en-GB" dirty="0"/>
              <a:t>far as my knowledge there are two cyclotrons which produces them, one is in </a:t>
            </a:r>
            <a:r>
              <a:rPr lang="en-GB" dirty="0" err="1"/>
              <a:t>Matosinhos</a:t>
            </a:r>
            <a:r>
              <a:rPr lang="en-GB" dirty="0"/>
              <a:t> (Porto) which is </a:t>
            </a:r>
            <a:r>
              <a:rPr lang="en-GB" dirty="0" smtClean="0"/>
              <a:t>private and </a:t>
            </a:r>
            <a:r>
              <a:rPr lang="en-GB" dirty="0"/>
              <a:t>the other is in Coimbra, at ICNAS (</a:t>
            </a:r>
            <a:r>
              <a:rPr lang="en-GB" dirty="0" err="1"/>
              <a:t>Instituto</a:t>
            </a:r>
            <a:r>
              <a:rPr lang="en-GB" dirty="0"/>
              <a:t> de </a:t>
            </a:r>
            <a:r>
              <a:rPr lang="en-GB" dirty="0" err="1"/>
              <a:t>Ciências</a:t>
            </a:r>
            <a:r>
              <a:rPr lang="en-GB" dirty="0"/>
              <a:t> </a:t>
            </a:r>
            <a:r>
              <a:rPr lang="en-GB" dirty="0" err="1"/>
              <a:t>Nucleares</a:t>
            </a:r>
            <a:r>
              <a:rPr lang="en-GB" dirty="0"/>
              <a:t> </a:t>
            </a:r>
            <a:r>
              <a:rPr lang="en-GB" dirty="0" err="1"/>
              <a:t>Aplicadas</a:t>
            </a:r>
            <a:r>
              <a:rPr lang="en-GB" dirty="0"/>
              <a:t> à </a:t>
            </a:r>
            <a:r>
              <a:rPr lang="en-GB" dirty="0" err="1" smtClean="0"/>
              <a:t>Saude</a:t>
            </a:r>
            <a:r>
              <a:rPr lang="en-GB" dirty="0" smtClean="0"/>
              <a:t>). None </a:t>
            </a:r>
            <a:r>
              <a:rPr lang="en-GB" dirty="0"/>
              <a:t>of them offer any information in their websites. </a:t>
            </a:r>
            <a:endParaRPr lang="es-ES" dirty="0"/>
          </a:p>
          <a:p>
            <a:endParaRPr lang="en-GB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59" y="2905338"/>
            <a:ext cx="8414881" cy="288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66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60648"/>
            <a:ext cx="91440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50" dirty="0" smtClean="0"/>
              <a:t>Radionuclides and </a:t>
            </a:r>
            <a:r>
              <a:rPr lang="en-GB" sz="3450" dirty="0" smtClean="0"/>
              <a:t>radiopharmaceutical products</a:t>
            </a:r>
            <a:endParaRPr lang="en-GB" sz="3450" dirty="0"/>
          </a:p>
        </p:txBody>
      </p:sp>
      <p:sp>
        <p:nvSpPr>
          <p:cNvPr id="3" name="TextBox 2"/>
          <p:cNvSpPr txBox="1"/>
          <p:nvPr/>
        </p:nvSpPr>
        <p:spPr>
          <a:xfrm>
            <a:off x="251521" y="1279724"/>
            <a:ext cx="8712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Radioisotopes </a:t>
            </a:r>
            <a:r>
              <a:rPr lang="en-GB" dirty="0"/>
              <a:t>as 18-F, 13-N, 11-C, 82-Rb and 68-Ga are commercialized as 18FDG, 18F-Colina, Na18F, 68Ga-DotaNOC e 18F-DOPA by ISODER SA [</a:t>
            </a:r>
            <a:r>
              <a:rPr lang="en-GB" dirty="0">
                <a:hlinkClick r:id="rId2" action="ppaction://hlinkfile" tooltip="ISODER_SA, 2017 #15"/>
              </a:rPr>
              <a:t>19</a:t>
            </a:r>
            <a:r>
              <a:rPr lang="en-GB" dirty="0"/>
              <a:t>], in partnership with ICNAS and IBA Molecular in Spain [</a:t>
            </a:r>
            <a:r>
              <a:rPr lang="en-GB" dirty="0">
                <a:hlinkClick r:id="rId3" action="ppaction://hlinkfile" tooltip="IBA_Molecular, 2017 #16"/>
              </a:rPr>
              <a:t>20</a:t>
            </a:r>
            <a:r>
              <a:rPr lang="en-GB" dirty="0"/>
              <a:t>]. There are other European companies as ET Technological Institute [</a:t>
            </a:r>
            <a:r>
              <a:rPr lang="en-GB" dirty="0">
                <a:hlinkClick r:id="rId4" action="ppaction://hlinkfile" tooltip="PET_Tecnological_Institue, 2017 #19"/>
              </a:rPr>
              <a:t>21</a:t>
            </a:r>
            <a:r>
              <a:rPr lang="en-GB" dirty="0"/>
              <a:t>], IRE [</a:t>
            </a:r>
            <a:r>
              <a:rPr lang="en-GB" dirty="0">
                <a:hlinkClick r:id="rId5" action="ppaction://hlinkfile" tooltip="IRE, 2017 #17"/>
              </a:rPr>
              <a:t>22</a:t>
            </a:r>
            <a:r>
              <a:rPr lang="en-GB" dirty="0"/>
              <a:t>] and MEDI-RADIOPHARMA [</a:t>
            </a:r>
            <a:r>
              <a:rPr lang="en-GB" dirty="0">
                <a:hlinkClick r:id="rId6" action="ppaction://hlinkfile" tooltip="MEDI-RADIOPHARMA_, 2017 #18"/>
              </a:rPr>
              <a:t>23</a:t>
            </a:r>
            <a:r>
              <a:rPr lang="en-GB" dirty="0"/>
              <a:t>] which provides also radiopharmaceutical products to Portugal.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43053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3284984"/>
            <a:ext cx="3082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IBA Molecular, 5 cyclotrons:</a:t>
            </a:r>
          </a:p>
          <a:p>
            <a:r>
              <a:rPr lang="en-GB" dirty="0" smtClean="0"/>
              <a:t>Madrid, Malaga, Santander, </a:t>
            </a:r>
          </a:p>
          <a:p>
            <a:r>
              <a:rPr lang="en-GB" dirty="0" smtClean="0"/>
              <a:t>San Sebastian, </a:t>
            </a:r>
            <a:r>
              <a:rPr lang="en-GB" dirty="0" err="1" smtClean="0"/>
              <a:t>Sevilla</a:t>
            </a:r>
            <a:r>
              <a:rPr lang="en-GB" dirty="0"/>
              <a:t>.</a:t>
            </a:r>
            <a:r>
              <a:rPr lang="en-GB" dirty="0" smtClean="0"/>
              <a:t> </a:t>
            </a:r>
          </a:p>
        </p:txBody>
      </p:sp>
      <p:sp>
        <p:nvSpPr>
          <p:cNvPr id="8" name="Curved Right Arrow 7"/>
          <p:cNvSpPr/>
          <p:nvPr/>
        </p:nvSpPr>
        <p:spPr>
          <a:xfrm rot="5400000">
            <a:off x="1525884" y="3408388"/>
            <a:ext cx="979663" cy="151216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34290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???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1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numbers</a:t>
            </a:r>
            <a:endParaRPr lang="en-GB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121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405" y="1996182"/>
            <a:ext cx="5097189" cy="287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5999" y="50131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Radioactive material transport in EU Member States and applicant countries (1990-2000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47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60648"/>
            <a:ext cx="91440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99Mo-99mTc Generators </a:t>
            </a:r>
            <a:r>
              <a:rPr lang="en-GB" sz="3600" dirty="0" smtClean="0"/>
              <a:t>- packages</a:t>
            </a:r>
            <a:endParaRPr lang="en-GB" sz="3450" dirty="0"/>
          </a:p>
        </p:txBody>
      </p:sp>
      <p:sp>
        <p:nvSpPr>
          <p:cNvPr id="3" name="TextBox 2"/>
          <p:cNvSpPr txBox="1"/>
          <p:nvPr/>
        </p:nvSpPr>
        <p:spPr>
          <a:xfrm>
            <a:off x="251521" y="1279724"/>
            <a:ext cx="8712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activity to be transported will depend on the capacity of the generator. </a:t>
            </a:r>
          </a:p>
          <a:p>
            <a:r>
              <a:rPr lang="en-GB" dirty="0" smtClean="0"/>
              <a:t>Different packages Type A or Type B(U) can be used, according with the company. </a:t>
            </a:r>
          </a:p>
          <a:p>
            <a:endParaRPr lang="en-GB" dirty="0"/>
          </a:p>
          <a:p>
            <a:r>
              <a:rPr lang="en-GB" dirty="0" smtClean="0"/>
              <a:t>Many </a:t>
            </a:r>
            <a:r>
              <a:rPr lang="en-GB" dirty="0"/>
              <a:t>hospitals receive a 99Mo-99mTc Generators each </a:t>
            </a:r>
            <a:r>
              <a:rPr lang="en-GB" dirty="0" smtClean="0"/>
              <a:t>week. 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148732"/>
              </p:ext>
            </p:extLst>
          </p:nvPr>
        </p:nvGraphicFramePr>
        <p:xfrm>
          <a:off x="827584" y="3821430"/>
          <a:ext cx="6560896" cy="270391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40224"/>
                <a:gridCol w="1640224"/>
                <a:gridCol w="1640224"/>
                <a:gridCol w="1640224"/>
              </a:tblGrid>
              <a:tr h="15654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384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Type-A package</a:t>
                      </a:r>
                      <a:endParaRPr lang="es-E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Type-A package</a:t>
                      </a:r>
                      <a:endParaRPr lang="es-E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Type-B(U)</a:t>
                      </a:r>
                      <a:endParaRPr lang="es-E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Type-B(U)</a:t>
                      </a:r>
                      <a:endParaRPr lang="es-E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8676" name="Picture 38" descr="Description: product1-e14340867365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90" y="3140967"/>
            <a:ext cx="119062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40" descr="Description: 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6" r="4839"/>
          <a:stretch>
            <a:fillRect/>
          </a:stretch>
        </p:blipFill>
        <p:spPr bwMode="auto">
          <a:xfrm>
            <a:off x="2779966" y="3163292"/>
            <a:ext cx="12477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39" descr="Description: sc4_g_n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97" b="-64"/>
          <a:stretch>
            <a:fillRect/>
          </a:stretch>
        </p:blipFill>
        <p:spPr bwMode="auto">
          <a:xfrm>
            <a:off x="4230320" y="3140968"/>
            <a:ext cx="15049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3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4" r="7401"/>
          <a:stretch>
            <a:fillRect/>
          </a:stretch>
        </p:blipFill>
        <p:spPr bwMode="auto">
          <a:xfrm>
            <a:off x="5747970" y="3140968"/>
            <a:ext cx="17716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52921" y="274422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99Mo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89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60648"/>
            <a:ext cx="91440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99Mo-99mTc Generators </a:t>
            </a:r>
            <a:r>
              <a:rPr lang="en-GB" sz="3600" dirty="0" smtClean="0"/>
              <a:t>- packages</a:t>
            </a:r>
            <a:endParaRPr lang="en-GB" sz="3450" dirty="0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19064"/>
            <a:ext cx="8067675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83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60648"/>
            <a:ext cx="91440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99Mo-99mTc Generators </a:t>
            </a:r>
            <a:r>
              <a:rPr lang="en-GB" sz="3600" dirty="0" smtClean="0"/>
              <a:t>- packages</a:t>
            </a:r>
            <a:endParaRPr lang="en-GB" sz="34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7239158" cy="396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29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60648"/>
            <a:ext cx="91440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radiopharmaceuticals products</a:t>
            </a:r>
            <a:endParaRPr lang="en-GB" sz="3450" dirty="0"/>
          </a:p>
        </p:txBody>
      </p:sp>
      <p:sp>
        <p:nvSpPr>
          <p:cNvPr id="8" name="TextBox 7"/>
          <p:cNvSpPr txBox="1"/>
          <p:nvPr/>
        </p:nvSpPr>
        <p:spPr>
          <a:xfrm>
            <a:off x="251521" y="1279724"/>
            <a:ext cx="871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activity to be transported will be about few </a:t>
            </a:r>
            <a:r>
              <a:rPr lang="en-GB" dirty="0" err="1" smtClean="0"/>
              <a:t>kBq</a:t>
            </a:r>
            <a:r>
              <a:rPr lang="en-GB" dirty="0" smtClean="0"/>
              <a:t>.</a:t>
            </a:r>
          </a:p>
          <a:p>
            <a:r>
              <a:rPr lang="en-GB" dirty="0" smtClean="0"/>
              <a:t>Usually, the packages used are Excepted package or Type A.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592057"/>
              </p:ext>
            </p:extLst>
          </p:nvPr>
        </p:nvGraphicFramePr>
        <p:xfrm>
          <a:off x="395536" y="4019659"/>
          <a:ext cx="5537200" cy="6858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67510"/>
                <a:gridCol w="1584960"/>
                <a:gridCol w="1142365"/>
                <a:gridCol w="114236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s-ES" sz="1100" dirty="0">
                          <a:effectLst/>
                        </a:rPr>
                        <a:t> </a:t>
                      </a:r>
                      <a:r>
                        <a:rPr lang="en-GB" sz="1100" dirty="0">
                          <a:effectLst/>
                        </a:rPr>
                        <a:t>b</a:t>
                      </a:r>
                      <a:endParaRPr lang="es-E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Type-A package</a:t>
                      </a:r>
                      <a:endParaRPr lang="es-E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Type-A package</a:t>
                      </a:r>
                      <a:endParaRPr lang="es-E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Excepted package</a:t>
                      </a:r>
                      <a:endParaRPr lang="es-E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9705" name="Picture 42" descr="Description: https://www.comecer.com/wp-content/uploads/2014/04/CF18-T-A-Type-A-pack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1" t="12218" r="15530" b="2632"/>
          <a:stretch>
            <a:fillRect/>
          </a:stretch>
        </p:blipFill>
        <p:spPr bwMode="auto">
          <a:xfrm>
            <a:off x="323528" y="2269231"/>
            <a:ext cx="153352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114" y="2269232"/>
            <a:ext cx="14478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48" descr="Description: http://www.izotop.hu/wordpress/wp-content/uploads/2008/11/cold_ki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r="4745"/>
          <a:stretch>
            <a:fillRect/>
          </a:stretch>
        </p:blipFill>
        <p:spPr bwMode="auto">
          <a:xfrm>
            <a:off x="3779912" y="2276872"/>
            <a:ext cx="27622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/>
          <p:nvPr/>
        </p:nvPicPr>
        <p:blipFill>
          <a:blip r:embed="rId5"/>
          <a:stretch>
            <a:fillRect/>
          </a:stretch>
        </p:blipFill>
        <p:spPr>
          <a:xfrm>
            <a:off x="683568" y="4826724"/>
            <a:ext cx="3285490" cy="1463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86818" y="5177328"/>
            <a:ext cx="49776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Distribution of packages by type in most countries from EU Member </a:t>
            </a:r>
            <a:r>
              <a:rPr lang="en-GB" dirty="0" smtClean="0"/>
              <a:t>States.</a:t>
            </a:r>
          </a:p>
          <a:p>
            <a:r>
              <a:rPr lang="en-GB" dirty="0"/>
              <a:t>packages Type A are the most frequently transported packages, followed by the Excepted packages</a:t>
            </a:r>
          </a:p>
        </p:txBody>
      </p:sp>
    </p:spTree>
    <p:extLst>
      <p:ext uri="{BB962C8B-B14F-4D97-AF65-F5344CB8AC3E}">
        <p14:creationId xmlns:p14="http://schemas.microsoft.com/office/powerpoint/2010/main" val="198738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Police controls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48478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drivers are </a:t>
            </a:r>
            <a:r>
              <a:rPr lang="en-GB" dirty="0"/>
              <a:t>considered as occupationally exposed </a:t>
            </a:r>
            <a:r>
              <a:rPr lang="en-GB" dirty="0" smtClean="0"/>
              <a:t>workers; </a:t>
            </a:r>
          </a:p>
          <a:p>
            <a:r>
              <a:rPr lang="en-GB" dirty="0"/>
              <a:t>In the case of road vehicles, no persons other than the driver and assistants </a:t>
            </a:r>
            <a:r>
              <a:rPr lang="en-GB" dirty="0" smtClean="0"/>
              <a:t>shall </a:t>
            </a:r>
            <a:r>
              <a:rPr lang="en-GB" dirty="0"/>
              <a:t>be permitted </a:t>
            </a:r>
            <a:r>
              <a:rPr lang="en-GB" dirty="0" smtClean="0"/>
              <a:t>bearing </a:t>
            </a:r>
            <a:r>
              <a:rPr lang="en-GB" dirty="0"/>
              <a:t>category II-YELLOW or III-YELLOW labels.</a:t>
            </a:r>
            <a:endParaRPr lang="es-ES" dirty="0"/>
          </a:p>
          <a:p>
            <a:endParaRPr lang="en-GB" dirty="0"/>
          </a:p>
        </p:txBody>
      </p:sp>
      <p:pic>
        <p:nvPicPr>
          <p:cNvPr id="31746" name="Picture 2" descr="Resultado de imagen de cars carrying radioactive substa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6896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06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Police controls</a:t>
            </a:r>
            <a:endParaRPr lang="en-GB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534275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85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Police controls</a:t>
            </a:r>
            <a:endParaRPr lang="en-GB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692696"/>
            <a:ext cx="4714875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40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Police controls</a:t>
            </a:r>
            <a:endParaRPr lang="en-GB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488" y="836712"/>
            <a:ext cx="4467225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51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60648"/>
            <a:ext cx="91440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50" dirty="0" smtClean="0"/>
              <a:t>Radionuclides and </a:t>
            </a:r>
            <a:r>
              <a:rPr lang="en-GB" sz="3450" dirty="0" smtClean="0"/>
              <a:t>radiopharmaceutical products</a:t>
            </a:r>
            <a:endParaRPr lang="en-GB" sz="3450" dirty="0"/>
          </a:p>
        </p:txBody>
      </p:sp>
      <p:sp>
        <p:nvSpPr>
          <p:cNvPr id="6" name="TextBox 5"/>
          <p:cNvSpPr txBox="1"/>
          <p:nvPr/>
        </p:nvSpPr>
        <p:spPr>
          <a:xfrm>
            <a:off x="7829396" y="897568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2" action="ppaction://hlinkfile"/>
              </a:rPr>
              <a:t>From IAEA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72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412776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Safety depends primarily upon the package.</a:t>
            </a:r>
          </a:p>
          <a:p>
            <a:endParaRPr lang="en-GB" dirty="0" smtClean="0"/>
          </a:p>
          <a:p>
            <a:r>
              <a:rPr lang="en-GB" dirty="0" smtClean="0"/>
              <a:t>The strict tests to which the packages are submitted and the obedience of Regulations ensure the protection to the man and the environment. </a:t>
            </a:r>
          </a:p>
          <a:p>
            <a:endParaRPr lang="en-GB" dirty="0" smtClean="0"/>
          </a:p>
          <a:p>
            <a:r>
              <a:rPr lang="en-GB" dirty="0" smtClean="0"/>
              <a:t>The Regulations are continuously upgraded from experience, advances </a:t>
            </a:r>
            <a:r>
              <a:rPr lang="en-GB" dirty="0"/>
              <a:t>in technology, changes in the modal transport environments, and socio-political </a:t>
            </a:r>
            <a:r>
              <a:rPr lang="en-GB" dirty="0" smtClean="0"/>
              <a:t>forces.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265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So…</a:t>
            </a:r>
            <a:endParaRPr lang="en-GB" dirty="0"/>
          </a:p>
        </p:txBody>
      </p:sp>
      <p:pic>
        <p:nvPicPr>
          <p:cNvPr id="4098" name="Picture 2" descr="Resultado de imagen de rutas transportes mu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543694" cy="424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43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412776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Safety depends primarily upon the package.</a:t>
            </a:r>
          </a:p>
          <a:p>
            <a:endParaRPr lang="en-GB" dirty="0" smtClean="0"/>
          </a:p>
          <a:p>
            <a:r>
              <a:rPr lang="en-GB" dirty="0" smtClean="0"/>
              <a:t>The strict tests to which the packages are submitted and the obedience of Regulations ensure the protection to the man and the environment. </a:t>
            </a:r>
          </a:p>
          <a:p>
            <a:endParaRPr lang="en-GB" dirty="0" smtClean="0"/>
          </a:p>
          <a:p>
            <a:r>
              <a:rPr lang="en-GB" dirty="0" smtClean="0"/>
              <a:t>The Regulations are continuously upgraded from experience, advances </a:t>
            </a:r>
            <a:r>
              <a:rPr lang="en-GB" dirty="0"/>
              <a:t>in technology, changes in the modal transport environments, and socio-political </a:t>
            </a:r>
            <a:r>
              <a:rPr lang="en-GB" dirty="0" smtClean="0"/>
              <a:t>forces.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Packages tests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85" y="1124744"/>
            <a:ext cx="802957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97" y="3429000"/>
            <a:ext cx="83629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404664"/>
            <a:ext cx="2180106" cy="66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4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Packages tests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052513"/>
            <a:ext cx="81819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404664"/>
            <a:ext cx="2180106" cy="66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0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Packages tests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052513"/>
            <a:ext cx="81819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677" y="2420888"/>
            <a:ext cx="3128645" cy="22142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395536" y="1844824"/>
            <a:ext cx="1728192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256" y="404664"/>
            <a:ext cx="2180106" cy="66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5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Packages tests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052513"/>
            <a:ext cx="81819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23528" y="2852936"/>
            <a:ext cx="1728192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2507615"/>
            <a:ext cx="2921000" cy="184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256" y="404664"/>
            <a:ext cx="2180106" cy="66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1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So…</a:t>
            </a:r>
            <a:endParaRPr lang="en-GB" dirty="0"/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1487" y="6165304"/>
            <a:ext cx="846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Radioactive materials usually are transported in public ships, airplanes and roads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3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image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2" y="2277184"/>
            <a:ext cx="8300786" cy="251996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267648" y="4077072"/>
            <a:ext cx="2160240" cy="9361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15616" y="5394264"/>
            <a:ext cx="741682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The 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package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as indicated in Figure, is the packaging with its radioactive contents as presented for transport,</a:t>
            </a: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the 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packaging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is the assembly of components necessary to enclose the radioactive contents completely. 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70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words…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31" y="1776015"/>
            <a:ext cx="7544061" cy="446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91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Regulations from the IAEA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3572"/>
            <a:ext cx="2377628" cy="199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68760"/>
            <a:ext cx="2058568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927" y="1268760"/>
            <a:ext cx="2643511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60265"/>
            <a:ext cx="1830754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60265"/>
            <a:ext cx="1864380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60265"/>
            <a:ext cx="1970341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5575" y="5805264"/>
            <a:ext cx="8230882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At the IAEA there is a lot of documentation, REGULTATIONS that must be followed by all the members. </a:t>
            </a:r>
          </a:p>
        </p:txBody>
      </p:sp>
    </p:spTree>
    <p:extLst>
      <p:ext uri="{BB962C8B-B14F-4D97-AF65-F5344CB8AC3E}">
        <p14:creationId xmlns:p14="http://schemas.microsoft.com/office/powerpoint/2010/main" val="143645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Packages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404664"/>
            <a:ext cx="2180106" cy="6618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1560" y="1484784"/>
            <a:ext cx="844480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/>
              <a:t>The package integrity is function of the </a:t>
            </a:r>
            <a:r>
              <a:rPr lang="en-GB" b="1" dirty="0"/>
              <a:t>hazard associated with the radioactive </a:t>
            </a:r>
            <a:r>
              <a:rPr lang="en-GB" dirty="0" smtClean="0"/>
              <a:t>material:</a:t>
            </a:r>
          </a:p>
          <a:p>
            <a:r>
              <a:rPr lang="en-GB" dirty="0" smtClean="0"/>
              <a:t>the </a:t>
            </a:r>
            <a:r>
              <a:rPr lang="en-GB" dirty="0"/>
              <a:t>more hazardous the material, the harder /complex will be the packaging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b="1" dirty="0"/>
              <a:t>size is not related with the hazardous </a:t>
            </a:r>
            <a:r>
              <a:rPr lang="en-GB" dirty="0"/>
              <a:t>of the material, some small </a:t>
            </a:r>
            <a:r>
              <a:rPr lang="en-GB" dirty="0" smtClean="0"/>
              <a:t>packages </a:t>
            </a:r>
            <a:r>
              <a:rPr lang="en-GB" dirty="0"/>
              <a:t>may contain very large quantities of radioactivity.</a:t>
            </a:r>
            <a:endParaRPr lang="es-ES" dirty="0"/>
          </a:p>
        </p:txBody>
      </p:sp>
      <p:sp>
        <p:nvSpPr>
          <p:cNvPr id="6" name="Rectangle 5"/>
          <p:cNvSpPr/>
          <p:nvPr/>
        </p:nvSpPr>
        <p:spPr>
          <a:xfrm>
            <a:off x="611560" y="3444439"/>
            <a:ext cx="84448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According with the activity of the radioactive contents, there are five different types of packages: </a:t>
            </a:r>
            <a:endParaRPr lang="en-GB" dirty="0" smtClean="0"/>
          </a:p>
          <a:p>
            <a:endParaRPr lang="es-E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/>
              <a:t>Excepted packages;</a:t>
            </a:r>
            <a:endParaRPr lang="es-E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/>
              <a:t>Industrial package (Type IP-1, Type IP-2 and Type IP-3);</a:t>
            </a:r>
            <a:endParaRPr lang="es-E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/>
              <a:t>Type A;</a:t>
            </a:r>
            <a:endParaRPr lang="es-E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/>
              <a:t>Type B (Type B(U), TYPE B(M));</a:t>
            </a:r>
            <a:endParaRPr lang="es-E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/>
              <a:t>Type C.</a:t>
            </a:r>
            <a:endParaRPr lang="es-ES" dirty="0"/>
          </a:p>
        </p:txBody>
      </p:sp>
      <p:sp>
        <p:nvSpPr>
          <p:cNvPr id="7" name="Down Arrow 6"/>
          <p:cNvSpPr/>
          <p:nvPr/>
        </p:nvSpPr>
        <p:spPr>
          <a:xfrm>
            <a:off x="594532" y="4437111"/>
            <a:ext cx="648072" cy="1315651"/>
          </a:xfrm>
          <a:prstGeom prst="downArrow">
            <a:avLst/>
          </a:prstGeom>
          <a:gradFill>
            <a:gsLst>
              <a:gs pos="0">
                <a:srgbClr val="FFF200"/>
              </a:gs>
              <a:gs pos="35000">
                <a:srgbClr val="FF7A00"/>
              </a:gs>
              <a:gs pos="6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74076" y="4836387"/>
            <a:ext cx="116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Activity, 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28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223</TotalTime>
  <Words>1529</Words>
  <Application>Microsoft Office PowerPoint</Application>
  <PresentationFormat>On-screen Show (4:3)</PresentationFormat>
  <Paragraphs>272</Paragraphs>
  <Slides>44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Clarity</vt:lpstr>
      <vt:lpstr>Radioactive  substances transport</vt:lpstr>
      <vt:lpstr>The numbers…</vt:lpstr>
      <vt:lpstr>The numbers</vt:lpstr>
      <vt:lpstr>So…</vt:lpstr>
      <vt:lpstr>So…</vt:lpstr>
      <vt:lpstr>The image</vt:lpstr>
      <vt:lpstr>The words…</vt:lpstr>
      <vt:lpstr>Regulations from the IAEA</vt:lpstr>
      <vt:lpstr>Packages</vt:lpstr>
      <vt:lpstr>Packages design</vt:lpstr>
      <vt:lpstr>The labels</vt:lpstr>
      <vt:lpstr>The placards</vt:lpstr>
      <vt:lpstr>PowerPoint Presentation</vt:lpstr>
      <vt:lpstr>60Co sources transport</vt:lpstr>
      <vt:lpstr>60Co package</vt:lpstr>
      <vt:lpstr>Packages tests</vt:lpstr>
      <vt:lpstr>Packages tests</vt:lpstr>
      <vt:lpstr>60Co package</vt:lpstr>
      <vt:lpstr>60Co package</vt:lpstr>
      <vt:lpstr>60Co package</vt:lpstr>
      <vt:lpstr>60Co package label</vt:lpstr>
      <vt:lpstr>60Co package label</vt:lpstr>
      <vt:lpstr>60Co package placards</vt:lpstr>
      <vt:lpstr>Gamma radionuclides</vt:lpstr>
      <vt:lpstr>Radionuclides and radiopharmaceutical products</vt:lpstr>
      <vt:lpstr>Radionuclides and radiopharmaceutical products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Police controls</vt:lpstr>
      <vt:lpstr>Police controls</vt:lpstr>
      <vt:lpstr>Police controls</vt:lpstr>
      <vt:lpstr>Police controls</vt:lpstr>
      <vt:lpstr>PowerPoint Presentation</vt:lpstr>
      <vt:lpstr>Conclusions </vt:lpstr>
      <vt:lpstr>Conclusions </vt:lpstr>
      <vt:lpstr>Packages tests</vt:lpstr>
      <vt:lpstr>Packages tests</vt:lpstr>
      <vt:lpstr>Packages tests</vt:lpstr>
      <vt:lpstr>Packages tests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Radioactive  substances transport</dc:title>
  <dc:creator>VC</dc:creator>
  <cp:lastModifiedBy>aquarium</cp:lastModifiedBy>
  <cp:revision>29</cp:revision>
  <dcterms:created xsi:type="dcterms:W3CDTF">2017-02-13T23:23:02Z</dcterms:created>
  <dcterms:modified xsi:type="dcterms:W3CDTF">2017-02-14T15:21:32Z</dcterms:modified>
</cp:coreProperties>
</file>