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91" autoAdjust="0"/>
  </p:normalViewPr>
  <p:slideViewPr>
    <p:cSldViewPr snapToGrid="0">
      <p:cViewPr varScale="1">
        <p:scale>
          <a:sx n="61" d="100"/>
          <a:sy n="61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2BE27-CAB5-4AF4-96F9-8AC815CF38E9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C7CF4F5-8B61-42A5-919E-D12C5120B529}">
      <dgm:prSet phldrT="[Texto]"/>
      <dgm:spPr/>
      <dgm:t>
        <a:bodyPr/>
        <a:lstStyle/>
        <a:p>
          <a:r>
            <a:rPr lang="pt-PT" dirty="0" smtClean="0"/>
            <a:t>Estágio de 3 meses no serviço de Radioterapia do CHUC</a:t>
          </a:r>
          <a:endParaRPr lang="pt-PT" dirty="0"/>
        </a:p>
      </dgm:t>
    </dgm:pt>
    <dgm:pt modelId="{A8E5A84A-49F7-4448-A844-68D3F5522E09}" type="parTrans" cxnId="{A0D59B2E-824E-4156-AD9D-CB8C2A731369}">
      <dgm:prSet/>
      <dgm:spPr/>
      <dgm:t>
        <a:bodyPr/>
        <a:lstStyle/>
        <a:p>
          <a:endParaRPr lang="pt-PT"/>
        </a:p>
      </dgm:t>
    </dgm:pt>
    <dgm:pt modelId="{36DB78E7-28A4-4EEC-8501-B8C811000828}" type="sibTrans" cxnId="{A0D59B2E-824E-4156-AD9D-CB8C2A731369}">
      <dgm:prSet/>
      <dgm:spPr/>
      <dgm:t>
        <a:bodyPr/>
        <a:lstStyle/>
        <a:p>
          <a:endParaRPr lang="pt-PT"/>
        </a:p>
      </dgm:t>
    </dgm:pt>
    <dgm:pt modelId="{0BE9E8D9-7121-4F03-83C7-47C93DB7F110}">
      <dgm:prSet phldrT="[Texto]"/>
      <dgm:spPr/>
      <dgm:t>
        <a:bodyPr/>
        <a:lstStyle/>
        <a:p>
          <a:r>
            <a:rPr lang="pt-PT" dirty="0" smtClean="0"/>
            <a:t>3 Médicos Cirurgiões fizeram tratamento</a:t>
          </a:r>
          <a:endParaRPr lang="pt-PT" dirty="0"/>
        </a:p>
      </dgm:t>
    </dgm:pt>
    <dgm:pt modelId="{0574E11F-6A95-4940-91E4-F163321F92EA}" type="parTrans" cxnId="{7626A4AA-2814-4EE4-8B8B-E684F0B975B3}">
      <dgm:prSet/>
      <dgm:spPr/>
      <dgm:t>
        <a:bodyPr/>
        <a:lstStyle/>
        <a:p>
          <a:endParaRPr lang="pt-PT"/>
        </a:p>
      </dgm:t>
    </dgm:pt>
    <dgm:pt modelId="{8B7A2014-2879-4849-BBED-4B7C11CA1C36}" type="sibTrans" cxnId="{7626A4AA-2814-4EE4-8B8B-E684F0B975B3}">
      <dgm:prSet/>
      <dgm:spPr/>
      <dgm:t>
        <a:bodyPr/>
        <a:lstStyle/>
        <a:p>
          <a:endParaRPr lang="pt-PT"/>
        </a:p>
      </dgm:t>
    </dgm:pt>
    <dgm:pt modelId="{39F83E3D-0E5B-4743-8339-E887EBB5A949}">
      <dgm:prSet phldrT="[Texto]"/>
      <dgm:spPr/>
      <dgm:t>
        <a:bodyPr/>
        <a:lstStyle/>
        <a:p>
          <a:r>
            <a:rPr lang="pt-PT" dirty="0" smtClean="0"/>
            <a:t>2 Cabeça e Pescoço</a:t>
          </a:r>
          <a:endParaRPr lang="pt-PT" dirty="0"/>
        </a:p>
      </dgm:t>
    </dgm:pt>
    <dgm:pt modelId="{80DF35B3-53BD-40C4-ADD1-7C1C716D37B2}" type="parTrans" cxnId="{52A1A0D5-93D3-4314-9235-5D03762EF716}">
      <dgm:prSet/>
      <dgm:spPr/>
      <dgm:t>
        <a:bodyPr/>
        <a:lstStyle/>
        <a:p>
          <a:endParaRPr lang="pt-PT"/>
        </a:p>
      </dgm:t>
    </dgm:pt>
    <dgm:pt modelId="{B3E56EB0-B2B8-4604-B5E8-1D3DF82EEBA5}" type="sibTrans" cxnId="{52A1A0D5-93D3-4314-9235-5D03762EF716}">
      <dgm:prSet/>
      <dgm:spPr/>
      <dgm:t>
        <a:bodyPr/>
        <a:lstStyle/>
        <a:p>
          <a:endParaRPr lang="pt-PT"/>
        </a:p>
      </dgm:t>
    </dgm:pt>
    <dgm:pt modelId="{3EAC9583-9AA2-4523-A004-7F6420F7E8E7}">
      <dgm:prSet phldrT="[Texto]"/>
      <dgm:spPr/>
      <dgm:t>
        <a:bodyPr/>
        <a:lstStyle/>
        <a:p>
          <a:r>
            <a:rPr lang="pt-PT" dirty="0" smtClean="0"/>
            <a:t>1 mama</a:t>
          </a:r>
          <a:endParaRPr lang="pt-PT" dirty="0"/>
        </a:p>
      </dgm:t>
    </dgm:pt>
    <dgm:pt modelId="{061B76B6-90B3-4A30-8BD1-ECA6B8BE8174}" type="parTrans" cxnId="{B6123CD7-DD4D-4A26-80A2-76553933752D}">
      <dgm:prSet/>
      <dgm:spPr/>
      <dgm:t>
        <a:bodyPr/>
        <a:lstStyle/>
        <a:p>
          <a:endParaRPr lang="pt-PT"/>
        </a:p>
      </dgm:t>
    </dgm:pt>
    <dgm:pt modelId="{B2B04750-604A-4CB5-BD36-000B9B6EE2ED}" type="sibTrans" cxnId="{B6123CD7-DD4D-4A26-80A2-76553933752D}">
      <dgm:prSet/>
      <dgm:spPr/>
      <dgm:t>
        <a:bodyPr/>
        <a:lstStyle/>
        <a:p>
          <a:endParaRPr lang="pt-PT"/>
        </a:p>
      </dgm:t>
    </dgm:pt>
    <dgm:pt modelId="{5E8B8CBE-F2DD-47D6-9C5D-D2E028706D2F}" type="pres">
      <dgm:prSet presAssocID="{EBA2BE27-CAB5-4AF4-96F9-8AC815CF38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33859C-42A4-496F-B52C-F7E80D6714EF}" type="pres">
      <dgm:prSet presAssocID="{9C7CF4F5-8B61-42A5-919E-D12C5120B529}" presName="vertOne" presStyleCnt="0"/>
      <dgm:spPr/>
    </dgm:pt>
    <dgm:pt modelId="{5843D633-D8D4-4A1F-8A9D-7064AC10AA4F}" type="pres">
      <dgm:prSet presAssocID="{9C7CF4F5-8B61-42A5-919E-D12C5120B5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A738A1A-32C6-413E-B558-A394420DDD96}" type="pres">
      <dgm:prSet presAssocID="{9C7CF4F5-8B61-42A5-919E-D12C5120B529}" presName="parTransOne" presStyleCnt="0"/>
      <dgm:spPr/>
    </dgm:pt>
    <dgm:pt modelId="{A8B224AA-9275-46C2-A964-CC1141AD29E1}" type="pres">
      <dgm:prSet presAssocID="{9C7CF4F5-8B61-42A5-919E-D12C5120B529}" presName="horzOne" presStyleCnt="0"/>
      <dgm:spPr/>
    </dgm:pt>
    <dgm:pt modelId="{1FEF6913-FBEA-4FE2-A252-FC040C1F8FFB}" type="pres">
      <dgm:prSet presAssocID="{0BE9E8D9-7121-4F03-83C7-47C93DB7F110}" presName="vertTwo" presStyleCnt="0"/>
      <dgm:spPr/>
    </dgm:pt>
    <dgm:pt modelId="{BAED45C0-1152-4804-A043-AF7605817652}" type="pres">
      <dgm:prSet presAssocID="{0BE9E8D9-7121-4F03-83C7-47C93DB7F11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B167960-9475-4D20-AA30-560FA7BAFAE1}" type="pres">
      <dgm:prSet presAssocID="{0BE9E8D9-7121-4F03-83C7-47C93DB7F110}" presName="parTransTwo" presStyleCnt="0"/>
      <dgm:spPr/>
    </dgm:pt>
    <dgm:pt modelId="{AFD5226A-50C9-40EA-B07E-7D147798ECD5}" type="pres">
      <dgm:prSet presAssocID="{0BE9E8D9-7121-4F03-83C7-47C93DB7F110}" presName="horzTwo" presStyleCnt="0"/>
      <dgm:spPr/>
    </dgm:pt>
    <dgm:pt modelId="{A885EBBB-B587-4426-AECE-8B04F75E8F08}" type="pres">
      <dgm:prSet presAssocID="{39F83E3D-0E5B-4743-8339-E887EBB5A949}" presName="vertThree" presStyleCnt="0"/>
      <dgm:spPr/>
    </dgm:pt>
    <dgm:pt modelId="{15F29DE9-14A5-4501-9539-ED5DCB593C7E}" type="pres">
      <dgm:prSet presAssocID="{39F83E3D-0E5B-4743-8339-E887EBB5A94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0C584E3-7F67-4A98-B3D2-A211C3E6A569}" type="pres">
      <dgm:prSet presAssocID="{39F83E3D-0E5B-4743-8339-E887EBB5A949}" presName="horzThree" presStyleCnt="0"/>
      <dgm:spPr/>
    </dgm:pt>
    <dgm:pt modelId="{AD9A106F-FC47-405E-AEB6-54727BA7AAD4}" type="pres">
      <dgm:prSet presAssocID="{B3E56EB0-B2B8-4604-B5E8-1D3DF82EEBA5}" presName="sibSpaceThree" presStyleCnt="0"/>
      <dgm:spPr/>
    </dgm:pt>
    <dgm:pt modelId="{C7F93C05-5F96-4FFB-9C6A-F32677479EFB}" type="pres">
      <dgm:prSet presAssocID="{3EAC9583-9AA2-4523-A004-7F6420F7E8E7}" presName="vertThree" presStyleCnt="0"/>
      <dgm:spPr/>
    </dgm:pt>
    <dgm:pt modelId="{04F436FF-110D-4D27-BFC4-DAB17F80FD5D}" type="pres">
      <dgm:prSet presAssocID="{3EAC9583-9AA2-4523-A004-7F6420F7E8E7}" presName="txThree" presStyleLbl="node3" presStyleIdx="1" presStyleCnt="2" custScaleX="100368" custScaleY="1002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2299C4B-051A-44A2-AED5-354FB67E2F9B}" type="pres">
      <dgm:prSet presAssocID="{3EAC9583-9AA2-4523-A004-7F6420F7E8E7}" presName="horzThree" presStyleCnt="0"/>
      <dgm:spPr/>
    </dgm:pt>
  </dgm:ptLst>
  <dgm:cxnLst>
    <dgm:cxn modelId="{B6123CD7-DD4D-4A26-80A2-76553933752D}" srcId="{0BE9E8D9-7121-4F03-83C7-47C93DB7F110}" destId="{3EAC9583-9AA2-4523-A004-7F6420F7E8E7}" srcOrd="1" destOrd="0" parTransId="{061B76B6-90B3-4A30-8BD1-ECA6B8BE8174}" sibTransId="{B2B04750-604A-4CB5-BD36-000B9B6EE2ED}"/>
    <dgm:cxn modelId="{9054DC36-67F1-4B44-8EC4-FC19110376B3}" type="presOf" srcId="{EBA2BE27-CAB5-4AF4-96F9-8AC815CF38E9}" destId="{5E8B8CBE-F2DD-47D6-9C5D-D2E028706D2F}" srcOrd="0" destOrd="0" presId="urn:microsoft.com/office/officeart/2005/8/layout/hierarchy4"/>
    <dgm:cxn modelId="{52A1A0D5-93D3-4314-9235-5D03762EF716}" srcId="{0BE9E8D9-7121-4F03-83C7-47C93DB7F110}" destId="{39F83E3D-0E5B-4743-8339-E887EBB5A949}" srcOrd="0" destOrd="0" parTransId="{80DF35B3-53BD-40C4-ADD1-7C1C716D37B2}" sibTransId="{B3E56EB0-B2B8-4604-B5E8-1D3DF82EEBA5}"/>
    <dgm:cxn modelId="{0D4BA0DC-0396-458E-9176-526D97B15728}" type="presOf" srcId="{9C7CF4F5-8B61-42A5-919E-D12C5120B529}" destId="{5843D633-D8D4-4A1F-8A9D-7064AC10AA4F}" srcOrd="0" destOrd="0" presId="urn:microsoft.com/office/officeart/2005/8/layout/hierarchy4"/>
    <dgm:cxn modelId="{E1EB03EA-4515-49A0-98B4-16894147339D}" type="presOf" srcId="{3EAC9583-9AA2-4523-A004-7F6420F7E8E7}" destId="{04F436FF-110D-4D27-BFC4-DAB17F80FD5D}" srcOrd="0" destOrd="0" presId="urn:microsoft.com/office/officeart/2005/8/layout/hierarchy4"/>
    <dgm:cxn modelId="{5ACF4328-9144-40F9-AFA4-E94E1A808FF4}" type="presOf" srcId="{0BE9E8D9-7121-4F03-83C7-47C93DB7F110}" destId="{BAED45C0-1152-4804-A043-AF7605817652}" srcOrd="0" destOrd="0" presId="urn:microsoft.com/office/officeart/2005/8/layout/hierarchy4"/>
    <dgm:cxn modelId="{9432F26F-BC1F-4496-BE69-4E9812DAD73B}" type="presOf" srcId="{39F83E3D-0E5B-4743-8339-E887EBB5A949}" destId="{15F29DE9-14A5-4501-9539-ED5DCB593C7E}" srcOrd="0" destOrd="0" presId="urn:microsoft.com/office/officeart/2005/8/layout/hierarchy4"/>
    <dgm:cxn modelId="{7626A4AA-2814-4EE4-8B8B-E684F0B975B3}" srcId="{9C7CF4F5-8B61-42A5-919E-D12C5120B529}" destId="{0BE9E8D9-7121-4F03-83C7-47C93DB7F110}" srcOrd="0" destOrd="0" parTransId="{0574E11F-6A95-4940-91E4-F163321F92EA}" sibTransId="{8B7A2014-2879-4849-BBED-4B7C11CA1C36}"/>
    <dgm:cxn modelId="{A0D59B2E-824E-4156-AD9D-CB8C2A731369}" srcId="{EBA2BE27-CAB5-4AF4-96F9-8AC815CF38E9}" destId="{9C7CF4F5-8B61-42A5-919E-D12C5120B529}" srcOrd="0" destOrd="0" parTransId="{A8E5A84A-49F7-4448-A844-68D3F5522E09}" sibTransId="{36DB78E7-28A4-4EEC-8501-B8C811000828}"/>
    <dgm:cxn modelId="{A65CA0BA-DF77-40F7-9886-3388AEFB88C7}" type="presParOf" srcId="{5E8B8CBE-F2DD-47D6-9C5D-D2E028706D2F}" destId="{7C33859C-42A4-496F-B52C-F7E80D6714EF}" srcOrd="0" destOrd="0" presId="urn:microsoft.com/office/officeart/2005/8/layout/hierarchy4"/>
    <dgm:cxn modelId="{E06EA5B0-C765-4EB4-9FF9-19E859EA7E90}" type="presParOf" srcId="{7C33859C-42A4-496F-B52C-F7E80D6714EF}" destId="{5843D633-D8D4-4A1F-8A9D-7064AC10AA4F}" srcOrd="0" destOrd="0" presId="urn:microsoft.com/office/officeart/2005/8/layout/hierarchy4"/>
    <dgm:cxn modelId="{67BCE2BA-5F36-4EAE-9BE8-6EC73D90EA49}" type="presParOf" srcId="{7C33859C-42A4-496F-B52C-F7E80D6714EF}" destId="{7A738A1A-32C6-413E-B558-A394420DDD96}" srcOrd="1" destOrd="0" presId="urn:microsoft.com/office/officeart/2005/8/layout/hierarchy4"/>
    <dgm:cxn modelId="{557B1105-8E4C-4D13-BB1A-D52903FD9A26}" type="presParOf" srcId="{7C33859C-42A4-496F-B52C-F7E80D6714EF}" destId="{A8B224AA-9275-46C2-A964-CC1141AD29E1}" srcOrd="2" destOrd="0" presId="urn:microsoft.com/office/officeart/2005/8/layout/hierarchy4"/>
    <dgm:cxn modelId="{05C66158-5786-46B7-8D6C-97ABD1503103}" type="presParOf" srcId="{A8B224AA-9275-46C2-A964-CC1141AD29E1}" destId="{1FEF6913-FBEA-4FE2-A252-FC040C1F8FFB}" srcOrd="0" destOrd="0" presId="urn:microsoft.com/office/officeart/2005/8/layout/hierarchy4"/>
    <dgm:cxn modelId="{4A6B1A9D-2AB3-433E-B847-28037F097CCF}" type="presParOf" srcId="{1FEF6913-FBEA-4FE2-A252-FC040C1F8FFB}" destId="{BAED45C0-1152-4804-A043-AF7605817652}" srcOrd="0" destOrd="0" presId="urn:microsoft.com/office/officeart/2005/8/layout/hierarchy4"/>
    <dgm:cxn modelId="{98482543-97E3-4552-9A54-37075D3D04AF}" type="presParOf" srcId="{1FEF6913-FBEA-4FE2-A252-FC040C1F8FFB}" destId="{EB167960-9475-4D20-AA30-560FA7BAFAE1}" srcOrd="1" destOrd="0" presId="urn:microsoft.com/office/officeart/2005/8/layout/hierarchy4"/>
    <dgm:cxn modelId="{F9561826-666C-4A74-897B-DB82B2DDE8E8}" type="presParOf" srcId="{1FEF6913-FBEA-4FE2-A252-FC040C1F8FFB}" destId="{AFD5226A-50C9-40EA-B07E-7D147798ECD5}" srcOrd="2" destOrd="0" presId="urn:microsoft.com/office/officeart/2005/8/layout/hierarchy4"/>
    <dgm:cxn modelId="{C6E3FDC1-37FE-4B72-9D0D-02282E7291FA}" type="presParOf" srcId="{AFD5226A-50C9-40EA-B07E-7D147798ECD5}" destId="{A885EBBB-B587-4426-AECE-8B04F75E8F08}" srcOrd="0" destOrd="0" presId="urn:microsoft.com/office/officeart/2005/8/layout/hierarchy4"/>
    <dgm:cxn modelId="{8E3085D5-1F7D-47E3-8DD4-ED103F4EC651}" type="presParOf" srcId="{A885EBBB-B587-4426-AECE-8B04F75E8F08}" destId="{15F29DE9-14A5-4501-9539-ED5DCB593C7E}" srcOrd="0" destOrd="0" presId="urn:microsoft.com/office/officeart/2005/8/layout/hierarchy4"/>
    <dgm:cxn modelId="{6F4692EF-B455-4FFB-B1EB-05486B6B3D83}" type="presParOf" srcId="{A885EBBB-B587-4426-AECE-8B04F75E8F08}" destId="{F0C584E3-7F67-4A98-B3D2-A211C3E6A569}" srcOrd="1" destOrd="0" presId="urn:microsoft.com/office/officeart/2005/8/layout/hierarchy4"/>
    <dgm:cxn modelId="{4D66793A-3314-49F9-A809-F1A67CDF078D}" type="presParOf" srcId="{AFD5226A-50C9-40EA-B07E-7D147798ECD5}" destId="{AD9A106F-FC47-405E-AEB6-54727BA7AAD4}" srcOrd="1" destOrd="0" presId="urn:microsoft.com/office/officeart/2005/8/layout/hierarchy4"/>
    <dgm:cxn modelId="{C8F464F6-1A54-4D4B-9B5C-CCED186DD1FF}" type="presParOf" srcId="{AFD5226A-50C9-40EA-B07E-7D147798ECD5}" destId="{C7F93C05-5F96-4FFB-9C6A-F32677479EFB}" srcOrd="2" destOrd="0" presId="urn:microsoft.com/office/officeart/2005/8/layout/hierarchy4"/>
    <dgm:cxn modelId="{8D7C84EB-9F32-49CE-8D30-AAD73E5D3051}" type="presParOf" srcId="{C7F93C05-5F96-4FFB-9C6A-F32677479EFB}" destId="{04F436FF-110D-4D27-BFC4-DAB17F80FD5D}" srcOrd="0" destOrd="0" presId="urn:microsoft.com/office/officeart/2005/8/layout/hierarchy4"/>
    <dgm:cxn modelId="{36410A90-22DB-47DA-9A31-F4F1C6F0080F}" type="presParOf" srcId="{C7F93C05-5F96-4FFB-9C6A-F32677479EFB}" destId="{F2299C4B-051A-44A2-AED5-354FB67E2F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ACF7BC-763B-4507-8E90-082EC62665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99CA2D4-2F47-40C5-A94D-6E4D2C082A19}">
      <dgm:prSet phldrT="[Texto]" custT="1"/>
      <dgm:spPr/>
      <dgm:t>
        <a:bodyPr/>
        <a:lstStyle/>
        <a:p>
          <a:r>
            <a:rPr lang="pt-PT" sz="3600" dirty="0" smtClean="0"/>
            <a:t>Altamente inovador</a:t>
          </a:r>
          <a:endParaRPr lang="pt-PT" sz="3600" dirty="0"/>
        </a:p>
      </dgm:t>
    </dgm:pt>
    <dgm:pt modelId="{CA1A552E-6469-4FD1-BC71-86676F7E63A6}" type="parTrans" cxnId="{6789D4B6-DF8C-4BF9-9EED-F6095E3A2221}">
      <dgm:prSet/>
      <dgm:spPr/>
      <dgm:t>
        <a:bodyPr/>
        <a:lstStyle/>
        <a:p>
          <a:endParaRPr lang="pt-PT"/>
        </a:p>
      </dgm:t>
    </dgm:pt>
    <dgm:pt modelId="{2A8E2800-3BF3-49FD-94F3-6CE9059D410A}" type="sibTrans" cxnId="{6789D4B6-DF8C-4BF9-9EED-F6095E3A2221}">
      <dgm:prSet/>
      <dgm:spPr/>
      <dgm:t>
        <a:bodyPr/>
        <a:lstStyle/>
        <a:p>
          <a:endParaRPr lang="pt-PT"/>
        </a:p>
      </dgm:t>
    </dgm:pt>
    <dgm:pt modelId="{A2304AD7-3DF3-443A-9934-58F3FCE6CD68}">
      <dgm:prSet phldrT="[Texto]" custT="1"/>
      <dgm:spPr/>
      <dgm:t>
        <a:bodyPr/>
        <a:lstStyle/>
        <a:p>
          <a:r>
            <a:rPr lang="pt-PT" sz="2800" dirty="0" smtClean="0"/>
            <a:t>Proteção da cauda axilar</a:t>
          </a:r>
          <a:endParaRPr lang="pt-PT" sz="2800" dirty="0"/>
        </a:p>
      </dgm:t>
    </dgm:pt>
    <dgm:pt modelId="{CCCBC2F1-8999-4004-927F-C5E0134C4FCE}" type="parTrans" cxnId="{7D1412CE-A459-4109-A11A-688DF923024A}">
      <dgm:prSet/>
      <dgm:spPr/>
      <dgm:t>
        <a:bodyPr/>
        <a:lstStyle/>
        <a:p>
          <a:endParaRPr lang="pt-PT"/>
        </a:p>
      </dgm:t>
    </dgm:pt>
    <dgm:pt modelId="{75CB4343-9FFB-440F-AC54-3A55FA5A8E83}" type="sibTrans" cxnId="{7D1412CE-A459-4109-A11A-688DF923024A}">
      <dgm:prSet/>
      <dgm:spPr/>
      <dgm:t>
        <a:bodyPr/>
        <a:lstStyle/>
        <a:p>
          <a:endParaRPr lang="pt-PT"/>
        </a:p>
      </dgm:t>
    </dgm:pt>
    <dgm:pt modelId="{D3BB130D-153D-4C88-AAA0-C4F70B1A693E}">
      <dgm:prSet phldrT="[Texto]" custT="1"/>
      <dgm:spPr/>
      <dgm:t>
        <a:bodyPr/>
        <a:lstStyle/>
        <a:p>
          <a:r>
            <a:rPr lang="pt-PT" sz="2800" dirty="0" smtClean="0"/>
            <a:t>Diminui o fator de risco no cancro da mama</a:t>
          </a:r>
          <a:endParaRPr lang="pt-PT" sz="2800" dirty="0"/>
        </a:p>
      </dgm:t>
    </dgm:pt>
    <dgm:pt modelId="{4F71A0FF-A696-43C1-AC77-786DE471E058}" type="parTrans" cxnId="{1050BC3A-CDBD-4353-B269-85207AFA85D8}">
      <dgm:prSet/>
      <dgm:spPr/>
      <dgm:t>
        <a:bodyPr/>
        <a:lstStyle/>
        <a:p>
          <a:endParaRPr lang="pt-PT"/>
        </a:p>
      </dgm:t>
    </dgm:pt>
    <dgm:pt modelId="{09D92273-B511-42E6-8945-639450CB2F89}" type="sibTrans" cxnId="{1050BC3A-CDBD-4353-B269-85207AFA85D8}">
      <dgm:prSet/>
      <dgm:spPr/>
      <dgm:t>
        <a:bodyPr/>
        <a:lstStyle/>
        <a:p>
          <a:endParaRPr lang="pt-PT"/>
        </a:p>
      </dgm:t>
    </dgm:pt>
    <dgm:pt modelId="{F792DAC4-C812-4434-8ABA-1666676613A1}" type="pres">
      <dgm:prSet presAssocID="{96ACF7BC-763B-4507-8E90-082EC62665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9509032-6B0C-4D2F-8A23-9D6047B843EC}" type="pres">
      <dgm:prSet presAssocID="{299CA2D4-2F47-40C5-A94D-6E4D2C082A19}" presName="parentLin" presStyleCnt="0"/>
      <dgm:spPr/>
    </dgm:pt>
    <dgm:pt modelId="{CC5A33B9-D9FD-48C8-959C-00DB92848C93}" type="pres">
      <dgm:prSet presAssocID="{299CA2D4-2F47-40C5-A94D-6E4D2C082A19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D1BB6509-C5D8-45B4-A506-1544B0C0143C}" type="pres">
      <dgm:prSet presAssocID="{299CA2D4-2F47-40C5-A94D-6E4D2C082A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A48E0C-0DC2-492B-A1E1-D8E626A73C18}" type="pres">
      <dgm:prSet presAssocID="{299CA2D4-2F47-40C5-A94D-6E4D2C082A19}" presName="negativeSpace" presStyleCnt="0"/>
      <dgm:spPr/>
    </dgm:pt>
    <dgm:pt modelId="{E67653D2-4E41-4D82-93B6-455DAB4CCD9E}" type="pres">
      <dgm:prSet presAssocID="{299CA2D4-2F47-40C5-A94D-6E4D2C082A1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6BE84DF-A3B8-4E8B-94FD-CED4AF07FE5A}" type="presOf" srcId="{299CA2D4-2F47-40C5-A94D-6E4D2C082A19}" destId="{D1BB6509-C5D8-45B4-A506-1544B0C0143C}" srcOrd="1" destOrd="0" presId="urn:microsoft.com/office/officeart/2005/8/layout/list1"/>
    <dgm:cxn modelId="{29208F95-3A46-4D3F-A08E-2E6F172A2220}" type="presOf" srcId="{D3BB130D-153D-4C88-AAA0-C4F70B1A693E}" destId="{E67653D2-4E41-4D82-93B6-455DAB4CCD9E}" srcOrd="0" destOrd="1" presId="urn:microsoft.com/office/officeart/2005/8/layout/list1"/>
    <dgm:cxn modelId="{095A63FA-C099-49C8-872C-2CA4FACEA987}" type="presOf" srcId="{A2304AD7-3DF3-443A-9934-58F3FCE6CD68}" destId="{E67653D2-4E41-4D82-93B6-455DAB4CCD9E}" srcOrd="0" destOrd="0" presId="urn:microsoft.com/office/officeart/2005/8/layout/list1"/>
    <dgm:cxn modelId="{7D1412CE-A459-4109-A11A-688DF923024A}" srcId="{299CA2D4-2F47-40C5-A94D-6E4D2C082A19}" destId="{A2304AD7-3DF3-443A-9934-58F3FCE6CD68}" srcOrd="0" destOrd="0" parTransId="{CCCBC2F1-8999-4004-927F-C5E0134C4FCE}" sibTransId="{75CB4343-9FFB-440F-AC54-3A55FA5A8E83}"/>
    <dgm:cxn modelId="{1050BC3A-CDBD-4353-B269-85207AFA85D8}" srcId="{299CA2D4-2F47-40C5-A94D-6E4D2C082A19}" destId="{D3BB130D-153D-4C88-AAA0-C4F70B1A693E}" srcOrd="1" destOrd="0" parTransId="{4F71A0FF-A696-43C1-AC77-786DE471E058}" sibTransId="{09D92273-B511-42E6-8945-639450CB2F89}"/>
    <dgm:cxn modelId="{4A9DD96B-B6CD-47F8-9D25-B14861F0F234}" type="presOf" srcId="{299CA2D4-2F47-40C5-A94D-6E4D2C082A19}" destId="{CC5A33B9-D9FD-48C8-959C-00DB92848C93}" srcOrd="0" destOrd="0" presId="urn:microsoft.com/office/officeart/2005/8/layout/list1"/>
    <dgm:cxn modelId="{A3103776-9D22-49DB-AD68-EE473C5A7031}" type="presOf" srcId="{96ACF7BC-763B-4507-8E90-082EC6266551}" destId="{F792DAC4-C812-4434-8ABA-1666676613A1}" srcOrd="0" destOrd="0" presId="urn:microsoft.com/office/officeart/2005/8/layout/list1"/>
    <dgm:cxn modelId="{6789D4B6-DF8C-4BF9-9EED-F6095E3A2221}" srcId="{96ACF7BC-763B-4507-8E90-082EC6266551}" destId="{299CA2D4-2F47-40C5-A94D-6E4D2C082A19}" srcOrd="0" destOrd="0" parTransId="{CA1A552E-6469-4FD1-BC71-86676F7E63A6}" sibTransId="{2A8E2800-3BF3-49FD-94F3-6CE9059D410A}"/>
    <dgm:cxn modelId="{8BE24401-D30D-4044-BC71-68CC8E29BD86}" type="presParOf" srcId="{F792DAC4-C812-4434-8ABA-1666676613A1}" destId="{19509032-6B0C-4D2F-8A23-9D6047B843EC}" srcOrd="0" destOrd="0" presId="urn:microsoft.com/office/officeart/2005/8/layout/list1"/>
    <dgm:cxn modelId="{E0440ED8-D234-432D-80D2-FDE08F318DD5}" type="presParOf" srcId="{19509032-6B0C-4D2F-8A23-9D6047B843EC}" destId="{CC5A33B9-D9FD-48C8-959C-00DB92848C93}" srcOrd="0" destOrd="0" presId="urn:microsoft.com/office/officeart/2005/8/layout/list1"/>
    <dgm:cxn modelId="{41233057-CFF3-4BBC-9595-714BF50C6AAC}" type="presParOf" srcId="{19509032-6B0C-4D2F-8A23-9D6047B843EC}" destId="{D1BB6509-C5D8-45B4-A506-1544B0C0143C}" srcOrd="1" destOrd="0" presId="urn:microsoft.com/office/officeart/2005/8/layout/list1"/>
    <dgm:cxn modelId="{7CF07AA2-22F3-4C4B-837A-A48498A04073}" type="presParOf" srcId="{F792DAC4-C812-4434-8ABA-1666676613A1}" destId="{32A48E0C-0DC2-492B-A1E1-D8E626A73C18}" srcOrd="1" destOrd="0" presId="urn:microsoft.com/office/officeart/2005/8/layout/list1"/>
    <dgm:cxn modelId="{0FCE5E50-CFC6-4329-B106-743048AA639C}" type="presParOf" srcId="{F792DAC4-C812-4434-8ABA-1666676613A1}" destId="{E67653D2-4E41-4D82-93B6-455DAB4CCD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FB5D0A-F459-4CA6-9A65-60BA923BA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84FF5F5-3D91-4937-AF0C-01CF06BBDBD5}">
      <dgm:prSet phldrT="[Texto]" custT="1"/>
      <dgm:spPr/>
      <dgm:t>
        <a:bodyPr/>
        <a:lstStyle/>
        <a:p>
          <a:pPr algn="just"/>
          <a:r>
            <a:rPr lang="pt-PT" sz="3200" dirty="0" smtClean="0"/>
            <a:t>Universidade Federal de Santa Catarina</a:t>
          </a:r>
          <a:endParaRPr lang="pt-PT" sz="3200" dirty="0"/>
        </a:p>
      </dgm:t>
    </dgm:pt>
    <dgm:pt modelId="{01E8C671-30E0-4B48-B688-E1ADC2A6C655}" type="parTrans" cxnId="{1612689B-0E21-4B16-B150-9090D31DCF5D}">
      <dgm:prSet/>
      <dgm:spPr/>
      <dgm:t>
        <a:bodyPr/>
        <a:lstStyle/>
        <a:p>
          <a:pPr algn="just"/>
          <a:endParaRPr lang="pt-PT" sz="2400"/>
        </a:p>
      </dgm:t>
    </dgm:pt>
    <dgm:pt modelId="{D8FC0AA9-BCDA-4F4B-9090-4A8AFA91DC8A}" type="sibTrans" cxnId="{1612689B-0E21-4B16-B150-9090D31DCF5D}">
      <dgm:prSet/>
      <dgm:spPr/>
      <dgm:t>
        <a:bodyPr/>
        <a:lstStyle/>
        <a:p>
          <a:pPr algn="just"/>
          <a:endParaRPr lang="pt-PT" sz="2400"/>
        </a:p>
      </dgm:t>
    </dgm:pt>
    <dgm:pt modelId="{3B85953D-1D03-44A4-8044-96C817B31AC7}">
      <dgm:prSet phldrT="[Texto]" custT="1"/>
      <dgm:spPr/>
      <dgm:t>
        <a:bodyPr/>
        <a:lstStyle/>
        <a:p>
          <a:pPr algn="just"/>
          <a:r>
            <a:rPr lang="pt-PT" sz="2400" dirty="0" smtClean="0"/>
            <a:t>Profissionais </a:t>
          </a:r>
          <a:r>
            <a:rPr lang="pt-PT" sz="2400" dirty="0" err="1" smtClean="0"/>
            <a:t>ocupacionalmente</a:t>
          </a:r>
          <a:r>
            <a:rPr lang="pt-PT" sz="2400" dirty="0" smtClean="0"/>
            <a:t> expostos, foram sujeitos a doses que excederam os limites anuais no cristalino estabelecidos pelo ICRP</a:t>
          </a:r>
          <a:endParaRPr lang="pt-PT" sz="2400" dirty="0"/>
        </a:p>
      </dgm:t>
    </dgm:pt>
    <dgm:pt modelId="{121D9AF2-371C-485F-97EA-3D6C98891B01}" type="parTrans" cxnId="{EB477636-4A78-4A0C-9671-558657EDAFD3}">
      <dgm:prSet/>
      <dgm:spPr/>
      <dgm:t>
        <a:bodyPr/>
        <a:lstStyle/>
        <a:p>
          <a:pPr algn="just"/>
          <a:endParaRPr lang="pt-PT" sz="2400"/>
        </a:p>
      </dgm:t>
    </dgm:pt>
    <dgm:pt modelId="{4EC2EBC5-12B3-4C2C-B7C2-880402AFD464}" type="sibTrans" cxnId="{EB477636-4A78-4A0C-9671-558657EDAFD3}">
      <dgm:prSet/>
      <dgm:spPr/>
      <dgm:t>
        <a:bodyPr/>
        <a:lstStyle/>
        <a:p>
          <a:pPr algn="just"/>
          <a:endParaRPr lang="pt-PT" sz="2400"/>
        </a:p>
      </dgm:t>
    </dgm:pt>
    <dgm:pt modelId="{19FC5CC6-C92A-49A9-AC98-CCF92623E4A3}">
      <dgm:prSet phldrT="[Texto]" custT="1"/>
      <dgm:spPr/>
      <dgm:t>
        <a:bodyPr/>
        <a:lstStyle/>
        <a:p>
          <a:pPr algn="just"/>
          <a:r>
            <a:rPr lang="pt-PT" sz="2400" dirty="0" smtClean="0"/>
            <a:t>Deve-se ao elevado número de procedimentos cirúrgicos</a:t>
          </a:r>
          <a:endParaRPr lang="pt-PT" sz="2400" dirty="0"/>
        </a:p>
      </dgm:t>
    </dgm:pt>
    <dgm:pt modelId="{A6EB9430-E03C-455C-AB93-2A242FD03FF3}" type="parTrans" cxnId="{413EA70F-F0A6-42DF-9446-4E46F6C4671F}">
      <dgm:prSet/>
      <dgm:spPr/>
      <dgm:t>
        <a:bodyPr/>
        <a:lstStyle/>
        <a:p>
          <a:pPr algn="just"/>
          <a:endParaRPr lang="pt-PT" sz="2400"/>
        </a:p>
      </dgm:t>
    </dgm:pt>
    <dgm:pt modelId="{28F8B2F1-D3F7-4819-BB8A-F500240B9231}" type="sibTrans" cxnId="{413EA70F-F0A6-42DF-9446-4E46F6C4671F}">
      <dgm:prSet/>
      <dgm:spPr/>
      <dgm:t>
        <a:bodyPr/>
        <a:lstStyle/>
        <a:p>
          <a:pPr algn="just"/>
          <a:endParaRPr lang="pt-PT" sz="2400"/>
        </a:p>
      </dgm:t>
    </dgm:pt>
    <dgm:pt modelId="{5EF4B07B-F098-4AB0-B7CC-30D834993431}">
      <dgm:prSet phldrT="[Texto]" custT="1"/>
      <dgm:spPr/>
      <dgm:t>
        <a:bodyPr/>
        <a:lstStyle/>
        <a:p>
          <a:pPr algn="just"/>
          <a:r>
            <a:rPr lang="pt-PT" sz="3200" dirty="0" smtClean="0"/>
            <a:t>Universidade Federal de Sergipe</a:t>
          </a:r>
          <a:endParaRPr lang="pt-PT" sz="3200" dirty="0"/>
        </a:p>
      </dgm:t>
    </dgm:pt>
    <dgm:pt modelId="{79A46DF7-28AD-4DDB-AC0F-72B31DF6F766}" type="parTrans" cxnId="{340354BA-C612-487D-944A-77E78B3E0F75}">
      <dgm:prSet/>
      <dgm:spPr/>
      <dgm:t>
        <a:bodyPr/>
        <a:lstStyle/>
        <a:p>
          <a:endParaRPr lang="pt-PT"/>
        </a:p>
      </dgm:t>
    </dgm:pt>
    <dgm:pt modelId="{FD7A4CAA-1A01-4098-985A-38CCA8536B7D}" type="sibTrans" cxnId="{340354BA-C612-487D-944A-77E78B3E0F75}">
      <dgm:prSet/>
      <dgm:spPr/>
      <dgm:t>
        <a:bodyPr/>
        <a:lstStyle/>
        <a:p>
          <a:endParaRPr lang="pt-PT"/>
        </a:p>
      </dgm:t>
    </dgm:pt>
    <dgm:pt modelId="{4747B27D-882E-46A0-AD22-0926A2FA8065}">
      <dgm:prSet phldrT="[Texto]" custT="1"/>
      <dgm:spPr/>
      <dgm:t>
        <a:bodyPr/>
        <a:lstStyle/>
        <a:p>
          <a:pPr algn="just"/>
          <a:r>
            <a:rPr lang="pt-PT" sz="2400" dirty="0" smtClean="0"/>
            <a:t>Cirurgias ortopédicas não representam um risco significativo para os profissionais </a:t>
          </a:r>
          <a:endParaRPr lang="pt-PT" sz="2400" dirty="0"/>
        </a:p>
      </dgm:t>
    </dgm:pt>
    <dgm:pt modelId="{FBA97659-7608-4F93-B47B-EF6E48635253}" type="parTrans" cxnId="{E027E3E7-2AB4-4BD0-9DB4-3B9D2E517BF4}">
      <dgm:prSet/>
      <dgm:spPr/>
      <dgm:t>
        <a:bodyPr/>
        <a:lstStyle/>
        <a:p>
          <a:endParaRPr lang="pt-PT"/>
        </a:p>
      </dgm:t>
    </dgm:pt>
    <dgm:pt modelId="{9D8C519C-8B2F-4825-83E9-A944427AB34C}" type="sibTrans" cxnId="{E027E3E7-2AB4-4BD0-9DB4-3B9D2E517BF4}">
      <dgm:prSet/>
      <dgm:spPr/>
      <dgm:t>
        <a:bodyPr/>
        <a:lstStyle/>
        <a:p>
          <a:endParaRPr lang="pt-PT"/>
        </a:p>
      </dgm:t>
    </dgm:pt>
    <dgm:pt modelId="{7200BBFF-3E13-48ED-A1EC-54AC5EC6E166}">
      <dgm:prSet phldrT="[Texto]" custT="1"/>
      <dgm:spPr/>
      <dgm:t>
        <a:bodyPr/>
        <a:lstStyle/>
        <a:p>
          <a:pPr algn="just"/>
          <a:r>
            <a:rPr lang="pt-PT" sz="2400" dirty="0" smtClean="0"/>
            <a:t>Mas diz ainda que esta conclusão não pode ser generalizada uma vez que existe uma larga variedade de procedimentos cirúrgicos, técnicas e equipamentos de fluoroscopia</a:t>
          </a:r>
          <a:endParaRPr lang="pt-PT" sz="2400" dirty="0"/>
        </a:p>
      </dgm:t>
    </dgm:pt>
    <dgm:pt modelId="{B5F50D09-32E1-4AA7-852B-78970AD6C738}" type="parTrans" cxnId="{1B58827E-9D8D-4CA1-A18A-B192A89616E8}">
      <dgm:prSet/>
      <dgm:spPr/>
      <dgm:t>
        <a:bodyPr/>
        <a:lstStyle/>
        <a:p>
          <a:endParaRPr lang="pt-PT"/>
        </a:p>
      </dgm:t>
    </dgm:pt>
    <dgm:pt modelId="{F99198F8-4097-4A89-8B9F-E5D7511F56FA}" type="sibTrans" cxnId="{1B58827E-9D8D-4CA1-A18A-B192A89616E8}">
      <dgm:prSet/>
      <dgm:spPr/>
      <dgm:t>
        <a:bodyPr/>
        <a:lstStyle/>
        <a:p>
          <a:endParaRPr lang="pt-PT"/>
        </a:p>
      </dgm:t>
    </dgm:pt>
    <dgm:pt modelId="{3CA40464-5F24-4FA4-944A-0E98389B2606}">
      <dgm:prSet phldrT="[Texto]" custT="1"/>
      <dgm:spPr/>
      <dgm:t>
        <a:bodyPr/>
        <a:lstStyle/>
        <a:p>
          <a:pPr algn="just"/>
          <a:endParaRPr lang="pt-PT" sz="2400" dirty="0"/>
        </a:p>
      </dgm:t>
    </dgm:pt>
    <dgm:pt modelId="{CD6EF15C-9A61-496F-A1C1-B4F56DF556DD}" type="parTrans" cxnId="{E5911F0F-108F-4439-BDFE-DB1C0A5F7A72}">
      <dgm:prSet/>
      <dgm:spPr/>
      <dgm:t>
        <a:bodyPr/>
        <a:lstStyle/>
        <a:p>
          <a:endParaRPr lang="pt-PT"/>
        </a:p>
      </dgm:t>
    </dgm:pt>
    <dgm:pt modelId="{27312BE3-8038-4075-A8CA-09A1B5B9909B}" type="sibTrans" cxnId="{E5911F0F-108F-4439-BDFE-DB1C0A5F7A72}">
      <dgm:prSet/>
      <dgm:spPr/>
      <dgm:t>
        <a:bodyPr/>
        <a:lstStyle/>
        <a:p>
          <a:endParaRPr lang="pt-PT"/>
        </a:p>
      </dgm:t>
    </dgm:pt>
    <dgm:pt modelId="{D49F82A2-CFB5-48A1-8595-6AEE541B4C48}" type="pres">
      <dgm:prSet presAssocID="{D5FB5D0A-F459-4CA6-9A65-60BA923BA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FDDAF9C-FAA2-4001-8C2F-4938D1E1CE1D}" type="pres">
      <dgm:prSet presAssocID="{5EF4B07B-F098-4AB0-B7CC-30D834993431}" presName="parentText" presStyleLbl="node1" presStyleIdx="0" presStyleCnt="2" custScaleY="7433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94B7B9-5261-4E72-A034-7C759A42CC6F}" type="pres">
      <dgm:prSet presAssocID="{5EF4B07B-F098-4AB0-B7CC-30D8349934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A59D41-BC3B-4A70-ACB4-9D4F034C19D5}" type="pres">
      <dgm:prSet presAssocID="{984FF5F5-3D91-4937-AF0C-01CF06BBDBD5}" presName="parentText" presStyleLbl="node1" presStyleIdx="1" presStyleCnt="2" custScaleY="6743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E8BCE9-FD0A-4418-8C0E-8314F87F5DF6}" type="pres">
      <dgm:prSet presAssocID="{984FF5F5-3D91-4937-AF0C-01CF06BBDB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1AA5645-6A59-4F24-9B41-6B6E78133179}" type="presOf" srcId="{D5FB5D0A-F459-4CA6-9A65-60BA923BA253}" destId="{D49F82A2-CFB5-48A1-8595-6AEE541B4C48}" srcOrd="0" destOrd="0" presId="urn:microsoft.com/office/officeart/2005/8/layout/vList2"/>
    <dgm:cxn modelId="{413EA70F-F0A6-42DF-9446-4E46F6C4671F}" srcId="{984FF5F5-3D91-4937-AF0C-01CF06BBDBD5}" destId="{19FC5CC6-C92A-49A9-AC98-CCF92623E4A3}" srcOrd="1" destOrd="0" parTransId="{A6EB9430-E03C-455C-AB93-2A242FD03FF3}" sibTransId="{28F8B2F1-D3F7-4819-BB8A-F500240B9231}"/>
    <dgm:cxn modelId="{85B44697-8B62-4658-8883-181F543F8E02}" type="presOf" srcId="{3CA40464-5F24-4FA4-944A-0E98389B2606}" destId="{E894B7B9-5261-4E72-A034-7C759A42CC6F}" srcOrd="0" destOrd="2" presId="urn:microsoft.com/office/officeart/2005/8/layout/vList2"/>
    <dgm:cxn modelId="{1612689B-0E21-4B16-B150-9090D31DCF5D}" srcId="{D5FB5D0A-F459-4CA6-9A65-60BA923BA253}" destId="{984FF5F5-3D91-4937-AF0C-01CF06BBDBD5}" srcOrd="1" destOrd="0" parTransId="{01E8C671-30E0-4B48-B688-E1ADC2A6C655}" sibTransId="{D8FC0AA9-BCDA-4F4B-9090-4A8AFA91DC8A}"/>
    <dgm:cxn modelId="{E5911F0F-108F-4439-BDFE-DB1C0A5F7A72}" srcId="{5EF4B07B-F098-4AB0-B7CC-30D834993431}" destId="{3CA40464-5F24-4FA4-944A-0E98389B2606}" srcOrd="2" destOrd="0" parTransId="{CD6EF15C-9A61-496F-A1C1-B4F56DF556DD}" sibTransId="{27312BE3-8038-4075-A8CA-09A1B5B9909B}"/>
    <dgm:cxn modelId="{2B36EA0C-B09A-4153-AFEC-1F7754516D4B}" type="presOf" srcId="{984FF5F5-3D91-4937-AF0C-01CF06BBDBD5}" destId="{71A59D41-BC3B-4A70-ACB4-9D4F034C19D5}" srcOrd="0" destOrd="0" presId="urn:microsoft.com/office/officeart/2005/8/layout/vList2"/>
    <dgm:cxn modelId="{071A0418-C4F5-4386-BEB2-1136A2ABC307}" type="presOf" srcId="{4747B27D-882E-46A0-AD22-0926A2FA8065}" destId="{E894B7B9-5261-4E72-A034-7C759A42CC6F}" srcOrd="0" destOrd="0" presId="urn:microsoft.com/office/officeart/2005/8/layout/vList2"/>
    <dgm:cxn modelId="{340354BA-C612-487D-944A-77E78B3E0F75}" srcId="{D5FB5D0A-F459-4CA6-9A65-60BA923BA253}" destId="{5EF4B07B-F098-4AB0-B7CC-30D834993431}" srcOrd="0" destOrd="0" parTransId="{79A46DF7-28AD-4DDB-AC0F-72B31DF6F766}" sibTransId="{FD7A4CAA-1A01-4098-985A-38CCA8536B7D}"/>
    <dgm:cxn modelId="{1B58827E-9D8D-4CA1-A18A-B192A89616E8}" srcId="{5EF4B07B-F098-4AB0-B7CC-30D834993431}" destId="{7200BBFF-3E13-48ED-A1EC-54AC5EC6E166}" srcOrd="1" destOrd="0" parTransId="{B5F50D09-32E1-4AA7-852B-78970AD6C738}" sibTransId="{F99198F8-4097-4A89-8B9F-E5D7511F56FA}"/>
    <dgm:cxn modelId="{3584FB4B-D4A3-4B93-8A93-E4FE656978E0}" type="presOf" srcId="{3B85953D-1D03-44A4-8044-96C817B31AC7}" destId="{0DE8BCE9-FD0A-4418-8C0E-8314F87F5DF6}" srcOrd="0" destOrd="0" presId="urn:microsoft.com/office/officeart/2005/8/layout/vList2"/>
    <dgm:cxn modelId="{B1EA4E46-6072-45DD-BFC6-13219629B286}" type="presOf" srcId="{7200BBFF-3E13-48ED-A1EC-54AC5EC6E166}" destId="{E894B7B9-5261-4E72-A034-7C759A42CC6F}" srcOrd="0" destOrd="1" presId="urn:microsoft.com/office/officeart/2005/8/layout/vList2"/>
    <dgm:cxn modelId="{EB477636-4A78-4A0C-9671-558657EDAFD3}" srcId="{984FF5F5-3D91-4937-AF0C-01CF06BBDBD5}" destId="{3B85953D-1D03-44A4-8044-96C817B31AC7}" srcOrd="0" destOrd="0" parTransId="{121D9AF2-371C-485F-97EA-3D6C98891B01}" sibTransId="{4EC2EBC5-12B3-4C2C-B7C2-880402AFD464}"/>
    <dgm:cxn modelId="{A0AC5EBD-48DE-45F8-93E5-79EC8752E1FF}" type="presOf" srcId="{5EF4B07B-F098-4AB0-B7CC-30D834993431}" destId="{6FDDAF9C-FAA2-4001-8C2F-4938D1E1CE1D}" srcOrd="0" destOrd="0" presId="urn:microsoft.com/office/officeart/2005/8/layout/vList2"/>
    <dgm:cxn modelId="{E027E3E7-2AB4-4BD0-9DB4-3B9D2E517BF4}" srcId="{5EF4B07B-F098-4AB0-B7CC-30D834993431}" destId="{4747B27D-882E-46A0-AD22-0926A2FA8065}" srcOrd="0" destOrd="0" parTransId="{FBA97659-7608-4F93-B47B-EF6E48635253}" sibTransId="{9D8C519C-8B2F-4825-83E9-A944427AB34C}"/>
    <dgm:cxn modelId="{3FA3B12B-1AB6-44A4-AED8-3804AB0C3A42}" type="presOf" srcId="{19FC5CC6-C92A-49A9-AC98-CCF92623E4A3}" destId="{0DE8BCE9-FD0A-4418-8C0E-8314F87F5DF6}" srcOrd="0" destOrd="1" presId="urn:microsoft.com/office/officeart/2005/8/layout/vList2"/>
    <dgm:cxn modelId="{14759B3F-D9AA-4B12-9E98-E9C969DE50E2}" type="presParOf" srcId="{D49F82A2-CFB5-48A1-8595-6AEE541B4C48}" destId="{6FDDAF9C-FAA2-4001-8C2F-4938D1E1CE1D}" srcOrd="0" destOrd="0" presId="urn:microsoft.com/office/officeart/2005/8/layout/vList2"/>
    <dgm:cxn modelId="{14A1B8E7-6CEE-4B9D-A129-9822293D7770}" type="presParOf" srcId="{D49F82A2-CFB5-48A1-8595-6AEE541B4C48}" destId="{E894B7B9-5261-4E72-A034-7C759A42CC6F}" srcOrd="1" destOrd="0" presId="urn:microsoft.com/office/officeart/2005/8/layout/vList2"/>
    <dgm:cxn modelId="{777698BC-06E4-49D0-9F0B-E5EB14431A3F}" type="presParOf" srcId="{D49F82A2-CFB5-48A1-8595-6AEE541B4C48}" destId="{71A59D41-BC3B-4A70-ACB4-9D4F034C19D5}" srcOrd="2" destOrd="0" presId="urn:microsoft.com/office/officeart/2005/8/layout/vList2"/>
    <dgm:cxn modelId="{64E74FF7-CBB3-41DD-B6F3-C188A814F602}" type="presParOf" srcId="{D49F82A2-CFB5-48A1-8595-6AEE541B4C48}" destId="{0DE8BCE9-FD0A-4418-8C0E-8314F87F5D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FB5D0A-F459-4CA6-9A65-60BA923BA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59A9AF-FBF9-446A-B908-55E5E898C146}">
      <dgm:prSet phldrT="[Texto]" custT="1"/>
      <dgm:spPr/>
      <dgm:t>
        <a:bodyPr/>
        <a:lstStyle/>
        <a:p>
          <a:pPr algn="just"/>
          <a:r>
            <a:rPr lang="pt-PT" sz="3200" dirty="0" smtClean="0"/>
            <a:t>Hospital Universitário de Coimbra</a:t>
          </a:r>
          <a:endParaRPr lang="pt-PT" sz="3200" dirty="0"/>
        </a:p>
      </dgm:t>
    </dgm:pt>
    <dgm:pt modelId="{6A4A19A9-182E-4833-A605-2BDFEB33BEDD}" type="parTrans" cxnId="{A7DCE824-5F73-4B8F-9489-E76F01C53E94}">
      <dgm:prSet/>
      <dgm:spPr/>
      <dgm:t>
        <a:bodyPr/>
        <a:lstStyle/>
        <a:p>
          <a:pPr algn="just"/>
          <a:endParaRPr lang="pt-PT" sz="2400"/>
        </a:p>
      </dgm:t>
    </dgm:pt>
    <dgm:pt modelId="{FC431D3E-81F7-4A7C-893A-E567A039D94A}" type="sibTrans" cxnId="{A7DCE824-5F73-4B8F-9489-E76F01C53E94}">
      <dgm:prSet/>
      <dgm:spPr/>
      <dgm:t>
        <a:bodyPr/>
        <a:lstStyle/>
        <a:p>
          <a:pPr algn="just"/>
          <a:endParaRPr lang="pt-PT" sz="2400"/>
        </a:p>
      </dgm:t>
    </dgm:pt>
    <dgm:pt modelId="{D91577C4-3E01-4C18-8702-AFC7BEB2B66B}">
      <dgm:prSet phldrT="[Texto]" custT="1"/>
      <dgm:spPr/>
      <dgm:t>
        <a:bodyPr/>
        <a:lstStyle/>
        <a:p>
          <a:pPr algn="just"/>
          <a:r>
            <a:rPr lang="pt-PT" sz="2400" dirty="0" smtClean="0"/>
            <a:t>Verificou-se que a dose recebida durante apenas o período da manhã de um clínico cirurgião corresponde à dose a que os profissionais estão sujeitos no período de 1 mês.</a:t>
          </a:r>
          <a:endParaRPr lang="pt-PT" sz="2400" dirty="0"/>
        </a:p>
      </dgm:t>
    </dgm:pt>
    <dgm:pt modelId="{32F0B3E5-847B-403A-AD29-BE9F4239A1C8}" type="parTrans" cxnId="{0E44FFB8-1CA1-4040-983F-CABF4496E857}">
      <dgm:prSet/>
      <dgm:spPr/>
      <dgm:t>
        <a:bodyPr/>
        <a:lstStyle/>
        <a:p>
          <a:pPr algn="just"/>
          <a:endParaRPr lang="pt-PT" sz="2400"/>
        </a:p>
      </dgm:t>
    </dgm:pt>
    <dgm:pt modelId="{7FA4189B-08FA-4C3F-BE0F-0858D45CAD37}" type="sibTrans" cxnId="{0E44FFB8-1CA1-4040-983F-CABF4496E857}">
      <dgm:prSet/>
      <dgm:spPr/>
      <dgm:t>
        <a:bodyPr/>
        <a:lstStyle/>
        <a:p>
          <a:pPr algn="just"/>
          <a:endParaRPr lang="pt-PT" sz="2400"/>
        </a:p>
      </dgm:t>
    </dgm:pt>
    <dgm:pt modelId="{EDEE317D-7D2C-4EC0-9F72-D459FD2F97E7}">
      <dgm:prSet phldrT="[Texto]" custT="1"/>
      <dgm:spPr/>
      <dgm:t>
        <a:bodyPr/>
        <a:lstStyle/>
        <a:p>
          <a:pPr algn="just"/>
          <a:r>
            <a:rPr lang="pt-PT" sz="3200" dirty="0" smtClean="0"/>
            <a:t>ICRP</a:t>
          </a:r>
          <a:endParaRPr lang="pt-PT" sz="3200" dirty="0"/>
        </a:p>
      </dgm:t>
    </dgm:pt>
    <dgm:pt modelId="{B013F4B9-5629-417E-B814-C65B9299FE53}" type="parTrans" cxnId="{49683268-B704-4843-8775-61A65A3390E9}">
      <dgm:prSet/>
      <dgm:spPr/>
      <dgm:t>
        <a:bodyPr/>
        <a:lstStyle/>
        <a:p>
          <a:pPr algn="just"/>
          <a:endParaRPr lang="pt-PT"/>
        </a:p>
      </dgm:t>
    </dgm:pt>
    <dgm:pt modelId="{DBBDF5E5-02C7-4AC0-9465-343729060ECE}" type="sibTrans" cxnId="{49683268-B704-4843-8775-61A65A3390E9}">
      <dgm:prSet/>
      <dgm:spPr/>
      <dgm:t>
        <a:bodyPr/>
        <a:lstStyle/>
        <a:p>
          <a:pPr algn="just"/>
          <a:endParaRPr lang="pt-PT"/>
        </a:p>
      </dgm:t>
    </dgm:pt>
    <dgm:pt modelId="{93439B3D-6312-45F2-805D-24A225774511}">
      <dgm:prSet phldrT="[Texto]" custT="1"/>
      <dgm:spPr/>
      <dgm:t>
        <a:bodyPr/>
        <a:lstStyle/>
        <a:p>
          <a:pPr algn="just"/>
          <a:r>
            <a:rPr lang="pt-PT" sz="2400" dirty="0" smtClean="0"/>
            <a:t>Numa exposição de 1 </a:t>
          </a:r>
          <a:r>
            <a:rPr lang="pt-PT" sz="2400" dirty="0" err="1" smtClean="0"/>
            <a:t>Sv</a:t>
          </a:r>
          <a:r>
            <a:rPr lang="pt-PT" sz="2400" dirty="0" smtClean="0"/>
            <a:t> existe um risco de se desenvolver cancro de aproximadamente 5%</a:t>
          </a:r>
          <a:endParaRPr lang="pt-PT" sz="2400" dirty="0"/>
        </a:p>
      </dgm:t>
    </dgm:pt>
    <dgm:pt modelId="{2E672570-7EFE-4BE2-81D4-2235F69B29D3}" type="parTrans" cxnId="{FB51F476-FE44-4616-A23F-DB9922EFBA82}">
      <dgm:prSet/>
      <dgm:spPr/>
      <dgm:t>
        <a:bodyPr/>
        <a:lstStyle/>
        <a:p>
          <a:pPr algn="just"/>
          <a:endParaRPr lang="pt-PT"/>
        </a:p>
      </dgm:t>
    </dgm:pt>
    <dgm:pt modelId="{B89333AE-10B5-4AFB-A344-37BBD20A471A}" type="sibTrans" cxnId="{FB51F476-FE44-4616-A23F-DB9922EFBA82}">
      <dgm:prSet/>
      <dgm:spPr/>
      <dgm:t>
        <a:bodyPr/>
        <a:lstStyle/>
        <a:p>
          <a:pPr algn="just"/>
          <a:endParaRPr lang="pt-PT"/>
        </a:p>
      </dgm:t>
    </dgm:pt>
    <dgm:pt modelId="{2B7F5BEF-C99C-477A-BBEE-C7A9CB6BDAA7}">
      <dgm:prSet phldrT="[Texto]" custT="1"/>
      <dgm:spPr/>
      <dgm:t>
        <a:bodyPr/>
        <a:lstStyle/>
        <a:p>
          <a:pPr algn="just"/>
          <a:endParaRPr lang="pt-PT" sz="2400" dirty="0"/>
        </a:p>
      </dgm:t>
    </dgm:pt>
    <dgm:pt modelId="{9CC1C169-2896-4151-9FF3-1C35AD9A8A0C}" type="parTrans" cxnId="{39F059CE-0F5F-4CCD-9C56-97435C20628D}">
      <dgm:prSet/>
      <dgm:spPr/>
    </dgm:pt>
    <dgm:pt modelId="{C112BAC8-37EC-400D-B6B6-3E40668ED0BD}" type="sibTrans" cxnId="{39F059CE-0F5F-4CCD-9C56-97435C20628D}">
      <dgm:prSet/>
      <dgm:spPr/>
    </dgm:pt>
    <dgm:pt modelId="{D49F82A2-CFB5-48A1-8595-6AEE541B4C48}" type="pres">
      <dgm:prSet presAssocID="{D5FB5D0A-F459-4CA6-9A65-60BA923BA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7FC9AC9-9C93-40A4-B4E1-7BABF663BCD1}" type="pres">
      <dgm:prSet presAssocID="{1559A9AF-FBF9-446A-B908-55E5E898C146}" presName="parentText" presStyleLbl="node1" presStyleIdx="0" presStyleCnt="2" custScaleY="6521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BE0785-441E-438E-9E34-8981532D6431}" type="pres">
      <dgm:prSet presAssocID="{1559A9AF-FBF9-446A-B908-55E5E898C1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6A3131-4037-4C4B-8B13-C7FFB2F6DDB6}" type="pres">
      <dgm:prSet presAssocID="{EDEE317D-7D2C-4EC0-9F72-D459FD2F97E7}" presName="parentText" presStyleLbl="node1" presStyleIdx="1" presStyleCnt="2" custScaleY="6966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2C8A4D-A3EC-4E6E-8C1E-1552E532F24B}" type="pres">
      <dgm:prSet presAssocID="{EDEE317D-7D2C-4EC0-9F72-D459FD2F97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04BDAA5-EE35-44DA-AA9F-E1DB097779BB}" type="presOf" srcId="{D91577C4-3E01-4C18-8702-AFC7BEB2B66B}" destId="{BBBE0785-441E-438E-9E34-8981532D6431}" srcOrd="0" destOrd="0" presId="urn:microsoft.com/office/officeart/2005/8/layout/vList2"/>
    <dgm:cxn modelId="{55C36240-8BDA-45D3-93AE-41B1D0D8D78B}" type="presOf" srcId="{1559A9AF-FBF9-446A-B908-55E5E898C146}" destId="{37FC9AC9-9C93-40A4-B4E1-7BABF663BCD1}" srcOrd="0" destOrd="0" presId="urn:microsoft.com/office/officeart/2005/8/layout/vList2"/>
    <dgm:cxn modelId="{A7DCE824-5F73-4B8F-9489-E76F01C53E94}" srcId="{D5FB5D0A-F459-4CA6-9A65-60BA923BA253}" destId="{1559A9AF-FBF9-446A-B908-55E5E898C146}" srcOrd="0" destOrd="0" parTransId="{6A4A19A9-182E-4833-A605-2BDFEB33BEDD}" sibTransId="{FC431D3E-81F7-4A7C-893A-E567A039D94A}"/>
    <dgm:cxn modelId="{DFD22783-8B7D-456A-A874-48A7C3542059}" type="presOf" srcId="{D5FB5D0A-F459-4CA6-9A65-60BA923BA253}" destId="{D49F82A2-CFB5-48A1-8595-6AEE541B4C48}" srcOrd="0" destOrd="0" presId="urn:microsoft.com/office/officeart/2005/8/layout/vList2"/>
    <dgm:cxn modelId="{3B4CA432-3804-4BF3-98AE-02FA3E6B041E}" type="presOf" srcId="{2B7F5BEF-C99C-477A-BBEE-C7A9CB6BDAA7}" destId="{BBBE0785-441E-438E-9E34-8981532D6431}" srcOrd="0" destOrd="1" presId="urn:microsoft.com/office/officeart/2005/8/layout/vList2"/>
    <dgm:cxn modelId="{0E44FFB8-1CA1-4040-983F-CABF4496E857}" srcId="{1559A9AF-FBF9-446A-B908-55E5E898C146}" destId="{D91577C4-3E01-4C18-8702-AFC7BEB2B66B}" srcOrd="0" destOrd="0" parTransId="{32F0B3E5-847B-403A-AD29-BE9F4239A1C8}" sibTransId="{7FA4189B-08FA-4C3F-BE0F-0858D45CAD37}"/>
    <dgm:cxn modelId="{6A88428B-553E-4E52-AD5D-40792403E898}" type="presOf" srcId="{93439B3D-6312-45F2-805D-24A225774511}" destId="{B32C8A4D-A3EC-4E6E-8C1E-1552E532F24B}" srcOrd="0" destOrd="0" presId="urn:microsoft.com/office/officeart/2005/8/layout/vList2"/>
    <dgm:cxn modelId="{504514DE-6FDD-4D2A-9A6B-8F7FA6946FB9}" type="presOf" srcId="{EDEE317D-7D2C-4EC0-9F72-D459FD2F97E7}" destId="{A86A3131-4037-4C4B-8B13-C7FFB2F6DDB6}" srcOrd="0" destOrd="0" presId="urn:microsoft.com/office/officeart/2005/8/layout/vList2"/>
    <dgm:cxn modelId="{FB51F476-FE44-4616-A23F-DB9922EFBA82}" srcId="{EDEE317D-7D2C-4EC0-9F72-D459FD2F97E7}" destId="{93439B3D-6312-45F2-805D-24A225774511}" srcOrd="0" destOrd="0" parTransId="{2E672570-7EFE-4BE2-81D4-2235F69B29D3}" sibTransId="{B89333AE-10B5-4AFB-A344-37BBD20A471A}"/>
    <dgm:cxn modelId="{39F059CE-0F5F-4CCD-9C56-97435C20628D}" srcId="{1559A9AF-FBF9-446A-B908-55E5E898C146}" destId="{2B7F5BEF-C99C-477A-BBEE-C7A9CB6BDAA7}" srcOrd="1" destOrd="0" parTransId="{9CC1C169-2896-4151-9FF3-1C35AD9A8A0C}" sibTransId="{C112BAC8-37EC-400D-B6B6-3E40668ED0BD}"/>
    <dgm:cxn modelId="{49683268-B704-4843-8775-61A65A3390E9}" srcId="{D5FB5D0A-F459-4CA6-9A65-60BA923BA253}" destId="{EDEE317D-7D2C-4EC0-9F72-D459FD2F97E7}" srcOrd="1" destOrd="0" parTransId="{B013F4B9-5629-417E-B814-C65B9299FE53}" sibTransId="{DBBDF5E5-02C7-4AC0-9465-343729060ECE}"/>
    <dgm:cxn modelId="{CC0C69D5-46EE-456E-B22E-924D5B2A1138}" type="presParOf" srcId="{D49F82A2-CFB5-48A1-8595-6AEE541B4C48}" destId="{37FC9AC9-9C93-40A4-B4E1-7BABF663BCD1}" srcOrd="0" destOrd="0" presId="urn:microsoft.com/office/officeart/2005/8/layout/vList2"/>
    <dgm:cxn modelId="{51A69E42-0565-440B-A161-76145310A2CC}" type="presParOf" srcId="{D49F82A2-CFB5-48A1-8595-6AEE541B4C48}" destId="{BBBE0785-441E-438E-9E34-8981532D6431}" srcOrd="1" destOrd="0" presId="urn:microsoft.com/office/officeart/2005/8/layout/vList2"/>
    <dgm:cxn modelId="{8D0F0E44-72AC-41F4-9F74-CEC8D307D375}" type="presParOf" srcId="{D49F82A2-CFB5-48A1-8595-6AEE541B4C48}" destId="{A86A3131-4037-4C4B-8B13-C7FFB2F6DDB6}" srcOrd="2" destOrd="0" presId="urn:microsoft.com/office/officeart/2005/8/layout/vList2"/>
    <dgm:cxn modelId="{D28E00B2-6FC0-4445-872A-52A3F5C83873}" type="presParOf" srcId="{D49F82A2-CFB5-48A1-8595-6AEE541B4C48}" destId="{B32C8A4D-A3EC-4E6E-8C1E-1552E532F2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FC08D3-4322-426E-B9F8-72FDB0A1BF6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6A9B6F75-1F39-47EF-ACE5-BC32ED8BF105}">
      <dgm:prSet phldrT="[Texto]" custT="1"/>
      <dgm:spPr/>
      <dgm:t>
        <a:bodyPr/>
        <a:lstStyle/>
        <a:p>
          <a:r>
            <a:rPr lang="pt-PT" sz="2400" dirty="0" smtClean="0"/>
            <a:t>Exposição à radiação pode desenvolver efeitos</a:t>
          </a:r>
          <a:endParaRPr lang="pt-PT" sz="2400" dirty="0"/>
        </a:p>
      </dgm:t>
    </dgm:pt>
    <dgm:pt modelId="{9C3187F0-605E-476A-B8A1-8E1D74222754}" type="parTrans" cxnId="{E89F1328-4634-432E-97DA-2AC14463CE24}">
      <dgm:prSet/>
      <dgm:spPr/>
      <dgm:t>
        <a:bodyPr/>
        <a:lstStyle/>
        <a:p>
          <a:endParaRPr lang="pt-PT" sz="2400"/>
        </a:p>
      </dgm:t>
    </dgm:pt>
    <dgm:pt modelId="{BB36B629-D548-480E-B35D-41EC702CE022}" type="sibTrans" cxnId="{E89F1328-4634-432E-97DA-2AC14463CE24}">
      <dgm:prSet/>
      <dgm:spPr/>
      <dgm:t>
        <a:bodyPr/>
        <a:lstStyle/>
        <a:p>
          <a:endParaRPr lang="pt-PT" sz="2400"/>
        </a:p>
      </dgm:t>
    </dgm:pt>
    <dgm:pt modelId="{0B278671-03A6-42C0-BCB1-232D813E17A4}">
      <dgm:prSet phldrT="[Texto]" custT="1"/>
      <dgm:spPr/>
      <dgm:t>
        <a:bodyPr/>
        <a:lstStyle/>
        <a:p>
          <a:r>
            <a:rPr lang="pt-PT" sz="2400" dirty="0" smtClean="0"/>
            <a:t>Determinísticos</a:t>
          </a:r>
          <a:endParaRPr lang="pt-PT" sz="2400" dirty="0"/>
        </a:p>
      </dgm:t>
    </dgm:pt>
    <dgm:pt modelId="{939D13A3-9153-4592-8A2D-00699E161C05}" type="parTrans" cxnId="{98B20509-1CAB-41C7-A5AA-674646D29B96}">
      <dgm:prSet/>
      <dgm:spPr/>
      <dgm:t>
        <a:bodyPr/>
        <a:lstStyle/>
        <a:p>
          <a:endParaRPr lang="pt-PT" sz="2400"/>
        </a:p>
      </dgm:t>
    </dgm:pt>
    <dgm:pt modelId="{0A1A859D-095B-442F-A133-E482A4661BCA}" type="sibTrans" cxnId="{98B20509-1CAB-41C7-A5AA-674646D29B96}">
      <dgm:prSet/>
      <dgm:spPr/>
      <dgm:t>
        <a:bodyPr/>
        <a:lstStyle/>
        <a:p>
          <a:endParaRPr lang="pt-PT" sz="2400"/>
        </a:p>
      </dgm:t>
    </dgm:pt>
    <dgm:pt modelId="{65965330-A015-478A-950A-A9E656DF1132}">
      <dgm:prSet phldrT="[Texto]" custT="1"/>
      <dgm:spPr/>
      <dgm:t>
        <a:bodyPr/>
        <a:lstStyle/>
        <a:p>
          <a:r>
            <a:rPr lang="pt-PT" sz="2400" dirty="0" smtClean="0"/>
            <a:t>Estocásticos</a:t>
          </a:r>
          <a:endParaRPr lang="pt-PT" sz="2400" dirty="0"/>
        </a:p>
      </dgm:t>
    </dgm:pt>
    <dgm:pt modelId="{818BFCF3-1119-4AE6-8246-EAC1DCD499B5}" type="parTrans" cxnId="{3D441FF2-3FF3-4F64-8ECE-6691CFFE2554}">
      <dgm:prSet/>
      <dgm:spPr/>
      <dgm:t>
        <a:bodyPr/>
        <a:lstStyle/>
        <a:p>
          <a:endParaRPr lang="pt-PT" sz="2400"/>
        </a:p>
      </dgm:t>
    </dgm:pt>
    <dgm:pt modelId="{AA11532C-5EA5-4B7F-8628-25E1D154C614}" type="sibTrans" cxnId="{3D441FF2-3FF3-4F64-8ECE-6691CFFE2554}">
      <dgm:prSet/>
      <dgm:spPr/>
      <dgm:t>
        <a:bodyPr/>
        <a:lstStyle/>
        <a:p>
          <a:endParaRPr lang="pt-PT" sz="2400"/>
        </a:p>
      </dgm:t>
    </dgm:pt>
    <dgm:pt modelId="{FC353505-6455-4401-B63B-971BB16961D9}" type="pres">
      <dgm:prSet presAssocID="{34FC08D3-4322-426E-B9F8-72FDB0A1B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9A3B7F0-1C96-4F50-954D-72CE8F578D29}" type="pres">
      <dgm:prSet presAssocID="{6A9B6F75-1F39-47EF-ACE5-BC32ED8BF105}" presName="vertOne" presStyleCnt="0"/>
      <dgm:spPr/>
    </dgm:pt>
    <dgm:pt modelId="{421AFD55-740E-4775-8F3B-95AE4D2A578A}" type="pres">
      <dgm:prSet presAssocID="{6A9B6F75-1F39-47EF-ACE5-BC32ED8BF105}" presName="txOne" presStyleLbl="node0" presStyleIdx="0" presStyleCnt="1" custLinFactY="-13137" custLinFactNeighborX="7127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6A576D-187A-4DA0-B250-6EC2ED283D77}" type="pres">
      <dgm:prSet presAssocID="{6A9B6F75-1F39-47EF-ACE5-BC32ED8BF105}" presName="parTransOne" presStyleCnt="0"/>
      <dgm:spPr/>
    </dgm:pt>
    <dgm:pt modelId="{A5D20076-FDBA-4790-9CA0-B2E379A7B210}" type="pres">
      <dgm:prSet presAssocID="{6A9B6F75-1F39-47EF-ACE5-BC32ED8BF105}" presName="horzOne" presStyleCnt="0"/>
      <dgm:spPr/>
    </dgm:pt>
    <dgm:pt modelId="{E1E222EC-B677-4102-8C85-73FCF9056478}" type="pres">
      <dgm:prSet presAssocID="{0B278671-03A6-42C0-BCB1-232D813E17A4}" presName="vertTwo" presStyleCnt="0"/>
      <dgm:spPr/>
    </dgm:pt>
    <dgm:pt modelId="{26D60601-583F-4786-8A45-B2950BA129BE}" type="pres">
      <dgm:prSet presAssocID="{0B278671-03A6-42C0-BCB1-232D813E17A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69514DE-96B9-40B8-9DD5-E149E4E94B3A}" type="pres">
      <dgm:prSet presAssocID="{0B278671-03A6-42C0-BCB1-232D813E17A4}" presName="horzTwo" presStyleCnt="0"/>
      <dgm:spPr/>
    </dgm:pt>
    <dgm:pt modelId="{48E456FC-4399-4781-B15E-0E5EB0503C4B}" type="pres">
      <dgm:prSet presAssocID="{0A1A859D-095B-442F-A133-E482A4661BCA}" presName="sibSpaceTwo" presStyleCnt="0"/>
      <dgm:spPr/>
    </dgm:pt>
    <dgm:pt modelId="{256EE7BE-3422-435D-825B-747179060F21}" type="pres">
      <dgm:prSet presAssocID="{65965330-A015-478A-950A-A9E656DF1132}" presName="vertTwo" presStyleCnt="0"/>
      <dgm:spPr/>
    </dgm:pt>
    <dgm:pt modelId="{81369AFE-2C92-4641-AD83-472A2A8B9060}" type="pres">
      <dgm:prSet presAssocID="{65965330-A015-478A-950A-A9E656DF11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6FC8F5F-6431-41B1-8884-2C7B4543E7DF}" type="pres">
      <dgm:prSet presAssocID="{65965330-A015-478A-950A-A9E656DF1132}" presName="horzTwo" presStyleCnt="0"/>
      <dgm:spPr/>
    </dgm:pt>
  </dgm:ptLst>
  <dgm:cxnLst>
    <dgm:cxn modelId="{3D441FF2-3FF3-4F64-8ECE-6691CFFE2554}" srcId="{6A9B6F75-1F39-47EF-ACE5-BC32ED8BF105}" destId="{65965330-A015-478A-950A-A9E656DF1132}" srcOrd="1" destOrd="0" parTransId="{818BFCF3-1119-4AE6-8246-EAC1DCD499B5}" sibTransId="{AA11532C-5EA5-4B7F-8628-25E1D154C614}"/>
    <dgm:cxn modelId="{29C3D214-E542-49AD-8438-8A366CEA58E4}" type="presOf" srcId="{6A9B6F75-1F39-47EF-ACE5-BC32ED8BF105}" destId="{421AFD55-740E-4775-8F3B-95AE4D2A578A}" srcOrd="0" destOrd="0" presId="urn:microsoft.com/office/officeart/2005/8/layout/hierarchy4"/>
    <dgm:cxn modelId="{98B20509-1CAB-41C7-A5AA-674646D29B96}" srcId="{6A9B6F75-1F39-47EF-ACE5-BC32ED8BF105}" destId="{0B278671-03A6-42C0-BCB1-232D813E17A4}" srcOrd="0" destOrd="0" parTransId="{939D13A3-9153-4592-8A2D-00699E161C05}" sibTransId="{0A1A859D-095B-442F-A133-E482A4661BCA}"/>
    <dgm:cxn modelId="{DF87E2CE-5299-4BFE-B1ED-18FF58158E46}" type="presOf" srcId="{65965330-A015-478A-950A-A9E656DF1132}" destId="{81369AFE-2C92-4641-AD83-472A2A8B9060}" srcOrd="0" destOrd="0" presId="urn:microsoft.com/office/officeart/2005/8/layout/hierarchy4"/>
    <dgm:cxn modelId="{2A5A04DF-3890-4007-AB90-C578486E2D7C}" type="presOf" srcId="{34FC08D3-4322-426E-B9F8-72FDB0A1BF6B}" destId="{FC353505-6455-4401-B63B-971BB16961D9}" srcOrd="0" destOrd="0" presId="urn:microsoft.com/office/officeart/2005/8/layout/hierarchy4"/>
    <dgm:cxn modelId="{EE2C4279-68A7-47DC-BEA4-22608792B000}" type="presOf" srcId="{0B278671-03A6-42C0-BCB1-232D813E17A4}" destId="{26D60601-583F-4786-8A45-B2950BA129BE}" srcOrd="0" destOrd="0" presId="urn:microsoft.com/office/officeart/2005/8/layout/hierarchy4"/>
    <dgm:cxn modelId="{E89F1328-4634-432E-97DA-2AC14463CE24}" srcId="{34FC08D3-4322-426E-B9F8-72FDB0A1BF6B}" destId="{6A9B6F75-1F39-47EF-ACE5-BC32ED8BF105}" srcOrd="0" destOrd="0" parTransId="{9C3187F0-605E-476A-B8A1-8E1D74222754}" sibTransId="{BB36B629-D548-480E-B35D-41EC702CE022}"/>
    <dgm:cxn modelId="{303CBBAD-370B-4472-A219-C883D14F0D47}" type="presParOf" srcId="{FC353505-6455-4401-B63B-971BB16961D9}" destId="{C9A3B7F0-1C96-4F50-954D-72CE8F578D29}" srcOrd="0" destOrd="0" presId="urn:microsoft.com/office/officeart/2005/8/layout/hierarchy4"/>
    <dgm:cxn modelId="{9D78BE96-7DBB-4F78-B11D-5880D6925472}" type="presParOf" srcId="{C9A3B7F0-1C96-4F50-954D-72CE8F578D29}" destId="{421AFD55-740E-4775-8F3B-95AE4D2A578A}" srcOrd="0" destOrd="0" presId="urn:microsoft.com/office/officeart/2005/8/layout/hierarchy4"/>
    <dgm:cxn modelId="{91B62007-8A06-43FF-9E33-ED7493A72EAA}" type="presParOf" srcId="{C9A3B7F0-1C96-4F50-954D-72CE8F578D29}" destId="{746A576D-187A-4DA0-B250-6EC2ED283D77}" srcOrd="1" destOrd="0" presId="urn:microsoft.com/office/officeart/2005/8/layout/hierarchy4"/>
    <dgm:cxn modelId="{B5EE952A-4719-46FD-8D9A-1E430EB166B1}" type="presParOf" srcId="{C9A3B7F0-1C96-4F50-954D-72CE8F578D29}" destId="{A5D20076-FDBA-4790-9CA0-B2E379A7B210}" srcOrd="2" destOrd="0" presId="urn:microsoft.com/office/officeart/2005/8/layout/hierarchy4"/>
    <dgm:cxn modelId="{6D072E2D-6628-4300-8AD4-6F871DBCA7F1}" type="presParOf" srcId="{A5D20076-FDBA-4790-9CA0-B2E379A7B210}" destId="{E1E222EC-B677-4102-8C85-73FCF9056478}" srcOrd="0" destOrd="0" presId="urn:microsoft.com/office/officeart/2005/8/layout/hierarchy4"/>
    <dgm:cxn modelId="{AB3DB18A-74A6-4A99-853B-7B73D697F898}" type="presParOf" srcId="{E1E222EC-B677-4102-8C85-73FCF9056478}" destId="{26D60601-583F-4786-8A45-B2950BA129BE}" srcOrd="0" destOrd="0" presId="urn:microsoft.com/office/officeart/2005/8/layout/hierarchy4"/>
    <dgm:cxn modelId="{A8383430-0FB9-48C2-8F97-07465640CEF1}" type="presParOf" srcId="{E1E222EC-B677-4102-8C85-73FCF9056478}" destId="{B69514DE-96B9-40B8-9DD5-E149E4E94B3A}" srcOrd="1" destOrd="0" presId="urn:microsoft.com/office/officeart/2005/8/layout/hierarchy4"/>
    <dgm:cxn modelId="{2EFDEFDE-B5BA-4F07-A584-14C6D4325EE5}" type="presParOf" srcId="{A5D20076-FDBA-4790-9CA0-B2E379A7B210}" destId="{48E456FC-4399-4781-B15E-0E5EB0503C4B}" srcOrd="1" destOrd="0" presId="urn:microsoft.com/office/officeart/2005/8/layout/hierarchy4"/>
    <dgm:cxn modelId="{7864CFB6-A82D-455D-BE61-9157205F4552}" type="presParOf" srcId="{A5D20076-FDBA-4790-9CA0-B2E379A7B210}" destId="{256EE7BE-3422-435D-825B-747179060F21}" srcOrd="2" destOrd="0" presId="urn:microsoft.com/office/officeart/2005/8/layout/hierarchy4"/>
    <dgm:cxn modelId="{4DE8D500-1C70-42F1-B958-058DB01AA2B3}" type="presParOf" srcId="{256EE7BE-3422-435D-825B-747179060F21}" destId="{81369AFE-2C92-4641-AD83-472A2A8B9060}" srcOrd="0" destOrd="0" presId="urn:microsoft.com/office/officeart/2005/8/layout/hierarchy4"/>
    <dgm:cxn modelId="{DCC77DB6-E9AD-4576-9303-3D84E90DF53F}" type="presParOf" srcId="{256EE7BE-3422-435D-825B-747179060F21}" destId="{A6FC8F5F-6431-41B1-8884-2C7B4543E7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FC08D3-4322-426E-B9F8-72FDB0A1BF6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A9B6F75-1F39-47EF-ACE5-BC32ED8BF105}">
      <dgm:prSet phldrT="[Texto]" custT="1"/>
      <dgm:spPr/>
      <dgm:t>
        <a:bodyPr/>
        <a:lstStyle/>
        <a:p>
          <a:r>
            <a:rPr lang="pt-PT" sz="2400" dirty="0" smtClean="0"/>
            <a:t>As células mais sensíveis do nosso organismo ao serem expostas a doses significativas de radiação ionizante, vão apresentar grandes alterações</a:t>
          </a:r>
          <a:endParaRPr lang="pt-PT" sz="2400" dirty="0"/>
        </a:p>
      </dgm:t>
    </dgm:pt>
    <dgm:pt modelId="{9C3187F0-605E-476A-B8A1-8E1D74222754}" type="parTrans" cxnId="{E89F1328-4634-432E-97DA-2AC14463CE24}">
      <dgm:prSet/>
      <dgm:spPr/>
      <dgm:t>
        <a:bodyPr/>
        <a:lstStyle/>
        <a:p>
          <a:endParaRPr lang="pt-PT" sz="2400"/>
        </a:p>
      </dgm:t>
    </dgm:pt>
    <dgm:pt modelId="{BB36B629-D548-480E-B35D-41EC702CE022}" type="sibTrans" cxnId="{E89F1328-4634-432E-97DA-2AC14463CE24}">
      <dgm:prSet/>
      <dgm:spPr/>
      <dgm:t>
        <a:bodyPr/>
        <a:lstStyle/>
        <a:p>
          <a:endParaRPr lang="pt-PT" sz="2400"/>
        </a:p>
      </dgm:t>
    </dgm:pt>
    <dgm:pt modelId="{0B278671-03A6-42C0-BCB1-232D813E17A4}">
      <dgm:prSet phldrT="[Texto]" custT="1"/>
      <dgm:spPr/>
      <dgm:t>
        <a:bodyPr/>
        <a:lstStyle/>
        <a:p>
          <a:r>
            <a:rPr lang="pt-PT" sz="2400" dirty="0" smtClean="0"/>
            <a:t>Fase inicial</a:t>
          </a:r>
          <a:endParaRPr lang="pt-PT" sz="2400" dirty="0"/>
        </a:p>
      </dgm:t>
    </dgm:pt>
    <dgm:pt modelId="{939D13A3-9153-4592-8A2D-00699E161C05}" type="parTrans" cxnId="{98B20509-1CAB-41C7-A5AA-674646D29B96}">
      <dgm:prSet/>
      <dgm:spPr/>
      <dgm:t>
        <a:bodyPr/>
        <a:lstStyle/>
        <a:p>
          <a:endParaRPr lang="pt-PT" sz="2400"/>
        </a:p>
      </dgm:t>
    </dgm:pt>
    <dgm:pt modelId="{0A1A859D-095B-442F-A133-E482A4661BCA}" type="sibTrans" cxnId="{98B20509-1CAB-41C7-A5AA-674646D29B96}">
      <dgm:prSet/>
      <dgm:spPr/>
      <dgm:t>
        <a:bodyPr/>
        <a:lstStyle/>
        <a:p>
          <a:endParaRPr lang="pt-PT" sz="2400"/>
        </a:p>
      </dgm:t>
    </dgm:pt>
    <dgm:pt modelId="{6538CFF1-1D9F-4B77-B241-C8EDA8922E89}">
      <dgm:prSet phldrT="[Texto]" custT="1"/>
      <dgm:spPr/>
      <dgm:t>
        <a:bodyPr/>
        <a:lstStyle/>
        <a:p>
          <a:r>
            <a:rPr lang="pt-PT" sz="2400" dirty="0" smtClean="0"/>
            <a:t>Fase latente</a:t>
          </a:r>
          <a:endParaRPr lang="pt-PT" sz="2400" dirty="0"/>
        </a:p>
      </dgm:t>
    </dgm:pt>
    <dgm:pt modelId="{59A44E0B-E80E-447A-89C1-D6249EAE3BD4}" type="parTrans" cxnId="{EE2FE3FA-827C-45B2-A135-A6FCCE530BD9}">
      <dgm:prSet/>
      <dgm:spPr/>
      <dgm:t>
        <a:bodyPr/>
        <a:lstStyle/>
        <a:p>
          <a:endParaRPr lang="pt-PT"/>
        </a:p>
      </dgm:t>
    </dgm:pt>
    <dgm:pt modelId="{6BCFDB5A-4828-469E-813D-A6B38FEDDDA1}" type="sibTrans" cxnId="{EE2FE3FA-827C-45B2-A135-A6FCCE530BD9}">
      <dgm:prSet/>
      <dgm:spPr/>
      <dgm:t>
        <a:bodyPr/>
        <a:lstStyle/>
        <a:p>
          <a:endParaRPr lang="pt-PT"/>
        </a:p>
      </dgm:t>
    </dgm:pt>
    <dgm:pt modelId="{E3523E08-704B-4E1F-83B5-F04DBD659808}">
      <dgm:prSet phldrT="[Texto]" custT="1"/>
      <dgm:spPr/>
      <dgm:t>
        <a:bodyPr/>
        <a:lstStyle/>
        <a:p>
          <a:r>
            <a:rPr lang="pt-PT" sz="2400" dirty="0" smtClean="0"/>
            <a:t>Fase de manifestação</a:t>
          </a:r>
          <a:endParaRPr lang="pt-PT" sz="2400" dirty="0"/>
        </a:p>
      </dgm:t>
    </dgm:pt>
    <dgm:pt modelId="{A45EDE33-70B3-4341-B9D8-C7D3308B4F86}" type="parTrans" cxnId="{749FC222-73C4-4798-86A0-16624BAB4299}">
      <dgm:prSet/>
      <dgm:spPr/>
      <dgm:t>
        <a:bodyPr/>
        <a:lstStyle/>
        <a:p>
          <a:endParaRPr lang="pt-PT"/>
        </a:p>
      </dgm:t>
    </dgm:pt>
    <dgm:pt modelId="{F988DCEB-510D-41E4-9187-FF2CF01E087A}" type="sibTrans" cxnId="{749FC222-73C4-4798-86A0-16624BAB4299}">
      <dgm:prSet/>
      <dgm:spPr/>
      <dgm:t>
        <a:bodyPr/>
        <a:lstStyle/>
        <a:p>
          <a:endParaRPr lang="pt-PT"/>
        </a:p>
      </dgm:t>
    </dgm:pt>
    <dgm:pt modelId="{C627FA8D-6C9C-41CB-96CC-30794618D244}">
      <dgm:prSet phldrT="[Texto]" custT="1"/>
      <dgm:spPr/>
      <dgm:t>
        <a:bodyPr/>
        <a:lstStyle/>
        <a:p>
          <a:r>
            <a:rPr lang="pt-PT" sz="2400" dirty="0" smtClean="0"/>
            <a:t>Fase de recuperação</a:t>
          </a:r>
          <a:endParaRPr lang="pt-PT" sz="2400" dirty="0"/>
        </a:p>
      </dgm:t>
    </dgm:pt>
    <dgm:pt modelId="{353FA0F2-DC3E-411A-8577-77CC5CCAC116}" type="parTrans" cxnId="{145703A4-7B0E-4E3A-BD1B-BD0C98971B8A}">
      <dgm:prSet/>
      <dgm:spPr/>
      <dgm:t>
        <a:bodyPr/>
        <a:lstStyle/>
        <a:p>
          <a:endParaRPr lang="pt-PT"/>
        </a:p>
      </dgm:t>
    </dgm:pt>
    <dgm:pt modelId="{C5D37B7E-F1FD-43E5-A341-818DC7A01BB1}" type="sibTrans" cxnId="{145703A4-7B0E-4E3A-BD1B-BD0C98971B8A}">
      <dgm:prSet/>
      <dgm:spPr/>
      <dgm:t>
        <a:bodyPr/>
        <a:lstStyle/>
        <a:p>
          <a:endParaRPr lang="pt-PT"/>
        </a:p>
      </dgm:t>
    </dgm:pt>
    <dgm:pt modelId="{FC353505-6455-4401-B63B-971BB16961D9}" type="pres">
      <dgm:prSet presAssocID="{34FC08D3-4322-426E-B9F8-72FDB0A1B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9A3B7F0-1C96-4F50-954D-72CE8F578D29}" type="pres">
      <dgm:prSet presAssocID="{6A9B6F75-1F39-47EF-ACE5-BC32ED8BF105}" presName="vertOne" presStyleCnt="0"/>
      <dgm:spPr/>
    </dgm:pt>
    <dgm:pt modelId="{421AFD55-740E-4775-8F3B-95AE4D2A578A}" type="pres">
      <dgm:prSet presAssocID="{6A9B6F75-1F39-47EF-ACE5-BC32ED8BF105}" presName="txOne" presStyleLbl="node0" presStyleIdx="0" presStyleCnt="1" custLinFactY="-13137" custLinFactNeighborX="7127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6A576D-187A-4DA0-B250-6EC2ED283D77}" type="pres">
      <dgm:prSet presAssocID="{6A9B6F75-1F39-47EF-ACE5-BC32ED8BF105}" presName="parTransOne" presStyleCnt="0"/>
      <dgm:spPr/>
    </dgm:pt>
    <dgm:pt modelId="{A5D20076-FDBA-4790-9CA0-B2E379A7B210}" type="pres">
      <dgm:prSet presAssocID="{6A9B6F75-1F39-47EF-ACE5-BC32ED8BF105}" presName="horzOne" presStyleCnt="0"/>
      <dgm:spPr/>
    </dgm:pt>
    <dgm:pt modelId="{E1E222EC-B677-4102-8C85-73FCF9056478}" type="pres">
      <dgm:prSet presAssocID="{0B278671-03A6-42C0-BCB1-232D813E17A4}" presName="vertTwo" presStyleCnt="0"/>
      <dgm:spPr/>
    </dgm:pt>
    <dgm:pt modelId="{26D60601-583F-4786-8A45-B2950BA129BE}" type="pres">
      <dgm:prSet presAssocID="{0B278671-03A6-42C0-BCB1-232D813E17A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69514DE-96B9-40B8-9DD5-E149E4E94B3A}" type="pres">
      <dgm:prSet presAssocID="{0B278671-03A6-42C0-BCB1-232D813E17A4}" presName="horzTwo" presStyleCnt="0"/>
      <dgm:spPr/>
    </dgm:pt>
    <dgm:pt modelId="{48E456FC-4399-4781-B15E-0E5EB0503C4B}" type="pres">
      <dgm:prSet presAssocID="{0A1A859D-095B-442F-A133-E482A4661BCA}" presName="sibSpaceTwo" presStyleCnt="0"/>
      <dgm:spPr/>
    </dgm:pt>
    <dgm:pt modelId="{FE9211CF-3529-45A0-AFA4-9D636D3847EF}" type="pres">
      <dgm:prSet presAssocID="{6538CFF1-1D9F-4B77-B241-C8EDA8922E89}" presName="vertTwo" presStyleCnt="0"/>
      <dgm:spPr/>
    </dgm:pt>
    <dgm:pt modelId="{38C226FC-C726-4B3F-8A7C-DF2C4B009B93}" type="pres">
      <dgm:prSet presAssocID="{6538CFF1-1D9F-4B77-B241-C8EDA8922E8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E274A9-5CF6-4DE8-9D29-B08744961A4E}" type="pres">
      <dgm:prSet presAssocID="{6538CFF1-1D9F-4B77-B241-C8EDA8922E89}" presName="horzTwo" presStyleCnt="0"/>
      <dgm:spPr/>
    </dgm:pt>
    <dgm:pt modelId="{CA017AE5-BC81-4A08-B624-B72056924493}" type="pres">
      <dgm:prSet presAssocID="{6BCFDB5A-4828-469E-813D-A6B38FEDDDA1}" presName="sibSpaceTwo" presStyleCnt="0"/>
      <dgm:spPr/>
    </dgm:pt>
    <dgm:pt modelId="{2CCAC6C5-55B5-46D7-ACBE-81A97D8AFE49}" type="pres">
      <dgm:prSet presAssocID="{E3523E08-704B-4E1F-83B5-F04DBD659808}" presName="vertTwo" presStyleCnt="0"/>
      <dgm:spPr/>
    </dgm:pt>
    <dgm:pt modelId="{E287E4D2-1CE2-4FCA-AEB1-167715438BDE}" type="pres">
      <dgm:prSet presAssocID="{E3523E08-704B-4E1F-83B5-F04DBD65980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DC90735-7DFA-4EC9-A65B-6E621E016389}" type="pres">
      <dgm:prSet presAssocID="{E3523E08-704B-4E1F-83B5-F04DBD659808}" presName="horzTwo" presStyleCnt="0"/>
      <dgm:spPr/>
    </dgm:pt>
    <dgm:pt modelId="{2E5C47F7-87C2-4759-BD9A-ED32A5FE7C8E}" type="pres">
      <dgm:prSet presAssocID="{F988DCEB-510D-41E4-9187-FF2CF01E087A}" presName="sibSpaceTwo" presStyleCnt="0"/>
      <dgm:spPr/>
    </dgm:pt>
    <dgm:pt modelId="{15237DE6-130A-4F19-B860-640B2CFF2801}" type="pres">
      <dgm:prSet presAssocID="{C627FA8D-6C9C-41CB-96CC-30794618D244}" presName="vertTwo" presStyleCnt="0"/>
      <dgm:spPr/>
    </dgm:pt>
    <dgm:pt modelId="{8355384B-A340-4CA4-B2FA-273522929639}" type="pres">
      <dgm:prSet presAssocID="{C627FA8D-6C9C-41CB-96CC-30794618D24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D09537A-B0D2-4174-92B6-C6D59CB61E83}" type="pres">
      <dgm:prSet presAssocID="{C627FA8D-6C9C-41CB-96CC-30794618D244}" presName="horzTwo" presStyleCnt="0"/>
      <dgm:spPr/>
    </dgm:pt>
  </dgm:ptLst>
  <dgm:cxnLst>
    <dgm:cxn modelId="{145703A4-7B0E-4E3A-BD1B-BD0C98971B8A}" srcId="{6A9B6F75-1F39-47EF-ACE5-BC32ED8BF105}" destId="{C627FA8D-6C9C-41CB-96CC-30794618D244}" srcOrd="3" destOrd="0" parTransId="{353FA0F2-DC3E-411A-8577-77CC5CCAC116}" sibTransId="{C5D37B7E-F1FD-43E5-A341-818DC7A01BB1}"/>
    <dgm:cxn modelId="{96447B3E-8556-4931-A564-B242ECC2ED91}" type="presOf" srcId="{E3523E08-704B-4E1F-83B5-F04DBD659808}" destId="{E287E4D2-1CE2-4FCA-AEB1-167715438BDE}" srcOrd="0" destOrd="0" presId="urn:microsoft.com/office/officeart/2005/8/layout/hierarchy4"/>
    <dgm:cxn modelId="{C110EFCB-49D3-484B-82AD-6C9BE2F88439}" type="presOf" srcId="{C627FA8D-6C9C-41CB-96CC-30794618D244}" destId="{8355384B-A340-4CA4-B2FA-273522929639}" srcOrd="0" destOrd="0" presId="urn:microsoft.com/office/officeart/2005/8/layout/hierarchy4"/>
    <dgm:cxn modelId="{98B20509-1CAB-41C7-A5AA-674646D29B96}" srcId="{6A9B6F75-1F39-47EF-ACE5-BC32ED8BF105}" destId="{0B278671-03A6-42C0-BCB1-232D813E17A4}" srcOrd="0" destOrd="0" parTransId="{939D13A3-9153-4592-8A2D-00699E161C05}" sibTransId="{0A1A859D-095B-442F-A133-E482A4661BCA}"/>
    <dgm:cxn modelId="{2C03FD29-B285-4F5B-AD1E-6F06C9F3DA4A}" type="presOf" srcId="{0B278671-03A6-42C0-BCB1-232D813E17A4}" destId="{26D60601-583F-4786-8A45-B2950BA129BE}" srcOrd="0" destOrd="0" presId="urn:microsoft.com/office/officeart/2005/8/layout/hierarchy4"/>
    <dgm:cxn modelId="{024610A8-C5AF-4C38-9527-AF1192092295}" type="presOf" srcId="{34FC08D3-4322-426E-B9F8-72FDB0A1BF6B}" destId="{FC353505-6455-4401-B63B-971BB16961D9}" srcOrd="0" destOrd="0" presId="urn:microsoft.com/office/officeart/2005/8/layout/hierarchy4"/>
    <dgm:cxn modelId="{EE2FE3FA-827C-45B2-A135-A6FCCE530BD9}" srcId="{6A9B6F75-1F39-47EF-ACE5-BC32ED8BF105}" destId="{6538CFF1-1D9F-4B77-B241-C8EDA8922E89}" srcOrd="1" destOrd="0" parTransId="{59A44E0B-E80E-447A-89C1-D6249EAE3BD4}" sibTransId="{6BCFDB5A-4828-469E-813D-A6B38FEDDDA1}"/>
    <dgm:cxn modelId="{E89F1328-4634-432E-97DA-2AC14463CE24}" srcId="{34FC08D3-4322-426E-B9F8-72FDB0A1BF6B}" destId="{6A9B6F75-1F39-47EF-ACE5-BC32ED8BF105}" srcOrd="0" destOrd="0" parTransId="{9C3187F0-605E-476A-B8A1-8E1D74222754}" sibTransId="{BB36B629-D548-480E-B35D-41EC702CE022}"/>
    <dgm:cxn modelId="{A6EB1271-BA90-4E91-A56B-1E3F301E8B0F}" type="presOf" srcId="{6538CFF1-1D9F-4B77-B241-C8EDA8922E89}" destId="{38C226FC-C726-4B3F-8A7C-DF2C4B009B93}" srcOrd="0" destOrd="0" presId="urn:microsoft.com/office/officeart/2005/8/layout/hierarchy4"/>
    <dgm:cxn modelId="{736FC52C-4844-490C-B987-95D40389A77E}" type="presOf" srcId="{6A9B6F75-1F39-47EF-ACE5-BC32ED8BF105}" destId="{421AFD55-740E-4775-8F3B-95AE4D2A578A}" srcOrd="0" destOrd="0" presId="urn:microsoft.com/office/officeart/2005/8/layout/hierarchy4"/>
    <dgm:cxn modelId="{749FC222-73C4-4798-86A0-16624BAB4299}" srcId="{6A9B6F75-1F39-47EF-ACE5-BC32ED8BF105}" destId="{E3523E08-704B-4E1F-83B5-F04DBD659808}" srcOrd="2" destOrd="0" parTransId="{A45EDE33-70B3-4341-B9D8-C7D3308B4F86}" sibTransId="{F988DCEB-510D-41E4-9187-FF2CF01E087A}"/>
    <dgm:cxn modelId="{A7012E63-B43D-4CDE-B2AD-73C3FD2E70C9}" type="presParOf" srcId="{FC353505-6455-4401-B63B-971BB16961D9}" destId="{C9A3B7F0-1C96-4F50-954D-72CE8F578D29}" srcOrd="0" destOrd="0" presId="urn:microsoft.com/office/officeart/2005/8/layout/hierarchy4"/>
    <dgm:cxn modelId="{BD1592E7-A51E-41F4-B9C7-41A09F9A57C6}" type="presParOf" srcId="{C9A3B7F0-1C96-4F50-954D-72CE8F578D29}" destId="{421AFD55-740E-4775-8F3B-95AE4D2A578A}" srcOrd="0" destOrd="0" presId="urn:microsoft.com/office/officeart/2005/8/layout/hierarchy4"/>
    <dgm:cxn modelId="{30C097BC-7EEC-48F9-A357-4C26979A4F2C}" type="presParOf" srcId="{C9A3B7F0-1C96-4F50-954D-72CE8F578D29}" destId="{746A576D-187A-4DA0-B250-6EC2ED283D77}" srcOrd="1" destOrd="0" presId="urn:microsoft.com/office/officeart/2005/8/layout/hierarchy4"/>
    <dgm:cxn modelId="{9853FDAD-ED32-4D8B-B5E4-62F9F1E6C070}" type="presParOf" srcId="{C9A3B7F0-1C96-4F50-954D-72CE8F578D29}" destId="{A5D20076-FDBA-4790-9CA0-B2E379A7B210}" srcOrd="2" destOrd="0" presId="urn:microsoft.com/office/officeart/2005/8/layout/hierarchy4"/>
    <dgm:cxn modelId="{94D2112D-516D-47B5-86F4-A8AF406286C7}" type="presParOf" srcId="{A5D20076-FDBA-4790-9CA0-B2E379A7B210}" destId="{E1E222EC-B677-4102-8C85-73FCF9056478}" srcOrd="0" destOrd="0" presId="urn:microsoft.com/office/officeart/2005/8/layout/hierarchy4"/>
    <dgm:cxn modelId="{C732F710-B31D-4C09-91F7-43931B2BEE7E}" type="presParOf" srcId="{E1E222EC-B677-4102-8C85-73FCF9056478}" destId="{26D60601-583F-4786-8A45-B2950BA129BE}" srcOrd="0" destOrd="0" presId="urn:microsoft.com/office/officeart/2005/8/layout/hierarchy4"/>
    <dgm:cxn modelId="{ACEC9193-E289-4B29-A347-3B27B1C2F2ED}" type="presParOf" srcId="{E1E222EC-B677-4102-8C85-73FCF9056478}" destId="{B69514DE-96B9-40B8-9DD5-E149E4E94B3A}" srcOrd="1" destOrd="0" presId="urn:microsoft.com/office/officeart/2005/8/layout/hierarchy4"/>
    <dgm:cxn modelId="{95C024EB-15C0-4019-AC72-D04AECEADA11}" type="presParOf" srcId="{A5D20076-FDBA-4790-9CA0-B2E379A7B210}" destId="{48E456FC-4399-4781-B15E-0E5EB0503C4B}" srcOrd="1" destOrd="0" presId="urn:microsoft.com/office/officeart/2005/8/layout/hierarchy4"/>
    <dgm:cxn modelId="{FB85B136-321F-44D2-B231-F365AA5FA46C}" type="presParOf" srcId="{A5D20076-FDBA-4790-9CA0-B2E379A7B210}" destId="{FE9211CF-3529-45A0-AFA4-9D636D3847EF}" srcOrd="2" destOrd="0" presId="urn:microsoft.com/office/officeart/2005/8/layout/hierarchy4"/>
    <dgm:cxn modelId="{2162308E-22A2-447B-9E88-A2A2C3BD365D}" type="presParOf" srcId="{FE9211CF-3529-45A0-AFA4-9D636D3847EF}" destId="{38C226FC-C726-4B3F-8A7C-DF2C4B009B93}" srcOrd="0" destOrd="0" presId="urn:microsoft.com/office/officeart/2005/8/layout/hierarchy4"/>
    <dgm:cxn modelId="{B63269DA-E9F6-40FC-9020-536A4DD3FD78}" type="presParOf" srcId="{FE9211CF-3529-45A0-AFA4-9D636D3847EF}" destId="{27E274A9-5CF6-4DE8-9D29-B08744961A4E}" srcOrd="1" destOrd="0" presId="urn:microsoft.com/office/officeart/2005/8/layout/hierarchy4"/>
    <dgm:cxn modelId="{565DED0E-7492-4491-A2CD-9494755BEDCA}" type="presParOf" srcId="{A5D20076-FDBA-4790-9CA0-B2E379A7B210}" destId="{CA017AE5-BC81-4A08-B624-B72056924493}" srcOrd="3" destOrd="0" presId="urn:microsoft.com/office/officeart/2005/8/layout/hierarchy4"/>
    <dgm:cxn modelId="{66BC1BDE-1ADC-43DF-9DE9-40F4697A8C5B}" type="presParOf" srcId="{A5D20076-FDBA-4790-9CA0-B2E379A7B210}" destId="{2CCAC6C5-55B5-46D7-ACBE-81A97D8AFE49}" srcOrd="4" destOrd="0" presId="urn:microsoft.com/office/officeart/2005/8/layout/hierarchy4"/>
    <dgm:cxn modelId="{66530CF6-BE35-4CF5-A117-14323C394E8E}" type="presParOf" srcId="{2CCAC6C5-55B5-46D7-ACBE-81A97D8AFE49}" destId="{E287E4D2-1CE2-4FCA-AEB1-167715438BDE}" srcOrd="0" destOrd="0" presId="urn:microsoft.com/office/officeart/2005/8/layout/hierarchy4"/>
    <dgm:cxn modelId="{4557865A-4765-4D37-A78F-2546F54ADFE7}" type="presParOf" srcId="{2CCAC6C5-55B5-46D7-ACBE-81A97D8AFE49}" destId="{0DC90735-7DFA-4EC9-A65B-6E621E016389}" srcOrd="1" destOrd="0" presId="urn:microsoft.com/office/officeart/2005/8/layout/hierarchy4"/>
    <dgm:cxn modelId="{E8278096-9D35-4410-8B81-9F84518265EF}" type="presParOf" srcId="{A5D20076-FDBA-4790-9CA0-B2E379A7B210}" destId="{2E5C47F7-87C2-4759-BD9A-ED32A5FE7C8E}" srcOrd="5" destOrd="0" presId="urn:microsoft.com/office/officeart/2005/8/layout/hierarchy4"/>
    <dgm:cxn modelId="{4B70C91E-76EA-4112-98EE-6D1C61322202}" type="presParOf" srcId="{A5D20076-FDBA-4790-9CA0-B2E379A7B210}" destId="{15237DE6-130A-4F19-B860-640B2CFF2801}" srcOrd="6" destOrd="0" presId="urn:microsoft.com/office/officeart/2005/8/layout/hierarchy4"/>
    <dgm:cxn modelId="{932AE2F0-127F-4075-BC56-041C86566DEC}" type="presParOf" srcId="{15237DE6-130A-4F19-B860-640B2CFF2801}" destId="{8355384B-A340-4CA4-B2FA-273522929639}" srcOrd="0" destOrd="0" presId="urn:microsoft.com/office/officeart/2005/8/layout/hierarchy4"/>
    <dgm:cxn modelId="{FC6B9DFB-952B-4023-A118-962C1CF147EA}" type="presParOf" srcId="{15237DE6-130A-4F19-B860-640B2CFF2801}" destId="{3D09537A-B0D2-4174-92B6-C6D59CB61E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FC08D3-4322-426E-B9F8-72FDB0A1BF6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6A9B6F75-1F39-47EF-ACE5-BC32ED8BF105}">
      <dgm:prSet phldrT="[Texto]" custT="1"/>
      <dgm:spPr/>
      <dgm:t>
        <a:bodyPr/>
        <a:lstStyle/>
        <a:p>
          <a:r>
            <a:rPr lang="pt-PT" sz="2400" dirty="0" smtClean="0"/>
            <a:t>Dependendo das doses e do tempo de latência da manifestação clínica esta síndrome pode ser dividida em três </a:t>
          </a:r>
          <a:r>
            <a:rPr lang="pt-PT" sz="2400" dirty="0" err="1" smtClean="0"/>
            <a:t>sub-síndromes</a:t>
          </a:r>
          <a:r>
            <a:rPr lang="pt-PT" sz="2400" dirty="0" smtClean="0"/>
            <a:t>:</a:t>
          </a:r>
          <a:endParaRPr lang="pt-PT" sz="2400" dirty="0"/>
        </a:p>
      </dgm:t>
    </dgm:pt>
    <dgm:pt modelId="{9C3187F0-605E-476A-B8A1-8E1D74222754}" type="parTrans" cxnId="{E89F1328-4634-432E-97DA-2AC14463CE24}">
      <dgm:prSet/>
      <dgm:spPr/>
      <dgm:t>
        <a:bodyPr/>
        <a:lstStyle/>
        <a:p>
          <a:endParaRPr lang="pt-PT" sz="2400"/>
        </a:p>
      </dgm:t>
    </dgm:pt>
    <dgm:pt modelId="{BB36B629-D548-480E-B35D-41EC702CE022}" type="sibTrans" cxnId="{E89F1328-4634-432E-97DA-2AC14463CE24}">
      <dgm:prSet/>
      <dgm:spPr/>
      <dgm:t>
        <a:bodyPr/>
        <a:lstStyle/>
        <a:p>
          <a:endParaRPr lang="pt-PT" sz="2400"/>
        </a:p>
      </dgm:t>
    </dgm:pt>
    <dgm:pt modelId="{0B278671-03A6-42C0-BCB1-232D813E17A4}">
      <dgm:prSet phldrT="[Texto]" custT="1"/>
      <dgm:spPr/>
      <dgm:t>
        <a:bodyPr/>
        <a:lstStyle/>
        <a:p>
          <a:r>
            <a:rPr lang="pt-PT" sz="2400" dirty="0" smtClean="0"/>
            <a:t>Síndrome hematopoiética</a:t>
          </a:r>
          <a:endParaRPr lang="pt-PT" sz="2400" dirty="0"/>
        </a:p>
      </dgm:t>
    </dgm:pt>
    <dgm:pt modelId="{939D13A3-9153-4592-8A2D-00699E161C05}" type="parTrans" cxnId="{98B20509-1CAB-41C7-A5AA-674646D29B96}">
      <dgm:prSet/>
      <dgm:spPr/>
      <dgm:t>
        <a:bodyPr/>
        <a:lstStyle/>
        <a:p>
          <a:endParaRPr lang="pt-PT" sz="2400"/>
        </a:p>
      </dgm:t>
    </dgm:pt>
    <dgm:pt modelId="{0A1A859D-095B-442F-A133-E482A4661BCA}" type="sibTrans" cxnId="{98B20509-1CAB-41C7-A5AA-674646D29B96}">
      <dgm:prSet/>
      <dgm:spPr/>
      <dgm:t>
        <a:bodyPr/>
        <a:lstStyle/>
        <a:p>
          <a:endParaRPr lang="pt-PT" sz="2400"/>
        </a:p>
      </dgm:t>
    </dgm:pt>
    <dgm:pt modelId="{75A534C2-9532-466A-8658-95A5694628B7}">
      <dgm:prSet phldrT="[Texto]" custT="1"/>
      <dgm:spPr/>
      <dgm:t>
        <a:bodyPr/>
        <a:lstStyle/>
        <a:p>
          <a:r>
            <a:rPr lang="pt-PT" sz="2400" dirty="0" smtClean="0"/>
            <a:t>Síndrome gastrointestinal</a:t>
          </a:r>
          <a:endParaRPr lang="pt-PT" sz="2400" dirty="0"/>
        </a:p>
      </dgm:t>
    </dgm:pt>
    <dgm:pt modelId="{09126C7B-E8E6-4053-897D-715F715513F4}" type="parTrans" cxnId="{43419F6D-030A-468F-8728-BB2F26B09253}">
      <dgm:prSet/>
      <dgm:spPr/>
      <dgm:t>
        <a:bodyPr/>
        <a:lstStyle/>
        <a:p>
          <a:endParaRPr lang="pt-PT"/>
        </a:p>
      </dgm:t>
    </dgm:pt>
    <dgm:pt modelId="{495CCC71-4A89-41DB-B21B-CF63F0D9093C}" type="sibTrans" cxnId="{43419F6D-030A-468F-8728-BB2F26B09253}">
      <dgm:prSet/>
      <dgm:spPr/>
      <dgm:t>
        <a:bodyPr/>
        <a:lstStyle/>
        <a:p>
          <a:endParaRPr lang="pt-PT"/>
        </a:p>
      </dgm:t>
    </dgm:pt>
    <dgm:pt modelId="{0C160553-9ADC-42DD-83F8-7DD929537580}">
      <dgm:prSet phldrT="[Texto]" custT="1"/>
      <dgm:spPr/>
      <dgm:t>
        <a:bodyPr/>
        <a:lstStyle/>
        <a:p>
          <a:r>
            <a:rPr lang="pt-PT" sz="2400" dirty="0" smtClean="0"/>
            <a:t>Síndrome Cerebral</a:t>
          </a:r>
          <a:endParaRPr lang="pt-PT" sz="2400" dirty="0"/>
        </a:p>
      </dgm:t>
    </dgm:pt>
    <dgm:pt modelId="{84A8D9AA-5586-47B2-968B-E10A975659CC}" type="parTrans" cxnId="{B6898234-51F6-4DBC-B461-D43B50115F4A}">
      <dgm:prSet/>
      <dgm:spPr/>
      <dgm:t>
        <a:bodyPr/>
        <a:lstStyle/>
        <a:p>
          <a:endParaRPr lang="pt-PT"/>
        </a:p>
      </dgm:t>
    </dgm:pt>
    <dgm:pt modelId="{343BE1FC-3FFA-4D5A-9D96-CA7C59592A1F}" type="sibTrans" cxnId="{B6898234-51F6-4DBC-B461-D43B50115F4A}">
      <dgm:prSet/>
      <dgm:spPr/>
      <dgm:t>
        <a:bodyPr/>
        <a:lstStyle/>
        <a:p>
          <a:endParaRPr lang="pt-PT"/>
        </a:p>
      </dgm:t>
    </dgm:pt>
    <dgm:pt modelId="{FC353505-6455-4401-B63B-971BB16961D9}" type="pres">
      <dgm:prSet presAssocID="{34FC08D3-4322-426E-B9F8-72FDB0A1B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9A3B7F0-1C96-4F50-954D-72CE8F578D29}" type="pres">
      <dgm:prSet presAssocID="{6A9B6F75-1F39-47EF-ACE5-BC32ED8BF105}" presName="vertOne" presStyleCnt="0"/>
      <dgm:spPr/>
    </dgm:pt>
    <dgm:pt modelId="{421AFD55-740E-4775-8F3B-95AE4D2A578A}" type="pres">
      <dgm:prSet presAssocID="{6A9B6F75-1F39-47EF-ACE5-BC32ED8BF105}" presName="txOne" presStyleLbl="node0" presStyleIdx="0" presStyleCnt="1" custLinFactY="-13137" custLinFactNeighborX="7127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6A576D-187A-4DA0-B250-6EC2ED283D77}" type="pres">
      <dgm:prSet presAssocID="{6A9B6F75-1F39-47EF-ACE5-BC32ED8BF105}" presName="parTransOne" presStyleCnt="0"/>
      <dgm:spPr/>
    </dgm:pt>
    <dgm:pt modelId="{A5D20076-FDBA-4790-9CA0-B2E379A7B210}" type="pres">
      <dgm:prSet presAssocID="{6A9B6F75-1F39-47EF-ACE5-BC32ED8BF105}" presName="horzOne" presStyleCnt="0"/>
      <dgm:spPr/>
    </dgm:pt>
    <dgm:pt modelId="{E1E222EC-B677-4102-8C85-73FCF9056478}" type="pres">
      <dgm:prSet presAssocID="{0B278671-03A6-42C0-BCB1-232D813E17A4}" presName="vertTwo" presStyleCnt="0"/>
      <dgm:spPr/>
    </dgm:pt>
    <dgm:pt modelId="{26D60601-583F-4786-8A45-B2950BA129BE}" type="pres">
      <dgm:prSet presAssocID="{0B278671-03A6-42C0-BCB1-232D813E17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69514DE-96B9-40B8-9DD5-E149E4E94B3A}" type="pres">
      <dgm:prSet presAssocID="{0B278671-03A6-42C0-BCB1-232D813E17A4}" presName="horzTwo" presStyleCnt="0"/>
      <dgm:spPr/>
    </dgm:pt>
    <dgm:pt modelId="{48E456FC-4399-4781-B15E-0E5EB0503C4B}" type="pres">
      <dgm:prSet presAssocID="{0A1A859D-095B-442F-A133-E482A4661BCA}" presName="sibSpaceTwo" presStyleCnt="0"/>
      <dgm:spPr/>
    </dgm:pt>
    <dgm:pt modelId="{1CE293A1-B314-4747-9381-F875284D893D}" type="pres">
      <dgm:prSet presAssocID="{75A534C2-9532-466A-8658-95A5694628B7}" presName="vertTwo" presStyleCnt="0"/>
      <dgm:spPr/>
    </dgm:pt>
    <dgm:pt modelId="{80B9C105-8EBB-488E-9AC2-85C78B7FF33B}" type="pres">
      <dgm:prSet presAssocID="{75A534C2-9532-466A-8658-95A5694628B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C3715BB-FFF1-42EE-A302-991F4B0DB35B}" type="pres">
      <dgm:prSet presAssocID="{75A534C2-9532-466A-8658-95A5694628B7}" presName="horzTwo" presStyleCnt="0"/>
      <dgm:spPr/>
    </dgm:pt>
    <dgm:pt modelId="{772DA938-B65D-4549-8BE2-CB482831A29C}" type="pres">
      <dgm:prSet presAssocID="{495CCC71-4A89-41DB-B21B-CF63F0D9093C}" presName="sibSpaceTwo" presStyleCnt="0"/>
      <dgm:spPr/>
    </dgm:pt>
    <dgm:pt modelId="{0AD23B22-3276-4E89-AFD9-DCA61BC286DE}" type="pres">
      <dgm:prSet presAssocID="{0C160553-9ADC-42DD-83F8-7DD929537580}" presName="vertTwo" presStyleCnt="0"/>
      <dgm:spPr/>
    </dgm:pt>
    <dgm:pt modelId="{9E2AA3B2-64F3-4465-B16F-3641CEF8746A}" type="pres">
      <dgm:prSet presAssocID="{0C160553-9ADC-42DD-83F8-7DD92953758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9140393-5C3F-42FE-9762-FDFE47E862A2}" type="pres">
      <dgm:prSet presAssocID="{0C160553-9ADC-42DD-83F8-7DD929537580}" presName="horzTwo" presStyleCnt="0"/>
      <dgm:spPr/>
    </dgm:pt>
  </dgm:ptLst>
  <dgm:cxnLst>
    <dgm:cxn modelId="{B6898234-51F6-4DBC-B461-D43B50115F4A}" srcId="{6A9B6F75-1F39-47EF-ACE5-BC32ED8BF105}" destId="{0C160553-9ADC-42DD-83F8-7DD929537580}" srcOrd="2" destOrd="0" parTransId="{84A8D9AA-5586-47B2-968B-E10A975659CC}" sibTransId="{343BE1FC-3FFA-4D5A-9D96-CA7C59592A1F}"/>
    <dgm:cxn modelId="{ABD42600-A8AC-4002-A2C4-AA98C67B222F}" type="presOf" srcId="{34FC08D3-4322-426E-B9F8-72FDB0A1BF6B}" destId="{FC353505-6455-4401-B63B-971BB16961D9}" srcOrd="0" destOrd="0" presId="urn:microsoft.com/office/officeart/2005/8/layout/hierarchy4"/>
    <dgm:cxn modelId="{BCD21CD3-4EAF-43BC-AD5A-7D32EFB53F1F}" type="presOf" srcId="{0B278671-03A6-42C0-BCB1-232D813E17A4}" destId="{26D60601-583F-4786-8A45-B2950BA129BE}" srcOrd="0" destOrd="0" presId="urn:microsoft.com/office/officeart/2005/8/layout/hierarchy4"/>
    <dgm:cxn modelId="{98B20509-1CAB-41C7-A5AA-674646D29B96}" srcId="{6A9B6F75-1F39-47EF-ACE5-BC32ED8BF105}" destId="{0B278671-03A6-42C0-BCB1-232D813E17A4}" srcOrd="0" destOrd="0" parTransId="{939D13A3-9153-4592-8A2D-00699E161C05}" sibTransId="{0A1A859D-095B-442F-A133-E482A4661BCA}"/>
    <dgm:cxn modelId="{60E46DDB-FC63-486E-B1D5-3BDF95C5AFB6}" type="presOf" srcId="{0C160553-9ADC-42DD-83F8-7DD929537580}" destId="{9E2AA3B2-64F3-4465-B16F-3641CEF8746A}" srcOrd="0" destOrd="0" presId="urn:microsoft.com/office/officeart/2005/8/layout/hierarchy4"/>
    <dgm:cxn modelId="{31AD388D-7B4D-484C-923F-2A771E3F1E4E}" type="presOf" srcId="{75A534C2-9532-466A-8658-95A5694628B7}" destId="{80B9C105-8EBB-488E-9AC2-85C78B7FF33B}" srcOrd="0" destOrd="0" presId="urn:microsoft.com/office/officeart/2005/8/layout/hierarchy4"/>
    <dgm:cxn modelId="{E89F1328-4634-432E-97DA-2AC14463CE24}" srcId="{34FC08D3-4322-426E-B9F8-72FDB0A1BF6B}" destId="{6A9B6F75-1F39-47EF-ACE5-BC32ED8BF105}" srcOrd="0" destOrd="0" parTransId="{9C3187F0-605E-476A-B8A1-8E1D74222754}" sibTransId="{BB36B629-D548-480E-B35D-41EC702CE022}"/>
    <dgm:cxn modelId="{43419F6D-030A-468F-8728-BB2F26B09253}" srcId="{6A9B6F75-1F39-47EF-ACE5-BC32ED8BF105}" destId="{75A534C2-9532-466A-8658-95A5694628B7}" srcOrd="1" destOrd="0" parTransId="{09126C7B-E8E6-4053-897D-715F715513F4}" sibTransId="{495CCC71-4A89-41DB-B21B-CF63F0D9093C}"/>
    <dgm:cxn modelId="{1E429611-5259-45F3-B729-4A099B8B13CB}" type="presOf" srcId="{6A9B6F75-1F39-47EF-ACE5-BC32ED8BF105}" destId="{421AFD55-740E-4775-8F3B-95AE4D2A578A}" srcOrd="0" destOrd="0" presId="urn:microsoft.com/office/officeart/2005/8/layout/hierarchy4"/>
    <dgm:cxn modelId="{57D25ECB-EEDE-4368-9BCB-2B893A97EFF3}" type="presParOf" srcId="{FC353505-6455-4401-B63B-971BB16961D9}" destId="{C9A3B7F0-1C96-4F50-954D-72CE8F578D29}" srcOrd="0" destOrd="0" presId="urn:microsoft.com/office/officeart/2005/8/layout/hierarchy4"/>
    <dgm:cxn modelId="{1829520D-9063-427E-8C5E-D56A9AA9AC9A}" type="presParOf" srcId="{C9A3B7F0-1C96-4F50-954D-72CE8F578D29}" destId="{421AFD55-740E-4775-8F3B-95AE4D2A578A}" srcOrd="0" destOrd="0" presId="urn:microsoft.com/office/officeart/2005/8/layout/hierarchy4"/>
    <dgm:cxn modelId="{5CA5CEA6-AEFC-4B55-9B1B-A84A90E50135}" type="presParOf" srcId="{C9A3B7F0-1C96-4F50-954D-72CE8F578D29}" destId="{746A576D-187A-4DA0-B250-6EC2ED283D77}" srcOrd="1" destOrd="0" presId="urn:microsoft.com/office/officeart/2005/8/layout/hierarchy4"/>
    <dgm:cxn modelId="{D2A864CE-4D36-4438-BDD9-A5864DC7352C}" type="presParOf" srcId="{C9A3B7F0-1C96-4F50-954D-72CE8F578D29}" destId="{A5D20076-FDBA-4790-9CA0-B2E379A7B210}" srcOrd="2" destOrd="0" presId="urn:microsoft.com/office/officeart/2005/8/layout/hierarchy4"/>
    <dgm:cxn modelId="{43230242-C79B-49B5-ADF3-062666123A86}" type="presParOf" srcId="{A5D20076-FDBA-4790-9CA0-B2E379A7B210}" destId="{E1E222EC-B677-4102-8C85-73FCF9056478}" srcOrd="0" destOrd="0" presId="urn:microsoft.com/office/officeart/2005/8/layout/hierarchy4"/>
    <dgm:cxn modelId="{36701AFB-C631-4A50-8F94-21E05C1C81F7}" type="presParOf" srcId="{E1E222EC-B677-4102-8C85-73FCF9056478}" destId="{26D60601-583F-4786-8A45-B2950BA129BE}" srcOrd="0" destOrd="0" presId="urn:microsoft.com/office/officeart/2005/8/layout/hierarchy4"/>
    <dgm:cxn modelId="{5EAC378A-2499-4D1E-B3A2-F72500E8703F}" type="presParOf" srcId="{E1E222EC-B677-4102-8C85-73FCF9056478}" destId="{B69514DE-96B9-40B8-9DD5-E149E4E94B3A}" srcOrd="1" destOrd="0" presId="urn:microsoft.com/office/officeart/2005/8/layout/hierarchy4"/>
    <dgm:cxn modelId="{4FBD3DF2-3122-41A0-8F9C-91150DBDC516}" type="presParOf" srcId="{A5D20076-FDBA-4790-9CA0-B2E379A7B210}" destId="{48E456FC-4399-4781-B15E-0E5EB0503C4B}" srcOrd="1" destOrd="0" presId="urn:microsoft.com/office/officeart/2005/8/layout/hierarchy4"/>
    <dgm:cxn modelId="{D981F6DE-8BD8-4D81-89E4-3C8CC148AF67}" type="presParOf" srcId="{A5D20076-FDBA-4790-9CA0-B2E379A7B210}" destId="{1CE293A1-B314-4747-9381-F875284D893D}" srcOrd="2" destOrd="0" presId="urn:microsoft.com/office/officeart/2005/8/layout/hierarchy4"/>
    <dgm:cxn modelId="{39B27DCE-4BF6-44F1-A4F9-F2C28B7D18EE}" type="presParOf" srcId="{1CE293A1-B314-4747-9381-F875284D893D}" destId="{80B9C105-8EBB-488E-9AC2-85C78B7FF33B}" srcOrd="0" destOrd="0" presId="urn:microsoft.com/office/officeart/2005/8/layout/hierarchy4"/>
    <dgm:cxn modelId="{A21BEF76-0FF7-4FE9-88AF-5D196D0909C2}" type="presParOf" srcId="{1CE293A1-B314-4747-9381-F875284D893D}" destId="{BC3715BB-FFF1-42EE-A302-991F4B0DB35B}" srcOrd="1" destOrd="0" presId="urn:microsoft.com/office/officeart/2005/8/layout/hierarchy4"/>
    <dgm:cxn modelId="{491BCF9F-5D48-4460-94A3-F2A3AF82637B}" type="presParOf" srcId="{A5D20076-FDBA-4790-9CA0-B2E379A7B210}" destId="{772DA938-B65D-4549-8BE2-CB482831A29C}" srcOrd="3" destOrd="0" presId="urn:microsoft.com/office/officeart/2005/8/layout/hierarchy4"/>
    <dgm:cxn modelId="{DCF4EF96-CC2E-441C-853A-D3CDDDC3A30E}" type="presParOf" srcId="{A5D20076-FDBA-4790-9CA0-B2E379A7B210}" destId="{0AD23B22-3276-4E89-AFD9-DCA61BC286DE}" srcOrd="4" destOrd="0" presId="urn:microsoft.com/office/officeart/2005/8/layout/hierarchy4"/>
    <dgm:cxn modelId="{B33161D4-1C9E-4A62-9F8A-9E85FF9FE505}" type="presParOf" srcId="{0AD23B22-3276-4E89-AFD9-DCA61BC286DE}" destId="{9E2AA3B2-64F3-4465-B16F-3641CEF8746A}" srcOrd="0" destOrd="0" presId="urn:microsoft.com/office/officeart/2005/8/layout/hierarchy4"/>
    <dgm:cxn modelId="{32C73626-D96B-4568-A5A0-EC7BD00DAC9E}" type="presParOf" srcId="{0AD23B22-3276-4E89-AFD9-DCA61BC286DE}" destId="{79140393-5C3F-42FE-9762-FDFE47E862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5A717B-F08E-4885-B0DC-77989EEB18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C770A2D-63D5-4D6F-B57F-4F2311ECBA90}">
      <dgm:prSet phldrT="[Texto]"/>
      <dgm:spPr/>
      <dgm:t>
        <a:bodyPr/>
        <a:lstStyle/>
        <a:p>
          <a:r>
            <a:rPr lang="pt-PT" dirty="0" smtClean="0"/>
            <a:t>Mama</a:t>
          </a:r>
          <a:endParaRPr lang="pt-PT" dirty="0"/>
        </a:p>
      </dgm:t>
    </dgm:pt>
    <dgm:pt modelId="{79C14C0F-55FC-4312-9C51-EE15D4ED15A4}" type="parTrans" cxnId="{4FF983EC-D8BF-4039-9B3E-C73A3B40E55A}">
      <dgm:prSet/>
      <dgm:spPr/>
      <dgm:t>
        <a:bodyPr/>
        <a:lstStyle/>
        <a:p>
          <a:endParaRPr lang="pt-PT"/>
        </a:p>
      </dgm:t>
    </dgm:pt>
    <dgm:pt modelId="{C928A7D8-404A-403F-942A-37AB225E7E6C}" type="sibTrans" cxnId="{4FF983EC-D8BF-4039-9B3E-C73A3B40E55A}">
      <dgm:prSet/>
      <dgm:spPr/>
      <dgm:t>
        <a:bodyPr/>
        <a:lstStyle/>
        <a:p>
          <a:endParaRPr lang="pt-PT"/>
        </a:p>
      </dgm:t>
    </dgm:pt>
    <dgm:pt modelId="{D7D5E104-8BB7-4CE0-A470-051F00589CDD}">
      <dgm:prSet phldrT="[Texto]"/>
      <dgm:spPr/>
      <dgm:t>
        <a:bodyPr/>
        <a:lstStyle/>
        <a:p>
          <a:r>
            <a:rPr lang="pt-PT" dirty="0" smtClean="0"/>
            <a:t>Gónadas</a:t>
          </a:r>
          <a:endParaRPr lang="pt-PT" dirty="0"/>
        </a:p>
      </dgm:t>
    </dgm:pt>
    <dgm:pt modelId="{224B761C-4A9F-4C78-9E5D-220CFAF5D65F}" type="parTrans" cxnId="{3687A197-23E3-4AE4-B7BC-F6653AF6CB95}">
      <dgm:prSet/>
      <dgm:spPr/>
      <dgm:t>
        <a:bodyPr/>
        <a:lstStyle/>
        <a:p>
          <a:endParaRPr lang="pt-PT"/>
        </a:p>
      </dgm:t>
    </dgm:pt>
    <dgm:pt modelId="{17605CAB-3125-41A9-AD41-9D323A165985}" type="sibTrans" cxnId="{3687A197-23E3-4AE4-B7BC-F6653AF6CB95}">
      <dgm:prSet/>
      <dgm:spPr/>
      <dgm:t>
        <a:bodyPr/>
        <a:lstStyle/>
        <a:p>
          <a:endParaRPr lang="pt-PT"/>
        </a:p>
      </dgm:t>
    </dgm:pt>
    <dgm:pt modelId="{5C89ECA4-5733-4A12-B2FD-E17584897915}">
      <dgm:prSet phldrT="[Texto]"/>
      <dgm:spPr/>
      <dgm:t>
        <a:bodyPr/>
        <a:lstStyle/>
        <a:p>
          <a:r>
            <a:rPr lang="pt-PT" dirty="0" smtClean="0"/>
            <a:t>Tiroide</a:t>
          </a:r>
          <a:endParaRPr lang="pt-PT" dirty="0"/>
        </a:p>
      </dgm:t>
    </dgm:pt>
    <dgm:pt modelId="{D0628924-5C07-400D-8A0F-82E4EC91A6CE}" type="parTrans" cxnId="{CBC9750E-DE8F-4494-A70B-431116D6B381}">
      <dgm:prSet/>
      <dgm:spPr/>
      <dgm:t>
        <a:bodyPr/>
        <a:lstStyle/>
        <a:p>
          <a:endParaRPr lang="pt-PT"/>
        </a:p>
      </dgm:t>
    </dgm:pt>
    <dgm:pt modelId="{6DAA03BB-3798-4A3D-B2C2-49199018C3AA}" type="sibTrans" cxnId="{CBC9750E-DE8F-4494-A70B-431116D6B381}">
      <dgm:prSet/>
      <dgm:spPr/>
      <dgm:t>
        <a:bodyPr/>
        <a:lstStyle/>
        <a:p>
          <a:endParaRPr lang="pt-PT"/>
        </a:p>
      </dgm:t>
    </dgm:pt>
    <dgm:pt modelId="{BE872EA4-E34D-4C83-A86A-D63435FF1C44}" type="pres">
      <dgm:prSet presAssocID="{675A717B-F08E-4885-B0DC-77989EEB18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068F66E-DE0B-4960-BED0-9CA5668EB3DE}" type="pres">
      <dgm:prSet presAssocID="{2C770A2D-63D5-4D6F-B57F-4F2311ECBA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EB397B-6BB4-40A4-8CA4-55ED2AFF6A47}" type="pres">
      <dgm:prSet presAssocID="{C928A7D8-404A-403F-942A-37AB225E7E6C}" presName="sibTrans" presStyleCnt="0"/>
      <dgm:spPr/>
    </dgm:pt>
    <dgm:pt modelId="{20D87442-3D3F-4978-8AAE-4F474D18C547}" type="pres">
      <dgm:prSet presAssocID="{D7D5E104-8BB7-4CE0-A470-051F00589C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583B00-7CCE-4C5A-8DFD-5A30AE3F908F}" type="pres">
      <dgm:prSet presAssocID="{17605CAB-3125-41A9-AD41-9D323A165985}" presName="sibTrans" presStyleCnt="0"/>
      <dgm:spPr/>
    </dgm:pt>
    <dgm:pt modelId="{092A270D-C65B-4734-A9DD-7B147AF050C6}" type="pres">
      <dgm:prSet presAssocID="{5C89ECA4-5733-4A12-B2FD-E175848979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687A197-23E3-4AE4-B7BC-F6653AF6CB95}" srcId="{675A717B-F08E-4885-B0DC-77989EEB1824}" destId="{D7D5E104-8BB7-4CE0-A470-051F00589CDD}" srcOrd="1" destOrd="0" parTransId="{224B761C-4A9F-4C78-9E5D-220CFAF5D65F}" sibTransId="{17605CAB-3125-41A9-AD41-9D323A165985}"/>
    <dgm:cxn modelId="{91F8B44C-FFF2-43D0-9248-A152862149AA}" type="presOf" srcId="{D7D5E104-8BB7-4CE0-A470-051F00589CDD}" destId="{20D87442-3D3F-4978-8AAE-4F474D18C547}" srcOrd="0" destOrd="0" presId="urn:microsoft.com/office/officeart/2005/8/layout/default"/>
    <dgm:cxn modelId="{CBC9750E-DE8F-4494-A70B-431116D6B381}" srcId="{675A717B-F08E-4885-B0DC-77989EEB1824}" destId="{5C89ECA4-5733-4A12-B2FD-E17584897915}" srcOrd="2" destOrd="0" parTransId="{D0628924-5C07-400D-8A0F-82E4EC91A6CE}" sibTransId="{6DAA03BB-3798-4A3D-B2C2-49199018C3AA}"/>
    <dgm:cxn modelId="{44E16DDB-F624-42F5-BD1F-07BF432B251C}" type="presOf" srcId="{5C89ECA4-5733-4A12-B2FD-E17584897915}" destId="{092A270D-C65B-4734-A9DD-7B147AF050C6}" srcOrd="0" destOrd="0" presId="urn:microsoft.com/office/officeart/2005/8/layout/default"/>
    <dgm:cxn modelId="{9FDA37BE-0ADF-40EA-A3B4-A812C257E082}" type="presOf" srcId="{675A717B-F08E-4885-B0DC-77989EEB1824}" destId="{BE872EA4-E34D-4C83-A86A-D63435FF1C44}" srcOrd="0" destOrd="0" presId="urn:microsoft.com/office/officeart/2005/8/layout/default"/>
    <dgm:cxn modelId="{4FF983EC-D8BF-4039-9B3E-C73A3B40E55A}" srcId="{675A717B-F08E-4885-B0DC-77989EEB1824}" destId="{2C770A2D-63D5-4D6F-B57F-4F2311ECBA90}" srcOrd="0" destOrd="0" parTransId="{79C14C0F-55FC-4312-9C51-EE15D4ED15A4}" sibTransId="{C928A7D8-404A-403F-942A-37AB225E7E6C}"/>
    <dgm:cxn modelId="{70C1F170-BF23-48A1-BE48-06C5DFE05C84}" type="presOf" srcId="{2C770A2D-63D5-4D6F-B57F-4F2311ECBA90}" destId="{9068F66E-DE0B-4960-BED0-9CA5668EB3DE}" srcOrd="0" destOrd="0" presId="urn:microsoft.com/office/officeart/2005/8/layout/default"/>
    <dgm:cxn modelId="{AEBDEF67-E5ED-495F-AB81-C56714BF5E2E}" type="presParOf" srcId="{BE872EA4-E34D-4C83-A86A-D63435FF1C44}" destId="{9068F66E-DE0B-4960-BED0-9CA5668EB3DE}" srcOrd="0" destOrd="0" presId="urn:microsoft.com/office/officeart/2005/8/layout/default"/>
    <dgm:cxn modelId="{1C288419-65C3-4AEC-95A1-E5FD32F975BF}" type="presParOf" srcId="{BE872EA4-E34D-4C83-A86A-D63435FF1C44}" destId="{57EB397B-6BB4-40A4-8CA4-55ED2AFF6A47}" srcOrd="1" destOrd="0" presId="urn:microsoft.com/office/officeart/2005/8/layout/default"/>
    <dgm:cxn modelId="{2672CDD3-861F-4A26-89CF-9C7F92DE1697}" type="presParOf" srcId="{BE872EA4-E34D-4C83-A86A-D63435FF1C44}" destId="{20D87442-3D3F-4978-8AAE-4F474D18C547}" srcOrd="2" destOrd="0" presId="urn:microsoft.com/office/officeart/2005/8/layout/default"/>
    <dgm:cxn modelId="{66F7A8F5-9E72-4626-89F8-237C2882B71F}" type="presParOf" srcId="{BE872EA4-E34D-4C83-A86A-D63435FF1C44}" destId="{62583B00-7CCE-4C5A-8DFD-5A30AE3F908F}" srcOrd="3" destOrd="0" presId="urn:microsoft.com/office/officeart/2005/8/layout/default"/>
    <dgm:cxn modelId="{E5796ADB-9447-4ADB-AEC8-FAB8573FD6C1}" type="presParOf" srcId="{BE872EA4-E34D-4C83-A86A-D63435FF1C44}" destId="{092A270D-C65B-4734-A9DD-7B147AF050C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566B80-D91B-4B63-B0C0-6036FCB78CF8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E7EAE25D-689A-414F-8682-252A0D4C046E}">
      <dgm:prSet phldrT="[Texto]" custT="1"/>
      <dgm:spPr/>
      <dgm:t>
        <a:bodyPr/>
        <a:lstStyle/>
        <a:p>
          <a:r>
            <a:rPr lang="pt-PT" sz="2400" dirty="0" smtClean="0"/>
            <a:t>Comparação entre cardiologistas que realizam cateterismo cardíaco e outros cirurgiões</a:t>
          </a:r>
          <a:endParaRPr lang="pt-PT" sz="2400" dirty="0"/>
        </a:p>
      </dgm:t>
    </dgm:pt>
    <dgm:pt modelId="{1B168224-C1BE-4E73-9184-B46680731606}" type="parTrans" cxnId="{9B677FF2-6899-4B5C-AD40-2A881F4C5003}">
      <dgm:prSet/>
      <dgm:spPr/>
      <dgm:t>
        <a:bodyPr/>
        <a:lstStyle/>
        <a:p>
          <a:endParaRPr lang="pt-PT" sz="2400"/>
        </a:p>
      </dgm:t>
    </dgm:pt>
    <dgm:pt modelId="{058EFC2A-FB98-4229-8DEA-69F56D10DAC9}" type="sibTrans" cxnId="{9B677FF2-6899-4B5C-AD40-2A881F4C5003}">
      <dgm:prSet/>
      <dgm:spPr/>
      <dgm:t>
        <a:bodyPr/>
        <a:lstStyle/>
        <a:p>
          <a:endParaRPr lang="pt-PT" sz="2400"/>
        </a:p>
      </dgm:t>
    </dgm:pt>
    <dgm:pt modelId="{44BA3BDC-A9F1-4E17-A6FF-9F75BF93E154}">
      <dgm:prSet phldrT="[Texto]" custT="1"/>
      <dgm:spPr/>
      <dgm:t>
        <a:bodyPr/>
        <a:lstStyle/>
        <a:p>
          <a:r>
            <a:rPr lang="pt-PT" sz="2400" dirty="0" smtClean="0"/>
            <a:t>Dose anual variou entre 1,5 e 8,4 </a:t>
          </a:r>
          <a:r>
            <a:rPr lang="pt-PT" sz="2400" dirty="0" err="1" smtClean="0"/>
            <a:t>mSv</a:t>
          </a:r>
          <a:endParaRPr lang="pt-PT" sz="2400" dirty="0"/>
        </a:p>
      </dgm:t>
    </dgm:pt>
    <dgm:pt modelId="{421EC2AC-6DFF-4DC2-AD18-B59B504DB3CD}" type="parTrans" cxnId="{C4A5E91C-088E-4874-AB28-59DDFC7A986E}">
      <dgm:prSet/>
      <dgm:spPr/>
      <dgm:t>
        <a:bodyPr/>
        <a:lstStyle/>
        <a:p>
          <a:endParaRPr lang="pt-PT" sz="2400"/>
        </a:p>
      </dgm:t>
    </dgm:pt>
    <dgm:pt modelId="{15EDF795-5595-4139-AB10-BE72DEF128E8}" type="sibTrans" cxnId="{C4A5E91C-088E-4874-AB28-59DDFC7A986E}">
      <dgm:prSet/>
      <dgm:spPr/>
      <dgm:t>
        <a:bodyPr/>
        <a:lstStyle/>
        <a:p>
          <a:endParaRPr lang="pt-PT" sz="2400"/>
        </a:p>
      </dgm:t>
    </dgm:pt>
    <dgm:pt modelId="{310F4D9E-1B6E-4C15-B1A6-799CEBDEA9F5}">
      <dgm:prSet phldrT="[Texto]" custT="1"/>
      <dgm:spPr/>
      <dgm:t>
        <a:bodyPr/>
        <a:lstStyle/>
        <a:p>
          <a:r>
            <a:rPr lang="pt-PT" sz="2400" dirty="0" smtClean="0"/>
            <a:t>Verificou-se alterações significativas no DNA</a:t>
          </a:r>
          <a:endParaRPr lang="pt-PT" sz="2400" dirty="0"/>
        </a:p>
      </dgm:t>
    </dgm:pt>
    <dgm:pt modelId="{9F34C520-D3B7-4D5E-83A3-CD3EA64870D1}" type="parTrans" cxnId="{C42BC20F-88F4-47AA-A030-115B8E90ED33}">
      <dgm:prSet/>
      <dgm:spPr/>
      <dgm:t>
        <a:bodyPr/>
        <a:lstStyle/>
        <a:p>
          <a:endParaRPr lang="pt-PT" sz="2400"/>
        </a:p>
      </dgm:t>
    </dgm:pt>
    <dgm:pt modelId="{9FD39EE6-1CCC-4914-A6D3-F73C677B6F72}" type="sibTrans" cxnId="{C42BC20F-88F4-47AA-A030-115B8E90ED33}">
      <dgm:prSet/>
      <dgm:spPr/>
      <dgm:t>
        <a:bodyPr/>
        <a:lstStyle/>
        <a:p>
          <a:endParaRPr lang="pt-PT" sz="2400"/>
        </a:p>
      </dgm:t>
    </dgm:pt>
    <dgm:pt modelId="{DE13D70A-6C21-4186-95BF-190F5C1C52B3}">
      <dgm:prSet phldrT="[Texto]" custT="1"/>
      <dgm:spPr/>
      <dgm:t>
        <a:bodyPr/>
        <a:lstStyle/>
        <a:p>
          <a:r>
            <a:rPr lang="pt-PT" sz="2400" dirty="0" smtClean="0"/>
            <a:t>Sustentando a ideia de que procedimentos de cateterismo cardíaco podem aumentar as probabilidades de desenvolver cancro</a:t>
          </a:r>
          <a:endParaRPr lang="pt-PT" sz="2400" dirty="0"/>
        </a:p>
      </dgm:t>
    </dgm:pt>
    <dgm:pt modelId="{3869D9B9-E0C8-4E12-A50C-04F37FF68DDA}" type="parTrans" cxnId="{6376C3F2-7327-4DC3-99ED-02942A8C68CF}">
      <dgm:prSet/>
      <dgm:spPr/>
      <dgm:t>
        <a:bodyPr/>
        <a:lstStyle/>
        <a:p>
          <a:endParaRPr lang="pt-PT" sz="2400"/>
        </a:p>
      </dgm:t>
    </dgm:pt>
    <dgm:pt modelId="{8714B3B2-2F6A-453B-98F9-0E4E6E10026F}" type="sibTrans" cxnId="{6376C3F2-7327-4DC3-99ED-02942A8C68CF}">
      <dgm:prSet/>
      <dgm:spPr/>
      <dgm:t>
        <a:bodyPr/>
        <a:lstStyle/>
        <a:p>
          <a:endParaRPr lang="pt-PT" sz="2400"/>
        </a:p>
      </dgm:t>
    </dgm:pt>
    <dgm:pt modelId="{1FCC2C21-F5A8-40B8-89EC-F75080728B2F}" type="pres">
      <dgm:prSet presAssocID="{56566B80-D91B-4B63-B0C0-6036FCB78C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2CA6566-A709-4FC6-8C04-1B56EA122236}" type="pres">
      <dgm:prSet presAssocID="{E7EAE25D-689A-414F-8682-252A0D4C046E}" presName="vertOne" presStyleCnt="0"/>
      <dgm:spPr/>
    </dgm:pt>
    <dgm:pt modelId="{D554D40C-91E7-4858-86D5-2A5B9BBF1D12}" type="pres">
      <dgm:prSet presAssocID="{E7EAE25D-689A-414F-8682-252A0D4C04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0AACA86-5608-4074-B73B-652E7EF0175B}" type="pres">
      <dgm:prSet presAssocID="{E7EAE25D-689A-414F-8682-252A0D4C046E}" presName="parTransOne" presStyleCnt="0"/>
      <dgm:spPr/>
    </dgm:pt>
    <dgm:pt modelId="{0A9E3C0A-AE5C-472C-B236-28F1FD3F2FD8}" type="pres">
      <dgm:prSet presAssocID="{E7EAE25D-689A-414F-8682-252A0D4C046E}" presName="horzOne" presStyleCnt="0"/>
      <dgm:spPr/>
    </dgm:pt>
    <dgm:pt modelId="{836C7CC0-4E9C-4850-945D-480D9FB92C71}" type="pres">
      <dgm:prSet presAssocID="{44BA3BDC-A9F1-4E17-A6FF-9F75BF93E154}" presName="vertTwo" presStyleCnt="0"/>
      <dgm:spPr/>
    </dgm:pt>
    <dgm:pt modelId="{8628E546-32CA-46C6-9106-0F0943A79910}" type="pres">
      <dgm:prSet presAssocID="{44BA3BDC-A9F1-4E17-A6FF-9F75BF93E15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CB69242-8C13-427A-900E-50053BA63EDB}" type="pres">
      <dgm:prSet presAssocID="{44BA3BDC-A9F1-4E17-A6FF-9F75BF93E154}" presName="parTransTwo" presStyleCnt="0"/>
      <dgm:spPr/>
    </dgm:pt>
    <dgm:pt modelId="{354FDC21-ADDA-4A61-A6B5-413C81136F90}" type="pres">
      <dgm:prSet presAssocID="{44BA3BDC-A9F1-4E17-A6FF-9F75BF93E154}" presName="horzTwo" presStyleCnt="0"/>
      <dgm:spPr/>
    </dgm:pt>
    <dgm:pt modelId="{98734B39-33A7-44C3-BF6B-AF20453508E9}" type="pres">
      <dgm:prSet presAssocID="{310F4D9E-1B6E-4C15-B1A6-799CEBDEA9F5}" presName="vertThree" presStyleCnt="0"/>
      <dgm:spPr/>
    </dgm:pt>
    <dgm:pt modelId="{B903C24C-473A-4FE7-B8FD-F97EDCA131B2}" type="pres">
      <dgm:prSet presAssocID="{310F4D9E-1B6E-4C15-B1A6-799CEBDEA9F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A3ABE52-B6AE-40E5-B046-C9A68EE60A67}" type="pres">
      <dgm:prSet presAssocID="{310F4D9E-1B6E-4C15-B1A6-799CEBDEA9F5}" presName="parTransThree" presStyleCnt="0"/>
      <dgm:spPr/>
    </dgm:pt>
    <dgm:pt modelId="{515BC30F-6412-4F01-9EBB-09410BFB0E84}" type="pres">
      <dgm:prSet presAssocID="{310F4D9E-1B6E-4C15-B1A6-799CEBDEA9F5}" presName="horzThree" presStyleCnt="0"/>
      <dgm:spPr/>
    </dgm:pt>
    <dgm:pt modelId="{65A978F7-1042-42AB-BF7E-2C8BC3ABDB56}" type="pres">
      <dgm:prSet presAssocID="{DE13D70A-6C21-4186-95BF-190F5C1C52B3}" presName="vertFour" presStyleCnt="0">
        <dgm:presLayoutVars>
          <dgm:chPref val="3"/>
        </dgm:presLayoutVars>
      </dgm:prSet>
      <dgm:spPr/>
    </dgm:pt>
    <dgm:pt modelId="{AEA2B7AD-99B2-4E78-A7BC-9380F260ECBD}" type="pres">
      <dgm:prSet presAssocID="{DE13D70A-6C21-4186-95BF-190F5C1C52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12F35CF-EEE6-4534-AC7B-B0AEA4B24FAE}" type="pres">
      <dgm:prSet presAssocID="{DE13D70A-6C21-4186-95BF-190F5C1C52B3}" presName="horzFour" presStyleCnt="0"/>
      <dgm:spPr/>
    </dgm:pt>
  </dgm:ptLst>
  <dgm:cxnLst>
    <dgm:cxn modelId="{578DF746-33D8-4D09-8E83-C0374395207C}" type="presOf" srcId="{44BA3BDC-A9F1-4E17-A6FF-9F75BF93E154}" destId="{8628E546-32CA-46C6-9106-0F0943A79910}" srcOrd="0" destOrd="0" presId="urn:microsoft.com/office/officeart/2005/8/layout/hierarchy4"/>
    <dgm:cxn modelId="{6376C3F2-7327-4DC3-99ED-02942A8C68CF}" srcId="{310F4D9E-1B6E-4C15-B1A6-799CEBDEA9F5}" destId="{DE13D70A-6C21-4186-95BF-190F5C1C52B3}" srcOrd="0" destOrd="0" parTransId="{3869D9B9-E0C8-4E12-A50C-04F37FF68DDA}" sibTransId="{8714B3B2-2F6A-453B-98F9-0E4E6E10026F}"/>
    <dgm:cxn modelId="{DFF81345-2955-4D89-9EB8-8C13468D16C6}" type="presOf" srcId="{56566B80-D91B-4B63-B0C0-6036FCB78CF8}" destId="{1FCC2C21-F5A8-40B8-89EC-F75080728B2F}" srcOrd="0" destOrd="0" presId="urn:microsoft.com/office/officeart/2005/8/layout/hierarchy4"/>
    <dgm:cxn modelId="{9B677FF2-6899-4B5C-AD40-2A881F4C5003}" srcId="{56566B80-D91B-4B63-B0C0-6036FCB78CF8}" destId="{E7EAE25D-689A-414F-8682-252A0D4C046E}" srcOrd="0" destOrd="0" parTransId="{1B168224-C1BE-4E73-9184-B46680731606}" sibTransId="{058EFC2A-FB98-4229-8DEA-69F56D10DAC9}"/>
    <dgm:cxn modelId="{C4A5E91C-088E-4874-AB28-59DDFC7A986E}" srcId="{E7EAE25D-689A-414F-8682-252A0D4C046E}" destId="{44BA3BDC-A9F1-4E17-A6FF-9F75BF93E154}" srcOrd="0" destOrd="0" parTransId="{421EC2AC-6DFF-4DC2-AD18-B59B504DB3CD}" sibTransId="{15EDF795-5595-4139-AB10-BE72DEF128E8}"/>
    <dgm:cxn modelId="{E83435C7-A023-4EAF-B611-44BDC2CB1A5A}" type="presOf" srcId="{E7EAE25D-689A-414F-8682-252A0D4C046E}" destId="{D554D40C-91E7-4858-86D5-2A5B9BBF1D12}" srcOrd="0" destOrd="0" presId="urn:microsoft.com/office/officeart/2005/8/layout/hierarchy4"/>
    <dgm:cxn modelId="{C42BC20F-88F4-47AA-A030-115B8E90ED33}" srcId="{44BA3BDC-A9F1-4E17-A6FF-9F75BF93E154}" destId="{310F4D9E-1B6E-4C15-B1A6-799CEBDEA9F5}" srcOrd="0" destOrd="0" parTransId="{9F34C520-D3B7-4D5E-83A3-CD3EA64870D1}" sibTransId="{9FD39EE6-1CCC-4914-A6D3-F73C677B6F72}"/>
    <dgm:cxn modelId="{C76F546E-1002-497A-9D8A-12A34FA4C0F1}" type="presOf" srcId="{DE13D70A-6C21-4186-95BF-190F5C1C52B3}" destId="{AEA2B7AD-99B2-4E78-A7BC-9380F260ECBD}" srcOrd="0" destOrd="0" presId="urn:microsoft.com/office/officeart/2005/8/layout/hierarchy4"/>
    <dgm:cxn modelId="{4F9FF48A-0030-4636-9B3E-E10FB74BAED6}" type="presOf" srcId="{310F4D9E-1B6E-4C15-B1A6-799CEBDEA9F5}" destId="{B903C24C-473A-4FE7-B8FD-F97EDCA131B2}" srcOrd="0" destOrd="0" presId="urn:microsoft.com/office/officeart/2005/8/layout/hierarchy4"/>
    <dgm:cxn modelId="{C1913C8A-F31B-4C9B-AC19-A1682410E861}" type="presParOf" srcId="{1FCC2C21-F5A8-40B8-89EC-F75080728B2F}" destId="{72CA6566-A709-4FC6-8C04-1B56EA122236}" srcOrd="0" destOrd="0" presId="urn:microsoft.com/office/officeart/2005/8/layout/hierarchy4"/>
    <dgm:cxn modelId="{3FD2E719-DDED-4CD7-8F73-66B88574F1A9}" type="presParOf" srcId="{72CA6566-A709-4FC6-8C04-1B56EA122236}" destId="{D554D40C-91E7-4858-86D5-2A5B9BBF1D12}" srcOrd="0" destOrd="0" presId="urn:microsoft.com/office/officeart/2005/8/layout/hierarchy4"/>
    <dgm:cxn modelId="{D54A01B0-020A-4E36-AC2D-A56C49288B22}" type="presParOf" srcId="{72CA6566-A709-4FC6-8C04-1B56EA122236}" destId="{A0AACA86-5608-4074-B73B-652E7EF0175B}" srcOrd="1" destOrd="0" presId="urn:microsoft.com/office/officeart/2005/8/layout/hierarchy4"/>
    <dgm:cxn modelId="{73AE3728-44E4-41F6-80F9-10B132C59CC8}" type="presParOf" srcId="{72CA6566-A709-4FC6-8C04-1B56EA122236}" destId="{0A9E3C0A-AE5C-472C-B236-28F1FD3F2FD8}" srcOrd="2" destOrd="0" presId="urn:microsoft.com/office/officeart/2005/8/layout/hierarchy4"/>
    <dgm:cxn modelId="{38ABEDF1-A3A2-4DA2-8F07-A2F5100AB0B1}" type="presParOf" srcId="{0A9E3C0A-AE5C-472C-B236-28F1FD3F2FD8}" destId="{836C7CC0-4E9C-4850-945D-480D9FB92C71}" srcOrd="0" destOrd="0" presId="urn:microsoft.com/office/officeart/2005/8/layout/hierarchy4"/>
    <dgm:cxn modelId="{967A7C1F-AA29-4041-9828-3AB535C5A84B}" type="presParOf" srcId="{836C7CC0-4E9C-4850-945D-480D9FB92C71}" destId="{8628E546-32CA-46C6-9106-0F0943A79910}" srcOrd="0" destOrd="0" presId="urn:microsoft.com/office/officeart/2005/8/layout/hierarchy4"/>
    <dgm:cxn modelId="{695CB5F3-5BCA-4937-B0C9-6DF354AB55E8}" type="presParOf" srcId="{836C7CC0-4E9C-4850-945D-480D9FB92C71}" destId="{4CB69242-8C13-427A-900E-50053BA63EDB}" srcOrd="1" destOrd="0" presId="urn:microsoft.com/office/officeart/2005/8/layout/hierarchy4"/>
    <dgm:cxn modelId="{9A28DF5A-6D1C-40C7-9119-1091A9F26D46}" type="presParOf" srcId="{836C7CC0-4E9C-4850-945D-480D9FB92C71}" destId="{354FDC21-ADDA-4A61-A6B5-413C81136F90}" srcOrd="2" destOrd="0" presId="urn:microsoft.com/office/officeart/2005/8/layout/hierarchy4"/>
    <dgm:cxn modelId="{CCEF7E57-DDAD-4044-8D15-61E6DE7B5A25}" type="presParOf" srcId="{354FDC21-ADDA-4A61-A6B5-413C81136F90}" destId="{98734B39-33A7-44C3-BF6B-AF20453508E9}" srcOrd="0" destOrd="0" presId="urn:microsoft.com/office/officeart/2005/8/layout/hierarchy4"/>
    <dgm:cxn modelId="{508ABA3D-3C80-4843-96F4-15679780F993}" type="presParOf" srcId="{98734B39-33A7-44C3-BF6B-AF20453508E9}" destId="{B903C24C-473A-4FE7-B8FD-F97EDCA131B2}" srcOrd="0" destOrd="0" presId="urn:microsoft.com/office/officeart/2005/8/layout/hierarchy4"/>
    <dgm:cxn modelId="{7845EAF4-0C04-4CDF-8296-4A591247BCF8}" type="presParOf" srcId="{98734B39-33A7-44C3-BF6B-AF20453508E9}" destId="{6A3ABE52-B6AE-40E5-B046-C9A68EE60A67}" srcOrd="1" destOrd="0" presId="urn:microsoft.com/office/officeart/2005/8/layout/hierarchy4"/>
    <dgm:cxn modelId="{FD197F0A-8C53-4121-A2D9-A362D7B75451}" type="presParOf" srcId="{98734B39-33A7-44C3-BF6B-AF20453508E9}" destId="{515BC30F-6412-4F01-9EBB-09410BFB0E84}" srcOrd="2" destOrd="0" presId="urn:microsoft.com/office/officeart/2005/8/layout/hierarchy4"/>
    <dgm:cxn modelId="{E855D19E-9AC2-4BC0-99A5-09AF51916350}" type="presParOf" srcId="{515BC30F-6412-4F01-9EBB-09410BFB0E84}" destId="{65A978F7-1042-42AB-BF7E-2C8BC3ABDB56}" srcOrd="0" destOrd="0" presId="urn:microsoft.com/office/officeart/2005/8/layout/hierarchy4"/>
    <dgm:cxn modelId="{41F7DC69-D3B3-4813-8CA8-6A40E7116DCB}" type="presParOf" srcId="{65A978F7-1042-42AB-BF7E-2C8BC3ABDB56}" destId="{AEA2B7AD-99B2-4E78-A7BC-9380F260ECBD}" srcOrd="0" destOrd="0" presId="urn:microsoft.com/office/officeart/2005/8/layout/hierarchy4"/>
    <dgm:cxn modelId="{89CF2F09-DC4E-4581-A2D4-2FE68260AAAB}" type="presParOf" srcId="{65A978F7-1042-42AB-BF7E-2C8BC3ABDB56}" destId="{012F35CF-EEE6-4534-AC7B-B0AEA4B24F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4EE26D-F1B5-4072-8CBE-28C9E8DA6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34243A86-0C71-47BE-B2DB-E87209B886DA}">
      <dgm:prSet phldrT="[Texto]" custT="1"/>
      <dgm:spPr/>
      <dgm:t>
        <a:bodyPr/>
        <a:lstStyle/>
        <a:p>
          <a:r>
            <a:rPr lang="pt-PT" sz="2400" dirty="0" smtClean="0"/>
            <a:t>Probabilidade de dano perante uma situação de cancro é 50% maior no sexo feminino estando estes expostos a doses de radiação </a:t>
          </a:r>
          <a:endParaRPr lang="pt-PT" sz="2400" dirty="0"/>
        </a:p>
      </dgm:t>
    </dgm:pt>
    <dgm:pt modelId="{81ACF5EE-8BEC-4308-905E-557AB7D8B047}" type="parTrans" cxnId="{4DE00676-725A-47AB-844F-EB74E34508EC}">
      <dgm:prSet/>
      <dgm:spPr/>
      <dgm:t>
        <a:bodyPr/>
        <a:lstStyle/>
        <a:p>
          <a:endParaRPr lang="pt-PT" sz="2400"/>
        </a:p>
      </dgm:t>
    </dgm:pt>
    <dgm:pt modelId="{038B4A91-64D2-484B-9677-0A4E95C57962}" type="sibTrans" cxnId="{4DE00676-725A-47AB-844F-EB74E34508EC}">
      <dgm:prSet/>
      <dgm:spPr/>
      <dgm:t>
        <a:bodyPr/>
        <a:lstStyle/>
        <a:p>
          <a:endParaRPr lang="pt-PT" sz="2400"/>
        </a:p>
      </dgm:t>
    </dgm:pt>
    <dgm:pt modelId="{15394C83-A1A4-488A-8D53-04AEA234EE68}">
      <dgm:prSet phldrT="[Texto]" custT="1"/>
      <dgm:spPr/>
      <dgm:t>
        <a:bodyPr/>
        <a:lstStyle/>
        <a:p>
          <a:r>
            <a:rPr lang="pt-PT" sz="2400" dirty="0" smtClean="0"/>
            <a:t>A incidência de alguns tipos de cancro têm aumentado ao longo dos anos</a:t>
          </a:r>
          <a:endParaRPr lang="pt-PT" sz="2400" dirty="0"/>
        </a:p>
      </dgm:t>
    </dgm:pt>
    <dgm:pt modelId="{0D6ADCA2-55AB-472B-9E69-895E47D9AA4A}" type="parTrans" cxnId="{39604B67-5B7E-4CAE-8590-3A5ACDD3E4AD}">
      <dgm:prSet/>
      <dgm:spPr/>
      <dgm:t>
        <a:bodyPr/>
        <a:lstStyle/>
        <a:p>
          <a:endParaRPr lang="pt-PT" sz="2400"/>
        </a:p>
      </dgm:t>
    </dgm:pt>
    <dgm:pt modelId="{CA1FCDC8-392F-44BC-B54F-EC2712FDED36}" type="sibTrans" cxnId="{39604B67-5B7E-4CAE-8590-3A5ACDD3E4AD}">
      <dgm:prSet/>
      <dgm:spPr/>
      <dgm:t>
        <a:bodyPr/>
        <a:lstStyle/>
        <a:p>
          <a:endParaRPr lang="pt-PT" sz="2400"/>
        </a:p>
      </dgm:t>
    </dgm:pt>
    <dgm:pt modelId="{06FA9B83-20D8-4EC6-BFDC-8C79FF7B27C8}">
      <dgm:prSet phldrT="[Texto]" custT="1"/>
      <dgm:spPr/>
      <dgm:t>
        <a:bodyPr/>
        <a:lstStyle/>
        <a:p>
          <a:r>
            <a:rPr lang="pt-PT" sz="2400" dirty="0" smtClean="0"/>
            <a:t>Cancro de mama é um dos que revela maior incidência</a:t>
          </a:r>
          <a:endParaRPr lang="pt-PT" sz="2400" dirty="0"/>
        </a:p>
      </dgm:t>
    </dgm:pt>
    <dgm:pt modelId="{07E1EACA-2102-40C2-896C-5706159F0E64}" type="parTrans" cxnId="{ECC63D84-1F7D-4C44-9D66-C7550FFD0A35}">
      <dgm:prSet/>
      <dgm:spPr/>
      <dgm:t>
        <a:bodyPr/>
        <a:lstStyle/>
        <a:p>
          <a:endParaRPr lang="pt-PT" sz="2400"/>
        </a:p>
      </dgm:t>
    </dgm:pt>
    <dgm:pt modelId="{0693AAEB-1863-42CD-B8E9-0131C2F368B9}" type="sibTrans" cxnId="{ECC63D84-1F7D-4C44-9D66-C7550FFD0A35}">
      <dgm:prSet/>
      <dgm:spPr/>
      <dgm:t>
        <a:bodyPr/>
        <a:lstStyle/>
        <a:p>
          <a:endParaRPr lang="pt-PT" sz="2400"/>
        </a:p>
      </dgm:t>
    </dgm:pt>
    <dgm:pt modelId="{60F3B3CD-6A1C-4E65-A124-15BE9E7B0788}">
      <dgm:prSet phldrT="[Texto]" custT="1"/>
      <dgm:spPr/>
      <dgm:t>
        <a:bodyPr/>
        <a:lstStyle/>
        <a:p>
          <a:r>
            <a:rPr lang="pt-PT" sz="2400" dirty="0" smtClean="0"/>
            <a:t>Estudos verificaram que a exposição à radiação acima dos níveis estipulados em pessoas com idade entre 20-29 aumenta o risco de cancro de mama em 3%</a:t>
          </a:r>
        </a:p>
      </dgm:t>
    </dgm:pt>
    <dgm:pt modelId="{EE3043D7-2FF1-406E-BBD9-C42AE7EBB5AC}" type="parTrans" cxnId="{D22C59CB-C65D-4489-87C8-88A14FD6A6EF}">
      <dgm:prSet/>
      <dgm:spPr/>
      <dgm:t>
        <a:bodyPr/>
        <a:lstStyle/>
        <a:p>
          <a:endParaRPr lang="pt-PT" sz="2400"/>
        </a:p>
      </dgm:t>
    </dgm:pt>
    <dgm:pt modelId="{1FA1DDCC-F60A-47B8-B205-409CE74D5013}" type="sibTrans" cxnId="{D22C59CB-C65D-4489-87C8-88A14FD6A6EF}">
      <dgm:prSet/>
      <dgm:spPr/>
      <dgm:t>
        <a:bodyPr/>
        <a:lstStyle/>
        <a:p>
          <a:endParaRPr lang="pt-PT" sz="2400"/>
        </a:p>
      </dgm:t>
    </dgm:pt>
    <dgm:pt modelId="{482447FE-2E12-4C88-9DA5-1E6AED7BF54F}">
      <dgm:prSet phldrT="[Texto]" custT="1"/>
      <dgm:spPr/>
      <dgm:t>
        <a:bodyPr/>
        <a:lstStyle/>
        <a:p>
          <a:r>
            <a:rPr lang="pt-PT" sz="2400" dirty="0" smtClean="0"/>
            <a:t>Qualquer exposição antes dos 20 anos, aumenta o risco de desenvolver este tipo de cancro em 62%</a:t>
          </a:r>
        </a:p>
      </dgm:t>
    </dgm:pt>
    <dgm:pt modelId="{1A6A879B-1913-4044-80D7-BEB1DB1886F5}" type="parTrans" cxnId="{31C22152-45DE-4E11-96F1-83BE8A8CF1BF}">
      <dgm:prSet/>
      <dgm:spPr/>
      <dgm:t>
        <a:bodyPr/>
        <a:lstStyle/>
        <a:p>
          <a:endParaRPr lang="pt-PT" sz="2400"/>
        </a:p>
      </dgm:t>
    </dgm:pt>
    <dgm:pt modelId="{68D852BF-8378-46CE-A141-27EA78712991}" type="sibTrans" cxnId="{31C22152-45DE-4E11-96F1-83BE8A8CF1BF}">
      <dgm:prSet/>
      <dgm:spPr/>
      <dgm:t>
        <a:bodyPr/>
        <a:lstStyle/>
        <a:p>
          <a:endParaRPr lang="pt-PT" sz="2400"/>
        </a:p>
      </dgm:t>
    </dgm:pt>
    <dgm:pt modelId="{0C0608CC-934E-43DE-AD2C-2A39F4C8BB1B}" type="pres">
      <dgm:prSet presAssocID="{A84EE26D-F1B5-4072-8CBE-28C9E8DA6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104FF64-CFC6-4017-A388-3131923C7186}" type="pres">
      <dgm:prSet presAssocID="{34243A86-0C71-47BE-B2DB-E87209B886DA}" presName="vertOne" presStyleCnt="0"/>
      <dgm:spPr/>
    </dgm:pt>
    <dgm:pt modelId="{7F3342D9-4607-480A-83B9-A63033120A1D}" type="pres">
      <dgm:prSet presAssocID="{34243A86-0C71-47BE-B2DB-E87209B886D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598E59D-F082-4407-8FAD-70BA0E9876ED}" type="pres">
      <dgm:prSet presAssocID="{34243A86-0C71-47BE-B2DB-E87209B886DA}" presName="parTransOne" presStyleCnt="0"/>
      <dgm:spPr/>
    </dgm:pt>
    <dgm:pt modelId="{73C31EFD-E8C8-4989-B453-FAE65E3326C1}" type="pres">
      <dgm:prSet presAssocID="{34243A86-0C71-47BE-B2DB-E87209B886DA}" presName="horzOne" presStyleCnt="0"/>
      <dgm:spPr/>
    </dgm:pt>
    <dgm:pt modelId="{D2EB168E-2546-4A61-8985-9EF116D6CFB1}" type="pres">
      <dgm:prSet presAssocID="{15394C83-A1A4-488A-8D53-04AEA234EE68}" presName="vertTwo" presStyleCnt="0"/>
      <dgm:spPr/>
    </dgm:pt>
    <dgm:pt modelId="{7E6E86F4-0426-451B-AD89-37D754F10E85}" type="pres">
      <dgm:prSet presAssocID="{15394C83-A1A4-488A-8D53-04AEA234EE6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AB63613-DC62-48CB-9DD3-28FBDA287D7C}" type="pres">
      <dgm:prSet presAssocID="{15394C83-A1A4-488A-8D53-04AEA234EE68}" presName="parTransTwo" presStyleCnt="0"/>
      <dgm:spPr/>
    </dgm:pt>
    <dgm:pt modelId="{E662A6B5-E84D-437F-A66B-6E644C8DD9FC}" type="pres">
      <dgm:prSet presAssocID="{15394C83-A1A4-488A-8D53-04AEA234EE68}" presName="horzTwo" presStyleCnt="0"/>
      <dgm:spPr/>
    </dgm:pt>
    <dgm:pt modelId="{0A1598A4-D237-471A-A36C-50CF4E3D5D4F}" type="pres">
      <dgm:prSet presAssocID="{06FA9B83-20D8-4EC6-BFDC-8C79FF7B27C8}" presName="vertThree" presStyleCnt="0"/>
      <dgm:spPr/>
    </dgm:pt>
    <dgm:pt modelId="{331CAB30-57ED-4834-A512-1CAA1B9C8D16}" type="pres">
      <dgm:prSet presAssocID="{06FA9B83-20D8-4EC6-BFDC-8C79FF7B27C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E58A2CA-68E2-4032-A141-6F566034CD77}" type="pres">
      <dgm:prSet presAssocID="{06FA9B83-20D8-4EC6-BFDC-8C79FF7B27C8}" presName="parTransThree" presStyleCnt="0"/>
      <dgm:spPr/>
    </dgm:pt>
    <dgm:pt modelId="{159B7908-52B4-41F2-92FD-275E0E0EDB41}" type="pres">
      <dgm:prSet presAssocID="{06FA9B83-20D8-4EC6-BFDC-8C79FF7B27C8}" presName="horzThree" presStyleCnt="0"/>
      <dgm:spPr/>
    </dgm:pt>
    <dgm:pt modelId="{D3BCA2AC-869C-4A1F-A1A6-022BE4948DC6}" type="pres">
      <dgm:prSet presAssocID="{60F3B3CD-6A1C-4E65-A124-15BE9E7B0788}" presName="vertFour" presStyleCnt="0">
        <dgm:presLayoutVars>
          <dgm:chPref val="3"/>
        </dgm:presLayoutVars>
      </dgm:prSet>
      <dgm:spPr/>
    </dgm:pt>
    <dgm:pt modelId="{741C8D0C-FB8D-41E5-B3E8-94859849CC7D}" type="pres">
      <dgm:prSet presAssocID="{60F3B3CD-6A1C-4E65-A124-15BE9E7B0788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21C18CC-A9EA-4F1C-BAE3-D3DF6E039F59}" type="pres">
      <dgm:prSet presAssocID="{60F3B3CD-6A1C-4E65-A124-15BE9E7B0788}" presName="parTransFour" presStyleCnt="0"/>
      <dgm:spPr/>
    </dgm:pt>
    <dgm:pt modelId="{5856EC93-2969-4F03-8CD7-2C9DB21D785E}" type="pres">
      <dgm:prSet presAssocID="{60F3B3CD-6A1C-4E65-A124-15BE9E7B0788}" presName="horzFour" presStyleCnt="0"/>
      <dgm:spPr/>
    </dgm:pt>
    <dgm:pt modelId="{D3FC4923-E39A-465C-9994-B64F6395CC48}" type="pres">
      <dgm:prSet presAssocID="{482447FE-2E12-4C88-9DA5-1E6AED7BF54F}" presName="vertFour" presStyleCnt="0">
        <dgm:presLayoutVars>
          <dgm:chPref val="3"/>
        </dgm:presLayoutVars>
      </dgm:prSet>
      <dgm:spPr/>
    </dgm:pt>
    <dgm:pt modelId="{EA4FC423-04F2-4B2D-B706-C99CB6D2872E}" type="pres">
      <dgm:prSet presAssocID="{482447FE-2E12-4C88-9DA5-1E6AED7BF54F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7A53A03-D899-4718-9AA2-6A6EC2A8A483}" type="pres">
      <dgm:prSet presAssocID="{482447FE-2E12-4C88-9DA5-1E6AED7BF54F}" presName="horzFour" presStyleCnt="0"/>
      <dgm:spPr/>
    </dgm:pt>
  </dgm:ptLst>
  <dgm:cxnLst>
    <dgm:cxn modelId="{BE389380-1416-4367-98F2-6CC91ADDF993}" type="presOf" srcId="{06FA9B83-20D8-4EC6-BFDC-8C79FF7B27C8}" destId="{331CAB30-57ED-4834-A512-1CAA1B9C8D16}" srcOrd="0" destOrd="0" presId="urn:microsoft.com/office/officeart/2005/8/layout/hierarchy4"/>
    <dgm:cxn modelId="{39604B67-5B7E-4CAE-8590-3A5ACDD3E4AD}" srcId="{34243A86-0C71-47BE-B2DB-E87209B886DA}" destId="{15394C83-A1A4-488A-8D53-04AEA234EE68}" srcOrd="0" destOrd="0" parTransId="{0D6ADCA2-55AB-472B-9E69-895E47D9AA4A}" sibTransId="{CA1FCDC8-392F-44BC-B54F-EC2712FDED36}"/>
    <dgm:cxn modelId="{9717BA26-F2B7-44AE-8536-D2B82B4E1E44}" type="presOf" srcId="{A84EE26D-F1B5-4072-8CBE-28C9E8DA6B8C}" destId="{0C0608CC-934E-43DE-AD2C-2A39F4C8BB1B}" srcOrd="0" destOrd="0" presId="urn:microsoft.com/office/officeart/2005/8/layout/hierarchy4"/>
    <dgm:cxn modelId="{31C22152-45DE-4E11-96F1-83BE8A8CF1BF}" srcId="{60F3B3CD-6A1C-4E65-A124-15BE9E7B0788}" destId="{482447FE-2E12-4C88-9DA5-1E6AED7BF54F}" srcOrd="0" destOrd="0" parTransId="{1A6A879B-1913-4044-80D7-BEB1DB1886F5}" sibTransId="{68D852BF-8378-46CE-A141-27EA78712991}"/>
    <dgm:cxn modelId="{FD09EB71-7DEF-4F88-AAC8-A865C880F15E}" type="presOf" srcId="{482447FE-2E12-4C88-9DA5-1E6AED7BF54F}" destId="{EA4FC423-04F2-4B2D-B706-C99CB6D2872E}" srcOrd="0" destOrd="0" presId="urn:microsoft.com/office/officeart/2005/8/layout/hierarchy4"/>
    <dgm:cxn modelId="{D22C59CB-C65D-4489-87C8-88A14FD6A6EF}" srcId="{06FA9B83-20D8-4EC6-BFDC-8C79FF7B27C8}" destId="{60F3B3CD-6A1C-4E65-A124-15BE9E7B0788}" srcOrd="0" destOrd="0" parTransId="{EE3043D7-2FF1-406E-BBD9-C42AE7EBB5AC}" sibTransId="{1FA1DDCC-F60A-47B8-B205-409CE74D5013}"/>
    <dgm:cxn modelId="{674F84F0-ED6D-49B4-A089-9CDD49290AE2}" type="presOf" srcId="{60F3B3CD-6A1C-4E65-A124-15BE9E7B0788}" destId="{741C8D0C-FB8D-41E5-B3E8-94859849CC7D}" srcOrd="0" destOrd="0" presId="urn:microsoft.com/office/officeart/2005/8/layout/hierarchy4"/>
    <dgm:cxn modelId="{ECC63D84-1F7D-4C44-9D66-C7550FFD0A35}" srcId="{15394C83-A1A4-488A-8D53-04AEA234EE68}" destId="{06FA9B83-20D8-4EC6-BFDC-8C79FF7B27C8}" srcOrd="0" destOrd="0" parTransId="{07E1EACA-2102-40C2-896C-5706159F0E64}" sibTransId="{0693AAEB-1863-42CD-B8E9-0131C2F368B9}"/>
    <dgm:cxn modelId="{3C9F0B49-80A1-424B-B163-FA54E378455E}" type="presOf" srcId="{15394C83-A1A4-488A-8D53-04AEA234EE68}" destId="{7E6E86F4-0426-451B-AD89-37D754F10E85}" srcOrd="0" destOrd="0" presId="urn:microsoft.com/office/officeart/2005/8/layout/hierarchy4"/>
    <dgm:cxn modelId="{E79F1E93-B4DF-4F9F-A638-F2C75ED8B944}" type="presOf" srcId="{34243A86-0C71-47BE-B2DB-E87209B886DA}" destId="{7F3342D9-4607-480A-83B9-A63033120A1D}" srcOrd="0" destOrd="0" presId="urn:microsoft.com/office/officeart/2005/8/layout/hierarchy4"/>
    <dgm:cxn modelId="{4DE00676-725A-47AB-844F-EB74E34508EC}" srcId="{A84EE26D-F1B5-4072-8CBE-28C9E8DA6B8C}" destId="{34243A86-0C71-47BE-B2DB-E87209B886DA}" srcOrd="0" destOrd="0" parTransId="{81ACF5EE-8BEC-4308-905E-557AB7D8B047}" sibTransId="{038B4A91-64D2-484B-9677-0A4E95C57962}"/>
    <dgm:cxn modelId="{897DE551-0D56-48A7-AF44-B2AB20AE096E}" type="presParOf" srcId="{0C0608CC-934E-43DE-AD2C-2A39F4C8BB1B}" destId="{8104FF64-CFC6-4017-A388-3131923C7186}" srcOrd="0" destOrd="0" presId="urn:microsoft.com/office/officeart/2005/8/layout/hierarchy4"/>
    <dgm:cxn modelId="{6DE4FA77-0E5E-4BD0-B27A-A62D99AD5AE5}" type="presParOf" srcId="{8104FF64-CFC6-4017-A388-3131923C7186}" destId="{7F3342D9-4607-480A-83B9-A63033120A1D}" srcOrd="0" destOrd="0" presId="urn:microsoft.com/office/officeart/2005/8/layout/hierarchy4"/>
    <dgm:cxn modelId="{2E778AEC-0A70-4968-AF0C-E106DADD8DEB}" type="presParOf" srcId="{8104FF64-CFC6-4017-A388-3131923C7186}" destId="{7598E59D-F082-4407-8FAD-70BA0E9876ED}" srcOrd="1" destOrd="0" presId="urn:microsoft.com/office/officeart/2005/8/layout/hierarchy4"/>
    <dgm:cxn modelId="{04D8C884-FE98-4F02-8769-251A230C0E5C}" type="presParOf" srcId="{8104FF64-CFC6-4017-A388-3131923C7186}" destId="{73C31EFD-E8C8-4989-B453-FAE65E3326C1}" srcOrd="2" destOrd="0" presId="urn:microsoft.com/office/officeart/2005/8/layout/hierarchy4"/>
    <dgm:cxn modelId="{AF4A1C14-68F0-471A-BE1A-1775D7571B5C}" type="presParOf" srcId="{73C31EFD-E8C8-4989-B453-FAE65E3326C1}" destId="{D2EB168E-2546-4A61-8985-9EF116D6CFB1}" srcOrd="0" destOrd="0" presId="urn:microsoft.com/office/officeart/2005/8/layout/hierarchy4"/>
    <dgm:cxn modelId="{9CB4F201-1197-4B25-AED1-96AD4CED0EA5}" type="presParOf" srcId="{D2EB168E-2546-4A61-8985-9EF116D6CFB1}" destId="{7E6E86F4-0426-451B-AD89-37D754F10E85}" srcOrd="0" destOrd="0" presId="urn:microsoft.com/office/officeart/2005/8/layout/hierarchy4"/>
    <dgm:cxn modelId="{C101FB00-B0FB-4484-8B6C-F0CD503AD861}" type="presParOf" srcId="{D2EB168E-2546-4A61-8985-9EF116D6CFB1}" destId="{DAB63613-DC62-48CB-9DD3-28FBDA287D7C}" srcOrd="1" destOrd="0" presId="urn:microsoft.com/office/officeart/2005/8/layout/hierarchy4"/>
    <dgm:cxn modelId="{D85FA39D-3831-42B3-9DA9-3639EBBD50E8}" type="presParOf" srcId="{D2EB168E-2546-4A61-8985-9EF116D6CFB1}" destId="{E662A6B5-E84D-437F-A66B-6E644C8DD9FC}" srcOrd="2" destOrd="0" presId="urn:microsoft.com/office/officeart/2005/8/layout/hierarchy4"/>
    <dgm:cxn modelId="{8C0454A5-C5A9-4CF0-A169-49D68A5F2FF3}" type="presParOf" srcId="{E662A6B5-E84D-437F-A66B-6E644C8DD9FC}" destId="{0A1598A4-D237-471A-A36C-50CF4E3D5D4F}" srcOrd="0" destOrd="0" presId="urn:microsoft.com/office/officeart/2005/8/layout/hierarchy4"/>
    <dgm:cxn modelId="{FF3D6666-DE2F-4B01-A3A7-C955CDC5A386}" type="presParOf" srcId="{0A1598A4-D237-471A-A36C-50CF4E3D5D4F}" destId="{331CAB30-57ED-4834-A512-1CAA1B9C8D16}" srcOrd="0" destOrd="0" presId="urn:microsoft.com/office/officeart/2005/8/layout/hierarchy4"/>
    <dgm:cxn modelId="{98CD308E-E20E-4177-B573-68A6918AFE29}" type="presParOf" srcId="{0A1598A4-D237-471A-A36C-50CF4E3D5D4F}" destId="{EE58A2CA-68E2-4032-A141-6F566034CD77}" srcOrd="1" destOrd="0" presId="urn:microsoft.com/office/officeart/2005/8/layout/hierarchy4"/>
    <dgm:cxn modelId="{95AD171D-ED17-49EF-8CC6-FDCB1F4EF652}" type="presParOf" srcId="{0A1598A4-D237-471A-A36C-50CF4E3D5D4F}" destId="{159B7908-52B4-41F2-92FD-275E0E0EDB41}" srcOrd="2" destOrd="0" presId="urn:microsoft.com/office/officeart/2005/8/layout/hierarchy4"/>
    <dgm:cxn modelId="{02FDA307-0BC4-4B1D-AD9B-058124DB5277}" type="presParOf" srcId="{159B7908-52B4-41F2-92FD-275E0E0EDB41}" destId="{D3BCA2AC-869C-4A1F-A1A6-022BE4948DC6}" srcOrd="0" destOrd="0" presId="urn:microsoft.com/office/officeart/2005/8/layout/hierarchy4"/>
    <dgm:cxn modelId="{6C89B62F-432F-4A78-BBCE-940E72F6C1D8}" type="presParOf" srcId="{D3BCA2AC-869C-4A1F-A1A6-022BE4948DC6}" destId="{741C8D0C-FB8D-41E5-B3E8-94859849CC7D}" srcOrd="0" destOrd="0" presId="urn:microsoft.com/office/officeart/2005/8/layout/hierarchy4"/>
    <dgm:cxn modelId="{DA7F083D-E2E5-4822-97A9-CDC1F7034020}" type="presParOf" srcId="{D3BCA2AC-869C-4A1F-A1A6-022BE4948DC6}" destId="{A21C18CC-A9EA-4F1C-BAE3-D3DF6E039F59}" srcOrd="1" destOrd="0" presId="urn:microsoft.com/office/officeart/2005/8/layout/hierarchy4"/>
    <dgm:cxn modelId="{D05EA7E0-E49A-47BA-B56A-6C83FDFFC4CB}" type="presParOf" srcId="{D3BCA2AC-869C-4A1F-A1A6-022BE4948DC6}" destId="{5856EC93-2969-4F03-8CD7-2C9DB21D785E}" srcOrd="2" destOrd="0" presId="urn:microsoft.com/office/officeart/2005/8/layout/hierarchy4"/>
    <dgm:cxn modelId="{98A5D53A-EEF7-4CE4-A872-72E8615C6B58}" type="presParOf" srcId="{5856EC93-2969-4F03-8CD7-2C9DB21D785E}" destId="{D3FC4923-E39A-465C-9994-B64F6395CC48}" srcOrd="0" destOrd="0" presId="urn:microsoft.com/office/officeart/2005/8/layout/hierarchy4"/>
    <dgm:cxn modelId="{E8FEDCFA-C9A4-43C3-BF78-C164BA24185A}" type="presParOf" srcId="{D3FC4923-E39A-465C-9994-B64F6395CC48}" destId="{EA4FC423-04F2-4B2D-B706-C99CB6D2872E}" srcOrd="0" destOrd="0" presId="urn:microsoft.com/office/officeart/2005/8/layout/hierarchy4"/>
    <dgm:cxn modelId="{7FB05DC1-EFD3-4598-99A9-5021046C0929}" type="presParOf" srcId="{D3FC4923-E39A-465C-9994-B64F6395CC48}" destId="{57A53A03-D899-4718-9AA2-6A6EC2A8A4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41756-395B-410E-A2EF-1148EE93ED6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EAA8AC4-48E3-4C6D-AFB0-72673AC8E377}">
      <dgm:prSet phldrT="[Texto]"/>
      <dgm:spPr/>
      <dgm:t>
        <a:bodyPr/>
        <a:lstStyle/>
        <a:p>
          <a:r>
            <a:rPr lang="pt-PT" dirty="0" smtClean="0"/>
            <a:t>Princípios de proteção radiológica</a:t>
          </a:r>
          <a:endParaRPr lang="pt-PT" dirty="0"/>
        </a:p>
      </dgm:t>
    </dgm:pt>
    <dgm:pt modelId="{0E95A9C9-E0C7-4F03-986A-B4FD8AEC0382}" type="parTrans" cxnId="{9148EC87-6F37-48B9-80C4-15D011E8B1B0}">
      <dgm:prSet/>
      <dgm:spPr/>
      <dgm:t>
        <a:bodyPr/>
        <a:lstStyle/>
        <a:p>
          <a:endParaRPr lang="pt-PT"/>
        </a:p>
      </dgm:t>
    </dgm:pt>
    <dgm:pt modelId="{843CE9D6-5EA2-48F6-8C22-323BF434A5FE}" type="sibTrans" cxnId="{9148EC87-6F37-48B9-80C4-15D011E8B1B0}">
      <dgm:prSet/>
      <dgm:spPr/>
      <dgm:t>
        <a:bodyPr/>
        <a:lstStyle/>
        <a:p>
          <a:endParaRPr lang="pt-PT"/>
        </a:p>
      </dgm:t>
    </dgm:pt>
    <dgm:pt modelId="{2ACD57B5-98C2-4499-BC42-30A1A3894D76}">
      <dgm:prSet phldrT="[Texto]"/>
      <dgm:spPr/>
      <dgm:t>
        <a:bodyPr/>
        <a:lstStyle/>
        <a:p>
          <a:r>
            <a:rPr lang="pt-PT" dirty="0" smtClean="0"/>
            <a:t>Justificação</a:t>
          </a:r>
          <a:endParaRPr lang="pt-PT" dirty="0"/>
        </a:p>
      </dgm:t>
    </dgm:pt>
    <dgm:pt modelId="{F092B9D6-7C54-4E29-BB17-116B7E9AC5A6}" type="parTrans" cxnId="{51548B9E-56AF-4E21-8F25-7C17DBF8F6DA}">
      <dgm:prSet/>
      <dgm:spPr/>
      <dgm:t>
        <a:bodyPr/>
        <a:lstStyle/>
        <a:p>
          <a:endParaRPr lang="pt-PT"/>
        </a:p>
      </dgm:t>
    </dgm:pt>
    <dgm:pt modelId="{23DAB1D5-2A72-47F7-88B5-04722EDC6921}" type="sibTrans" cxnId="{51548B9E-56AF-4E21-8F25-7C17DBF8F6DA}">
      <dgm:prSet/>
      <dgm:spPr/>
      <dgm:t>
        <a:bodyPr/>
        <a:lstStyle/>
        <a:p>
          <a:endParaRPr lang="pt-PT"/>
        </a:p>
      </dgm:t>
    </dgm:pt>
    <dgm:pt modelId="{39D1171C-4D38-4E0E-8876-DE9054BF26D1}">
      <dgm:prSet phldrT="[Texto]"/>
      <dgm:spPr/>
      <dgm:t>
        <a:bodyPr/>
        <a:lstStyle/>
        <a:p>
          <a:r>
            <a:rPr lang="pt-PT" dirty="0" smtClean="0"/>
            <a:t>Limitação</a:t>
          </a:r>
          <a:endParaRPr lang="pt-PT" dirty="0"/>
        </a:p>
      </dgm:t>
    </dgm:pt>
    <dgm:pt modelId="{E387E4B1-BF9F-42FE-A245-7EFCA92B5961}" type="parTrans" cxnId="{8FD99184-55A3-4BF3-B0B3-BF352AFBDD66}">
      <dgm:prSet/>
      <dgm:spPr/>
      <dgm:t>
        <a:bodyPr/>
        <a:lstStyle/>
        <a:p>
          <a:endParaRPr lang="pt-PT"/>
        </a:p>
      </dgm:t>
    </dgm:pt>
    <dgm:pt modelId="{B17AED47-43D8-4301-94A7-E58DF5C67AC4}" type="sibTrans" cxnId="{8FD99184-55A3-4BF3-B0B3-BF352AFBDD66}">
      <dgm:prSet/>
      <dgm:spPr/>
      <dgm:t>
        <a:bodyPr/>
        <a:lstStyle/>
        <a:p>
          <a:endParaRPr lang="pt-PT"/>
        </a:p>
      </dgm:t>
    </dgm:pt>
    <dgm:pt modelId="{40D04377-89D2-4821-9A0A-E84A360033FC}">
      <dgm:prSet phldrT="[Texto]"/>
      <dgm:spPr/>
      <dgm:t>
        <a:bodyPr/>
        <a:lstStyle/>
        <a:p>
          <a:r>
            <a:rPr lang="pt-PT" dirty="0" smtClean="0"/>
            <a:t>Otimização</a:t>
          </a:r>
          <a:endParaRPr lang="pt-PT" dirty="0"/>
        </a:p>
      </dgm:t>
    </dgm:pt>
    <dgm:pt modelId="{6E5AED2A-E910-48A6-A591-3551C4C76AD6}" type="parTrans" cxnId="{0C019D77-A2D4-40D8-A9CE-66586417481E}">
      <dgm:prSet/>
      <dgm:spPr/>
      <dgm:t>
        <a:bodyPr/>
        <a:lstStyle/>
        <a:p>
          <a:endParaRPr lang="pt-PT"/>
        </a:p>
      </dgm:t>
    </dgm:pt>
    <dgm:pt modelId="{A96F9D82-6340-4135-A262-F9E5B82EEAFB}" type="sibTrans" cxnId="{0C019D77-A2D4-40D8-A9CE-66586417481E}">
      <dgm:prSet/>
      <dgm:spPr/>
      <dgm:t>
        <a:bodyPr/>
        <a:lstStyle/>
        <a:p>
          <a:endParaRPr lang="pt-PT"/>
        </a:p>
      </dgm:t>
    </dgm:pt>
    <dgm:pt modelId="{4A7F64DB-220A-4A66-840A-ED6C1A48679C}" type="pres">
      <dgm:prSet presAssocID="{26C41756-395B-410E-A2EF-1148EE93ED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5F3B028-187D-4155-83EE-B11374FF7A97}" type="pres">
      <dgm:prSet presAssocID="{2EAA8AC4-48E3-4C6D-AFB0-72673AC8E377}" presName="vertOne" presStyleCnt="0"/>
      <dgm:spPr/>
    </dgm:pt>
    <dgm:pt modelId="{C3619E88-A434-4C70-A434-C7DF0669946B}" type="pres">
      <dgm:prSet presAssocID="{2EAA8AC4-48E3-4C6D-AFB0-72673AC8E37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DCC0C4E-D5EE-481E-9AC3-D66E234EBFED}" type="pres">
      <dgm:prSet presAssocID="{2EAA8AC4-48E3-4C6D-AFB0-72673AC8E377}" presName="parTransOne" presStyleCnt="0"/>
      <dgm:spPr/>
    </dgm:pt>
    <dgm:pt modelId="{6DB8A87B-2C87-4310-8A05-B7382AA8A0C6}" type="pres">
      <dgm:prSet presAssocID="{2EAA8AC4-48E3-4C6D-AFB0-72673AC8E377}" presName="horzOne" presStyleCnt="0"/>
      <dgm:spPr/>
    </dgm:pt>
    <dgm:pt modelId="{8D299FEC-7F62-452D-A73D-E1E7907683F5}" type="pres">
      <dgm:prSet presAssocID="{2ACD57B5-98C2-4499-BC42-30A1A3894D76}" presName="vertTwo" presStyleCnt="0"/>
      <dgm:spPr/>
    </dgm:pt>
    <dgm:pt modelId="{B9A204D1-0F00-4E1D-8C82-4D0E5263F985}" type="pres">
      <dgm:prSet presAssocID="{2ACD57B5-98C2-4499-BC42-30A1A3894D7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5B3A63F-8A28-44A0-BCC5-10762A6AACC9}" type="pres">
      <dgm:prSet presAssocID="{2ACD57B5-98C2-4499-BC42-30A1A3894D76}" presName="horzTwo" presStyleCnt="0"/>
      <dgm:spPr/>
    </dgm:pt>
    <dgm:pt modelId="{4060A33C-122A-4778-93DD-ED547DAB64FB}" type="pres">
      <dgm:prSet presAssocID="{23DAB1D5-2A72-47F7-88B5-04722EDC6921}" presName="sibSpaceTwo" presStyleCnt="0"/>
      <dgm:spPr/>
    </dgm:pt>
    <dgm:pt modelId="{2F9294D8-844D-417C-966A-9C426FAF54C6}" type="pres">
      <dgm:prSet presAssocID="{39D1171C-4D38-4E0E-8876-DE9054BF26D1}" presName="vertTwo" presStyleCnt="0"/>
      <dgm:spPr/>
    </dgm:pt>
    <dgm:pt modelId="{B5D4C23B-B9A9-40C9-91B1-2BFDE77DA569}" type="pres">
      <dgm:prSet presAssocID="{39D1171C-4D38-4E0E-8876-DE9054BF26D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103BC63-64AF-4C97-B32F-033C0FD0C61B}" type="pres">
      <dgm:prSet presAssocID="{39D1171C-4D38-4E0E-8876-DE9054BF26D1}" presName="horzTwo" presStyleCnt="0"/>
      <dgm:spPr/>
    </dgm:pt>
    <dgm:pt modelId="{57384645-C6E1-490F-A2FA-60093B0E0FFD}" type="pres">
      <dgm:prSet presAssocID="{B17AED47-43D8-4301-94A7-E58DF5C67AC4}" presName="sibSpaceTwo" presStyleCnt="0"/>
      <dgm:spPr/>
    </dgm:pt>
    <dgm:pt modelId="{97517F1B-D771-4814-A305-659936004D9C}" type="pres">
      <dgm:prSet presAssocID="{40D04377-89D2-4821-9A0A-E84A360033FC}" presName="vertTwo" presStyleCnt="0"/>
      <dgm:spPr/>
    </dgm:pt>
    <dgm:pt modelId="{EAEA1D66-38DA-47C0-AF59-9E554CEBFA41}" type="pres">
      <dgm:prSet presAssocID="{40D04377-89D2-4821-9A0A-E84A360033F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8F04D17-C734-49BB-BC49-7A0360DDE99B}" type="pres">
      <dgm:prSet presAssocID="{40D04377-89D2-4821-9A0A-E84A360033FC}" presName="horzTwo" presStyleCnt="0"/>
      <dgm:spPr/>
    </dgm:pt>
  </dgm:ptLst>
  <dgm:cxnLst>
    <dgm:cxn modelId="{A6C78A02-CB3D-4A6D-8C3F-6DC7BB5E5720}" type="presOf" srcId="{2EAA8AC4-48E3-4C6D-AFB0-72673AC8E377}" destId="{C3619E88-A434-4C70-A434-C7DF0669946B}" srcOrd="0" destOrd="0" presId="urn:microsoft.com/office/officeart/2005/8/layout/hierarchy4"/>
    <dgm:cxn modelId="{0C019D77-A2D4-40D8-A9CE-66586417481E}" srcId="{2EAA8AC4-48E3-4C6D-AFB0-72673AC8E377}" destId="{40D04377-89D2-4821-9A0A-E84A360033FC}" srcOrd="2" destOrd="0" parTransId="{6E5AED2A-E910-48A6-A591-3551C4C76AD6}" sibTransId="{A96F9D82-6340-4135-A262-F9E5B82EEAFB}"/>
    <dgm:cxn modelId="{73E8D0FE-7998-49B4-B4C1-79BA2EF7D530}" type="presOf" srcId="{40D04377-89D2-4821-9A0A-E84A360033FC}" destId="{EAEA1D66-38DA-47C0-AF59-9E554CEBFA41}" srcOrd="0" destOrd="0" presId="urn:microsoft.com/office/officeart/2005/8/layout/hierarchy4"/>
    <dgm:cxn modelId="{D516FE25-6D4D-4FF8-9D29-2A0E0202B1A1}" type="presOf" srcId="{26C41756-395B-410E-A2EF-1148EE93ED6B}" destId="{4A7F64DB-220A-4A66-840A-ED6C1A48679C}" srcOrd="0" destOrd="0" presId="urn:microsoft.com/office/officeart/2005/8/layout/hierarchy4"/>
    <dgm:cxn modelId="{E8B3942B-3AD2-496A-BBA2-9DDE8907B93B}" type="presOf" srcId="{39D1171C-4D38-4E0E-8876-DE9054BF26D1}" destId="{B5D4C23B-B9A9-40C9-91B1-2BFDE77DA569}" srcOrd="0" destOrd="0" presId="urn:microsoft.com/office/officeart/2005/8/layout/hierarchy4"/>
    <dgm:cxn modelId="{54620DFF-0EA3-430B-BBBD-CF64336B0CBE}" type="presOf" srcId="{2ACD57B5-98C2-4499-BC42-30A1A3894D76}" destId="{B9A204D1-0F00-4E1D-8C82-4D0E5263F985}" srcOrd="0" destOrd="0" presId="urn:microsoft.com/office/officeart/2005/8/layout/hierarchy4"/>
    <dgm:cxn modelId="{9148EC87-6F37-48B9-80C4-15D011E8B1B0}" srcId="{26C41756-395B-410E-A2EF-1148EE93ED6B}" destId="{2EAA8AC4-48E3-4C6D-AFB0-72673AC8E377}" srcOrd="0" destOrd="0" parTransId="{0E95A9C9-E0C7-4F03-986A-B4FD8AEC0382}" sibTransId="{843CE9D6-5EA2-48F6-8C22-323BF434A5FE}"/>
    <dgm:cxn modelId="{8FD99184-55A3-4BF3-B0B3-BF352AFBDD66}" srcId="{2EAA8AC4-48E3-4C6D-AFB0-72673AC8E377}" destId="{39D1171C-4D38-4E0E-8876-DE9054BF26D1}" srcOrd="1" destOrd="0" parTransId="{E387E4B1-BF9F-42FE-A245-7EFCA92B5961}" sibTransId="{B17AED47-43D8-4301-94A7-E58DF5C67AC4}"/>
    <dgm:cxn modelId="{51548B9E-56AF-4E21-8F25-7C17DBF8F6DA}" srcId="{2EAA8AC4-48E3-4C6D-AFB0-72673AC8E377}" destId="{2ACD57B5-98C2-4499-BC42-30A1A3894D76}" srcOrd="0" destOrd="0" parTransId="{F092B9D6-7C54-4E29-BB17-116B7E9AC5A6}" sibTransId="{23DAB1D5-2A72-47F7-88B5-04722EDC6921}"/>
    <dgm:cxn modelId="{C1B5A9EC-7BFF-4F22-8A42-7AA5E7E5D8E9}" type="presParOf" srcId="{4A7F64DB-220A-4A66-840A-ED6C1A48679C}" destId="{E5F3B028-187D-4155-83EE-B11374FF7A97}" srcOrd="0" destOrd="0" presId="urn:microsoft.com/office/officeart/2005/8/layout/hierarchy4"/>
    <dgm:cxn modelId="{2F0CDCD8-CE1D-40A1-9D91-8329105E122E}" type="presParOf" srcId="{E5F3B028-187D-4155-83EE-B11374FF7A97}" destId="{C3619E88-A434-4C70-A434-C7DF0669946B}" srcOrd="0" destOrd="0" presId="urn:microsoft.com/office/officeart/2005/8/layout/hierarchy4"/>
    <dgm:cxn modelId="{306F8CDA-358A-4170-AA48-9BED4EA75B71}" type="presParOf" srcId="{E5F3B028-187D-4155-83EE-B11374FF7A97}" destId="{2DCC0C4E-D5EE-481E-9AC3-D66E234EBFED}" srcOrd="1" destOrd="0" presId="urn:microsoft.com/office/officeart/2005/8/layout/hierarchy4"/>
    <dgm:cxn modelId="{18158259-22AF-4549-84D9-CB123319B5D4}" type="presParOf" srcId="{E5F3B028-187D-4155-83EE-B11374FF7A97}" destId="{6DB8A87B-2C87-4310-8A05-B7382AA8A0C6}" srcOrd="2" destOrd="0" presId="urn:microsoft.com/office/officeart/2005/8/layout/hierarchy4"/>
    <dgm:cxn modelId="{8B8AB201-475C-48C9-B064-68529DE12DE2}" type="presParOf" srcId="{6DB8A87B-2C87-4310-8A05-B7382AA8A0C6}" destId="{8D299FEC-7F62-452D-A73D-E1E7907683F5}" srcOrd="0" destOrd="0" presId="urn:microsoft.com/office/officeart/2005/8/layout/hierarchy4"/>
    <dgm:cxn modelId="{3D90B02C-72B1-4BD7-8C6A-BFAF753F18CD}" type="presParOf" srcId="{8D299FEC-7F62-452D-A73D-E1E7907683F5}" destId="{B9A204D1-0F00-4E1D-8C82-4D0E5263F985}" srcOrd="0" destOrd="0" presId="urn:microsoft.com/office/officeart/2005/8/layout/hierarchy4"/>
    <dgm:cxn modelId="{1F638FFC-A2C6-4613-AE56-33584D8BE037}" type="presParOf" srcId="{8D299FEC-7F62-452D-A73D-E1E7907683F5}" destId="{35B3A63F-8A28-44A0-BCC5-10762A6AACC9}" srcOrd="1" destOrd="0" presId="urn:microsoft.com/office/officeart/2005/8/layout/hierarchy4"/>
    <dgm:cxn modelId="{2AAE5025-AD54-4B42-B9AC-22FA5319922C}" type="presParOf" srcId="{6DB8A87B-2C87-4310-8A05-B7382AA8A0C6}" destId="{4060A33C-122A-4778-93DD-ED547DAB64FB}" srcOrd="1" destOrd="0" presId="urn:microsoft.com/office/officeart/2005/8/layout/hierarchy4"/>
    <dgm:cxn modelId="{27B7E783-F6F2-4A09-9DA1-BBB3F7FFA8EC}" type="presParOf" srcId="{6DB8A87B-2C87-4310-8A05-B7382AA8A0C6}" destId="{2F9294D8-844D-417C-966A-9C426FAF54C6}" srcOrd="2" destOrd="0" presId="urn:microsoft.com/office/officeart/2005/8/layout/hierarchy4"/>
    <dgm:cxn modelId="{50F05B70-C2B7-4D16-A6DA-288560BEB05F}" type="presParOf" srcId="{2F9294D8-844D-417C-966A-9C426FAF54C6}" destId="{B5D4C23B-B9A9-40C9-91B1-2BFDE77DA569}" srcOrd="0" destOrd="0" presId="urn:microsoft.com/office/officeart/2005/8/layout/hierarchy4"/>
    <dgm:cxn modelId="{10FC6090-0B0E-42BD-B894-CAC2EA93728F}" type="presParOf" srcId="{2F9294D8-844D-417C-966A-9C426FAF54C6}" destId="{0103BC63-64AF-4C97-B32F-033C0FD0C61B}" srcOrd="1" destOrd="0" presId="urn:microsoft.com/office/officeart/2005/8/layout/hierarchy4"/>
    <dgm:cxn modelId="{70A7DDD5-889E-4513-BCFF-54E07290C6E5}" type="presParOf" srcId="{6DB8A87B-2C87-4310-8A05-B7382AA8A0C6}" destId="{57384645-C6E1-490F-A2FA-60093B0E0FFD}" srcOrd="3" destOrd="0" presId="urn:microsoft.com/office/officeart/2005/8/layout/hierarchy4"/>
    <dgm:cxn modelId="{FDB6B7A0-2D5D-4A79-8EDD-9B628E00D3B1}" type="presParOf" srcId="{6DB8A87B-2C87-4310-8A05-B7382AA8A0C6}" destId="{97517F1B-D771-4814-A305-659936004D9C}" srcOrd="4" destOrd="0" presId="urn:microsoft.com/office/officeart/2005/8/layout/hierarchy4"/>
    <dgm:cxn modelId="{9C7D361A-53DE-4BC5-9C67-1817329736E7}" type="presParOf" srcId="{97517F1B-D771-4814-A305-659936004D9C}" destId="{EAEA1D66-38DA-47C0-AF59-9E554CEBFA41}" srcOrd="0" destOrd="0" presId="urn:microsoft.com/office/officeart/2005/8/layout/hierarchy4"/>
    <dgm:cxn modelId="{B98FACA3-9CD1-4314-ACB9-2980FBE07F52}" type="presParOf" srcId="{97517F1B-D771-4814-A305-659936004D9C}" destId="{A8F04D17-C734-49BB-BC49-7A0360DDE9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0B86A-3D57-45FD-8A7B-851516BAA41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21F08B5D-C664-4A7A-82DE-23E9BE1A5F57}">
      <dgm:prSet phldrT="[Texto]" custT="1"/>
      <dgm:spPr/>
      <dgm:t>
        <a:bodyPr/>
        <a:lstStyle/>
        <a:p>
          <a:r>
            <a:rPr lang="pt-PT" sz="2800" dirty="0" smtClean="0"/>
            <a:t>Aumento da </a:t>
          </a:r>
          <a:r>
            <a:rPr lang="pt-PT" sz="2800" b="1" u="sng" dirty="0" smtClean="0">
              <a:solidFill>
                <a:schemeClr val="accent1">
                  <a:lumMod val="50000"/>
                </a:schemeClr>
              </a:solidFill>
            </a:rPr>
            <a:t>distância</a:t>
          </a:r>
          <a:r>
            <a:rPr lang="pt-PT" sz="2800" b="1" u="sng" dirty="0" smtClean="0"/>
            <a:t> </a:t>
          </a:r>
          <a:r>
            <a:rPr lang="pt-PT" sz="2800" dirty="0" smtClean="0"/>
            <a:t>à fonte</a:t>
          </a:r>
          <a:endParaRPr lang="pt-PT" sz="2800" dirty="0"/>
        </a:p>
      </dgm:t>
    </dgm:pt>
    <dgm:pt modelId="{B393C7B2-2AA2-4573-9782-3C50C86B41E2}" type="parTrans" cxnId="{0530C846-6E8F-4D49-A3FA-AE3A0E676A18}">
      <dgm:prSet/>
      <dgm:spPr/>
      <dgm:t>
        <a:bodyPr/>
        <a:lstStyle/>
        <a:p>
          <a:endParaRPr lang="pt-PT" sz="2800"/>
        </a:p>
      </dgm:t>
    </dgm:pt>
    <dgm:pt modelId="{64A0961C-B615-4299-874E-BEC6B837105B}" type="sibTrans" cxnId="{0530C846-6E8F-4D49-A3FA-AE3A0E676A18}">
      <dgm:prSet/>
      <dgm:spPr/>
      <dgm:t>
        <a:bodyPr/>
        <a:lstStyle/>
        <a:p>
          <a:endParaRPr lang="pt-PT" sz="2800"/>
        </a:p>
      </dgm:t>
    </dgm:pt>
    <dgm:pt modelId="{D2D340AC-E50E-4F2F-80DD-C5505791A472}">
      <dgm:prSet phldrT="[Texto]" custT="1"/>
      <dgm:spPr/>
      <dgm:t>
        <a:bodyPr/>
        <a:lstStyle/>
        <a:p>
          <a:r>
            <a:rPr lang="pt-PT" sz="2800" dirty="0" smtClean="0"/>
            <a:t>Uso de </a:t>
          </a:r>
          <a:r>
            <a:rPr lang="pt-PT" sz="2800" b="1" u="sng" dirty="0" smtClean="0">
              <a:solidFill>
                <a:schemeClr val="accent1">
                  <a:lumMod val="50000"/>
                </a:schemeClr>
              </a:solidFill>
            </a:rPr>
            <a:t>proteções</a:t>
          </a:r>
          <a:r>
            <a:rPr lang="pt-PT" sz="2800" dirty="0" smtClean="0"/>
            <a:t> de chumbo</a:t>
          </a:r>
          <a:endParaRPr lang="pt-PT" sz="2800" dirty="0"/>
        </a:p>
      </dgm:t>
    </dgm:pt>
    <dgm:pt modelId="{820D1C24-C61F-475C-A3BF-3FFE1802F444}" type="parTrans" cxnId="{B7C6D25D-9F66-4DC9-AFBA-7E4933C953A7}">
      <dgm:prSet/>
      <dgm:spPr/>
      <dgm:t>
        <a:bodyPr/>
        <a:lstStyle/>
        <a:p>
          <a:endParaRPr lang="pt-PT" sz="2800"/>
        </a:p>
      </dgm:t>
    </dgm:pt>
    <dgm:pt modelId="{82BE45EB-0570-4F39-9CC3-C98DE173D538}" type="sibTrans" cxnId="{B7C6D25D-9F66-4DC9-AFBA-7E4933C953A7}">
      <dgm:prSet/>
      <dgm:spPr/>
      <dgm:t>
        <a:bodyPr/>
        <a:lstStyle/>
        <a:p>
          <a:endParaRPr lang="pt-PT" sz="2800"/>
        </a:p>
      </dgm:t>
    </dgm:pt>
    <dgm:pt modelId="{28FFC06C-268F-493D-9505-95AD92F002D9}">
      <dgm:prSet phldrT="[Texto]" custT="1"/>
      <dgm:spPr/>
      <dgm:t>
        <a:bodyPr/>
        <a:lstStyle/>
        <a:p>
          <a:r>
            <a:rPr lang="pt-PT" sz="2800" dirty="0" smtClean="0"/>
            <a:t>Diminuição do </a:t>
          </a:r>
          <a:r>
            <a:rPr lang="pt-PT" sz="2800" b="1" u="sng" dirty="0" smtClean="0">
              <a:solidFill>
                <a:schemeClr val="accent1">
                  <a:lumMod val="50000"/>
                </a:schemeClr>
              </a:solidFill>
            </a:rPr>
            <a:t>tempo</a:t>
          </a:r>
          <a:r>
            <a:rPr lang="pt-PT" sz="2800" dirty="0" smtClean="0"/>
            <a:t> de exposição</a:t>
          </a:r>
          <a:endParaRPr lang="pt-PT" sz="2800" dirty="0"/>
        </a:p>
      </dgm:t>
    </dgm:pt>
    <dgm:pt modelId="{C6E8E7BD-22B4-4D06-A3D5-DE906A7C2CD7}" type="parTrans" cxnId="{5A7B21BE-DB45-44EA-A4A1-4D2232FFBEFF}">
      <dgm:prSet/>
      <dgm:spPr/>
      <dgm:t>
        <a:bodyPr/>
        <a:lstStyle/>
        <a:p>
          <a:endParaRPr lang="pt-PT" sz="2800"/>
        </a:p>
      </dgm:t>
    </dgm:pt>
    <dgm:pt modelId="{BE5A4D85-049C-4422-8DBF-864FA38EF1FB}" type="sibTrans" cxnId="{5A7B21BE-DB45-44EA-A4A1-4D2232FFBEFF}">
      <dgm:prSet/>
      <dgm:spPr/>
      <dgm:t>
        <a:bodyPr/>
        <a:lstStyle/>
        <a:p>
          <a:endParaRPr lang="pt-PT" sz="2800"/>
        </a:p>
      </dgm:t>
    </dgm:pt>
    <dgm:pt modelId="{66AF6F27-4E27-46F7-B69E-D9803B6BE6C0}" type="pres">
      <dgm:prSet presAssocID="{2240B86A-3D57-45FD-8A7B-851516BAA4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AE591FB-9062-41C7-8F65-D4125EEEC250}" type="pres">
      <dgm:prSet presAssocID="{21F08B5D-C664-4A7A-82DE-23E9BE1A5F57}" presName="vertOne" presStyleCnt="0"/>
      <dgm:spPr/>
    </dgm:pt>
    <dgm:pt modelId="{56661C2B-0D50-4101-803D-7336C11CAF56}" type="pres">
      <dgm:prSet presAssocID="{21F08B5D-C664-4A7A-82DE-23E9BE1A5F5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D148F99-5BE6-410E-AAD5-84073EE0EFA2}" type="pres">
      <dgm:prSet presAssocID="{21F08B5D-C664-4A7A-82DE-23E9BE1A5F57}" presName="horzOne" presStyleCnt="0"/>
      <dgm:spPr/>
    </dgm:pt>
    <dgm:pt modelId="{058CCCB7-BE05-4874-A155-1CFDD1F7B3D9}" type="pres">
      <dgm:prSet presAssocID="{64A0961C-B615-4299-874E-BEC6B837105B}" presName="sibSpaceOne" presStyleCnt="0"/>
      <dgm:spPr/>
    </dgm:pt>
    <dgm:pt modelId="{9B63ECCC-1D26-4BBE-A003-6E39EC67E2F8}" type="pres">
      <dgm:prSet presAssocID="{D2D340AC-E50E-4F2F-80DD-C5505791A472}" presName="vertOne" presStyleCnt="0"/>
      <dgm:spPr/>
    </dgm:pt>
    <dgm:pt modelId="{9C9DB666-D8FE-4D8E-A343-304B38CC1E52}" type="pres">
      <dgm:prSet presAssocID="{D2D340AC-E50E-4F2F-80DD-C5505791A47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DBBB955-B2FD-4E68-8F3F-09DAE383E444}" type="pres">
      <dgm:prSet presAssocID="{D2D340AC-E50E-4F2F-80DD-C5505791A472}" presName="horzOne" presStyleCnt="0"/>
      <dgm:spPr/>
    </dgm:pt>
    <dgm:pt modelId="{04E98B99-A9FE-44C9-A4A5-FEEB9FDBB28C}" type="pres">
      <dgm:prSet presAssocID="{82BE45EB-0570-4F39-9CC3-C98DE173D538}" presName="sibSpaceOne" presStyleCnt="0"/>
      <dgm:spPr/>
    </dgm:pt>
    <dgm:pt modelId="{FCF82E70-031E-4A4E-87CA-99E6D70FB9CB}" type="pres">
      <dgm:prSet presAssocID="{28FFC06C-268F-493D-9505-95AD92F002D9}" presName="vertOne" presStyleCnt="0"/>
      <dgm:spPr/>
    </dgm:pt>
    <dgm:pt modelId="{5C28692D-DC62-4228-A916-20EF0F0214FA}" type="pres">
      <dgm:prSet presAssocID="{28FFC06C-268F-493D-9505-95AD92F002D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594B26D-D47B-4D00-990A-2D412F7EB2D5}" type="pres">
      <dgm:prSet presAssocID="{28FFC06C-268F-493D-9505-95AD92F002D9}" presName="horzOne" presStyleCnt="0"/>
      <dgm:spPr/>
    </dgm:pt>
  </dgm:ptLst>
  <dgm:cxnLst>
    <dgm:cxn modelId="{297CEB33-917A-457B-89F6-5A22E877EE07}" type="presOf" srcId="{21F08B5D-C664-4A7A-82DE-23E9BE1A5F57}" destId="{56661C2B-0D50-4101-803D-7336C11CAF56}" srcOrd="0" destOrd="0" presId="urn:microsoft.com/office/officeart/2005/8/layout/hierarchy4"/>
    <dgm:cxn modelId="{9472D7D0-8333-4548-9183-3DA061239796}" type="presOf" srcId="{2240B86A-3D57-45FD-8A7B-851516BAA41F}" destId="{66AF6F27-4E27-46F7-B69E-D9803B6BE6C0}" srcOrd="0" destOrd="0" presId="urn:microsoft.com/office/officeart/2005/8/layout/hierarchy4"/>
    <dgm:cxn modelId="{0530C846-6E8F-4D49-A3FA-AE3A0E676A18}" srcId="{2240B86A-3D57-45FD-8A7B-851516BAA41F}" destId="{21F08B5D-C664-4A7A-82DE-23E9BE1A5F57}" srcOrd="0" destOrd="0" parTransId="{B393C7B2-2AA2-4573-9782-3C50C86B41E2}" sibTransId="{64A0961C-B615-4299-874E-BEC6B837105B}"/>
    <dgm:cxn modelId="{B7C6D25D-9F66-4DC9-AFBA-7E4933C953A7}" srcId="{2240B86A-3D57-45FD-8A7B-851516BAA41F}" destId="{D2D340AC-E50E-4F2F-80DD-C5505791A472}" srcOrd="1" destOrd="0" parTransId="{820D1C24-C61F-475C-A3BF-3FFE1802F444}" sibTransId="{82BE45EB-0570-4F39-9CC3-C98DE173D538}"/>
    <dgm:cxn modelId="{DFB44B8E-9012-485A-B74E-1580ADB99930}" type="presOf" srcId="{D2D340AC-E50E-4F2F-80DD-C5505791A472}" destId="{9C9DB666-D8FE-4D8E-A343-304B38CC1E52}" srcOrd="0" destOrd="0" presId="urn:microsoft.com/office/officeart/2005/8/layout/hierarchy4"/>
    <dgm:cxn modelId="{941B6AAA-D8B0-4230-BE84-36D2A46915BA}" type="presOf" srcId="{28FFC06C-268F-493D-9505-95AD92F002D9}" destId="{5C28692D-DC62-4228-A916-20EF0F0214FA}" srcOrd="0" destOrd="0" presId="urn:microsoft.com/office/officeart/2005/8/layout/hierarchy4"/>
    <dgm:cxn modelId="{5A7B21BE-DB45-44EA-A4A1-4D2232FFBEFF}" srcId="{2240B86A-3D57-45FD-8A7B-851516BAA41F}" destId="{28FFC06C-268F-493D-9505-95AD92F002D9}" srcOrd="2" destOrd="0" parTransId="{C6E8E7BD-22B4-4D06-A3D5-DE906A7C2CD7}" sibTransId="{BE5A4D85-049C-4422-8DBF-864FA38EF1FB}"/>
    <dgm:cxn modelId="{86526A03-7A47-4B2C-8F3F-8B5DB641AE5E}" type="presParOf" srcId="{66AF6F27-4E27-46F7-B69E-D9803B6BE6C0}" destId="{BAE591FB-9062-41C7-8F65-D4125EEEC250}" srcOrd="0" destOrd="0" presId="urn:microsoft.com/office/officeart/2005/8/layout/hierarchy4"/>
    <dgm:cxn modelId="{51C9C336-FF21-4137-8A91-7FE301A1045A}" type="presParOf" srcId="{BAE591FB-9062-41C7-8F65-D4125EEEC250}" destId="{56661C2B-0D50-4101-803D-7336C11CAF56}" srcOrd="0" destOrd="0" presId="urn:microsoft.com/office/officeart/2005/8/layout/hierarchy4"/>
    <dgm:cxn modelId="{48848F2E-5673-4F7D-8BF1-ED66DDD23BB3}" type="presParOf" srcId="{BAE591FB-9062-41C7-8F65-D4125EEEC250}" destId="{BD148F99-5BE6-410E-AAD5-84073EE0EFA2}" srcOrd="1" destOrd="0" presId="urn:microsoft.com/office/officeart/2005/8/layout/hierarchy4"/>
    <dgm:cxn modelId="{CDCB46A0-32E3-4769-BA68-F290C8E4F32D}" type="presParOf" srcId="{66AF6F27-4E27-46F7-B69E-D9803B6BE6C0}" destId="{058CCCB7-BE05-4874-A155-1CFDD1F7B3D9}" srcOrd="1" destOrd="0" presId="urn:microsoft.com/office/officeart/2005/8/layout/hierarchy4"/>
    <dgm:cxn modelId="{267A351A-B4E8-4F8F-A1F3-48CFA3FB6799}" type="presParOf" srcId="{66AF6F27-4E27-46F7-B69E-D9803B6BE6C0}" destId="{9B63ECCC-1D26-4BBE-A003-6E39EC67E2F8}" srcOrd="2" destOrd="0" presId="urn:microsoft.com/office/officeart/2005/8/layout/hierarchy4"/>
    <dgm:cxn modelId="{D30951E4-FD4F-4F9C-8D31-A0532A462AF8}" type="presParOf" srcId="{9B63ECCC-1D26-4BBE-A003-6E39EC67E2F8}" destId="{9C9DB666-D8FE-4D8E-A343-304B38CC1E52}" srcOrd="0" destOrd="0" presId="urn:microsoft.com/office/officeart/2005/8/layout/hierarchy4"/>
    <dgm:cxn modelId="{2909B69F-31CD-43B7-99D1-D5F4AFCE408C}" type="presParOf" srcId="{9B63ECCC-1D26-4BBE-A003-6E39EC67E2F8}" destId="{DDBBB955-B2FD-4E68-8F3F-09DAE383E444}" srcOrd="1" destOrd="0" presId="urn:microsoft.com/office/officeart/2005/8/layout/hierarchy4"/>
    <dgm:cxn modelId="{FB99320C-4B52-4309-B01D-0948ED5A9501}" type="presParOf" srcId="{66AF6F27-4E27-46F7-B69E-D9803B6BE6C0}" destId="{04E98B99-A9FE-44C9-A4A5-FEEB9FDBB28C}" srcOrd="3" destOrd="0" presId="urn:microsoft.com/office/officeart/2005/8/layout/hierarchy4"/>
    <dgm:cxn modelId="{21F5D8A2-0DB2-4294-BB16-E28230F7CDEE}" type="presParOf" srcId="{66AF6F27-4E27-46F7-B69E-D9803B6BE6C0}" destId="{FCF82E70-031E-4A4E-87CA-99E6D70FB9CB}" srcOrd="4" destOrd="0" presId="urn:microsoft.com/office/officeart/2005/8/layout/hierarchy4"/>
    <dgm:cxn modelId="{A63F0C1B-64F6-468D-9640-773467117AC6}" type="presParOf" srcId="{FCF82E70-031E-4A4E-87CA-99E6D70FB9CB}" destId="{5C28692D-DC62-4228-A916-20EF0F0214FA}" srcOrd="0" destOrd="0" presId="urn:microsoft.com/office/officeart/2005/8/layout/hierarchy4"/>
    <dgm:cxn modelId="{E2B2286E-2878-4AF8-984F-5976CF9C6DA0}" type="presParOf" srcId="{FCF82E70-031E-4A4E-87CA-99E6D70FB9CB}" destId="{5594B26D-D47B-4D00-990A-2D412F7EB2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C0010-FA34-406E-9472-5DBA54D09E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C9BF0DBA-ADBF-4A85-9A20-9C8A17B11345}">
      <dgm:prSet phldrT="[Texto]"/>
      <dgm:spPr/>
      <dgm:t>
        <a:bodyPr/>
        <a:lstStyle/>
        <a:p>
          <a:r>
            <a:rPr lang="pt-PT" dirty="0" smtClean="0"/>
            <a:t>Categoria A</a:t>
          </a:r>
          <a:endParaRPr lang="pt-PT" dirty="0"/>
        </a:p>
      </dgm:t>
    </dgm:pt>
    <dgm:pt modelId="{E0D5A916-10E9-4AFA-B4A3-9B1555B8FC4E}" type="parTrans" cxnId="{CA9E54F2-839B-4EB3-95EC-20B9437873C2}">
      <dgm:prSet/>
      <dgm:spPr/>
      <dgm:t>
        <a:bodyPr/>
        <a:lstStyle/>
        <a:p>
          <a:endParaRPr lang="pt-PT"/>
        </a:p>
      </dgm:t>
    </dgm:pt>
    <dgm:pt modelId="{C75453DE-A8B9-4FFE-86F8-B644B700614F}" type="sibTrans" cxnId="{CA9E54F2-839B-4EB3-95EC-20B9437873C2}">
      <dgm:prSet/>
      <dgm:spPr/>
      <dgm:t>
        <a:bodyPr/>
        <a:lstStyle/>
        <a:p>
          <a:endParaRPr lang="pt-PT"/>
        </a:p>
      </dgm:t>
    </dgm:pt>
    <dgm:pt modelId="{E4105124-5EB3-4B84-8416-901B82020177}">
      <dgm:prSet phldrT="[Texto]" custT="1"/>
      <dgm:spPr/>
      <dgm:t>
        <a:bodyPr/>
        <a:lstStyle/>
        <a:p>
          <a:r>
            <a:rPr lang="pt-PT" sz="2400" dirty="0" smtClean="0"/>
            <a:t>Trabalhadores expostos suscetíveis de receber uma dose efetiva superior a 6 </a:t>
          </a:r>
          <a:r>
            <a:rPr lang="pt-PT" sz="2400" dirty="0" err="1" smtClean="0"/>
            <a:t>mSv</a:t>
          </a:r>
          <a:r>
            <a:rPr lang="pt-PT" sz="2400" dirty="0" smtClean="0"/>
            <a:t> por ano. </a:t>
          </a:r>
          <a:endParaRPr lang="pt-PT" sz="2400" dirty="0"/>
        </a:p>
      </dgm:t>
    </dgm:pt>
    <dgm:pt modelId="{463AF282-9A70-4824-85F4-02E750C8383B}" type="parTrans" cxnId="{A44979B0-C9C9-47BE-BC09-DA4DF182B530}">
      <dgm:prSet/>
      <dgm:spPr/>
      <dgm:t>
        <a:bodyPr/>
        <a:lstStyle/>
        <a:p>
          <a:endParaRPr lang="pt-PT"/>
        </a:p>
      </dgm:t>
    </dgm:pt>
    <dgm:pt modelId="{C9F3716D-A7E6-40BA-ACAE-542DCE8524CF}" type="sibTrans" cxnId="{A44979B0-C9C9-47BE-BC09-DA4DF182B530}">
      <dgm:prSet/>
      <dgm:spPr/>
      <dgm:t>
        <a:bodyPr/>
        <a:lstStyle/>
        <a:p>
          <a:endParaRPr lang="pt-PT"/>
        </a:p>
      </dgm:t>
    </dgm:pt>
    <dgm:pt modelId="{D1FB6766-B8A8-4F0D-9DBB-359018BC5262}">
      <dgm:prSet phldrT="[Texto]"/>
      <dgm:spPr/>
      <dgm:t>
        <a:bodyPr/>
        <a:lstStyle/>
        <a:p>
          <a:r>
            <a:rPr lang="pt-PT" dirty="0" smtClean="0"/>
            <a:t>Categoria B</a:t>
          </a:r>
          <a:endParaRPr lang="pt-PT" dirty="0"/>
        </a:p>
      </dgm:t>
    </dgm:pt>
    <dgm:pt modelId="{ABDE2DE5-65FE-4C5B-9BB8-3166C6B4E9B1}" type="parTrans" cxnId="{66E540C2-EF19-499D-86FE-0C7B3EDB191B}">
      <dgm:prSet/>
      <dgm:spPr/>
      <dgm:t>
        <a:bodyPr/>
        <a:lstStyle/>
        <a:p>
          <a:endParaRPr lang="pt-PT"/>
        </a:p>
      </dgm:t>
    </dgm:pt>
    <dgm:pt modelId="{EF91EF24-DEC1-408D-92A0-D70F01FC1001}" type="sibTrans" cxnId="{66E540C2-EF19-499D-86FE-0C7B3EDB191B}">
      <dgm:prSet/>
      <dgm:spPr/>
      <dgm:t>
        <a:bodyPr/>
        <a:lstStyle/>
        <a:p>
          <a:endParaRPr lang="pt-PT"/>
        </a:p>
      </dgm:t>
    </dgm:pt>
    <dgm:pt modelId="{1EC3E7FC-466C-49B3-8283-A1F8FC4BAD3C}">
      <dgm:prSet phldrT="[Texto]"/>
      <dgm:spPr/>
      <dgm:t>
        <a:bodyPr/>
        <a:lstStyle/>
        <a:p>
          <a:r>
            <a:rPr lang="pt-PT" dirty="0" smtClean="0"/>
            <a:t>Todos os restantes trabalhadores também expostos</a:t>
          </a:r>
          <a:endParaRPr lang="pt-PT" dirty="0"/>
        </a:p>
      </dgm:t>
    </dgm:pt>
    <dgm:pt modelId="{BB099325-E7D1-4763-B6B9-0E1B7D358C33}" type="parTrans" cxnId="{0CE2BEEA-7817-4E1B-8BA0-E0C71399C6C5}">
      <dgm:prSet/>
      <dgm:spPr/>
      <dgm:t>
        <a:bodyPr/>
        <a:lstStyle/>
        <a:p>
          <a:endParaRPr lang="pt-PT"/>
        </a:p>
      </dgm:t>
    </dgm:pt>
    <dgm:pt modelId="{1992541C-0727-4719-8DD5-1A0803BA35EF}" type="sibTrans" cxnId="{0CE2BEEA-7817-4E1B-8BA0-E0C71399C6C5}">
      <dgm:prSet/>
      <dgm:spPr/>
      <dgm:t>
        <a:bodyPr/>
        <a:lstStyle/>
        <a:p>
          <a:endParaRPr lang="pt-PT"/>
        </a:p>
      </dgm:t>
    </dgm:pt>
    <dgm:pt modelId="{8D717D51-DFEC-460A-8A72-9F855A05C5F1}">
      <dgm:prSet phldrT="[Texto]" custT="1"/>
      <dgm:spPr/>
      <dgm:t>
        <a:bodyPr/>
        <a:lstStyle/>
        <a:p>
          <a:r>
            <a:rPr lang="pt-PT" sz="2400" dirty="0" smtClean="0"/>
            <a:t>Monitorização por dosimetria individual deve ter uma periodicidade mensal e ser realizada por entidades licenciadas</a:t>
          </a:r>
          <a:endParaRPr lang="pt-PT" sz="2400" dirty="0"/>
        </a:p>
      </dgm:t>
    </dgm:pt>
    <dgm:pt modelId="{E82C2704-421B-40BF-8F2A-322E4209A6F4}" type="parTrans" cxnId="{F0063BB3-5B9B-40E5-923C-AE3835AB01D3}">
      <dgm:prSet/>
      <dgm:spPr/>
      <dgm:t>
        <a:bodyPr/>
        <a:lstStyle/>
        <a:p>
          <a:endParaRPr lang="pt-PT"/>
        </a:p>
      </dgm:t>
    </dgm:pt>
    <dgm:pt modelId="{1F7F1EF8-C52C-4754-A154-8021B40A7AE6}" type="sibTrans" cxnId="{F0063BB3-5B9B-40E5-923C-AE3835AB01D3}">
      <dgm:prSet/>
      <dgm:spPr/>
      <dgm:t>
        <a:bodyPr/>
        <a:lstStyle/>
        <a:p>
          <a:endParaRPr lang="pt-PT"/>
        </a:p>
      </dgm:t>
    </dgm:pt>
    <dgm:pt modelId="{31097157-2DA2-496D-99E9-C38944827284}" type="pres">
      <dgm:prSet presAssocID="{F13C0010-FA34-406E-9472-5DBA54D09E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14E445D-D12D-49F9-ABEA-1D5D9ECC94F7}" type="pres">
      <dgm:prSet presAssocID="{C9BF0DBA-ADBF-4A85-9A20-9C8A17B113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1434A6-9D0A-49E6-AE07-2DF4E4971CB0}" type="pres">
      <dgm:prSet presAssocID="{C9BF0DBA-ADBF-4A85-9A20-9C8A17B113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249F28-14B7-431E-8E5E-63722BE3DA3D}" type="pres">
      <dgm:prSet presAssocID="{D1FB6766-B8A8-4F0D-9DBB-359018BC52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CA8F72-F3A6-4B53-8151-87CEACF9FF06}" type="pres">
      <dgm:prSet presAssocID="{D1FB6766-B8A8-4F0D-9DBB-359018BC52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44979B0-C9C9-47BE-BC09-DA4DF182B530}" srcId="{C9BF0DBA-ADBF-4A85-9A20-9C8A17B11345}" destId="{E4105124-5EB3-4B84-8416-901B82020177}" srcOrd="0" destOrd="0" parTransId="{463AF282-9A70-4824-85F4-02E750C8383B}" sibTransId="{C9F3716D-A7E6-40BA-ACAE-542DCE8524CF}"/>
    <dgm:cxn modelId="{33101D25-0EBD-4411-B587-1D856F21E0B6}" type="presOf" srcId="{E4105124-5EB3-4B84-8416-901B82020177}" destId="{261434A6-9D0A-49E6-AE07-2DF4E4971CB0}" srcOrd="0" destOrd="0" presId="urn:microsoft.com/office/officeart/2005/8/layout/vList2"/>
    <dgm:cxn modelId="{1D1315DC-3A8D-418F-9761-B4C811BECFF1}" type="presOf" srcId="{F13C0010-FA34-406E-9472-5DBA54D09ED9}" destId="{31097157-2DA2-496D-99E9-C38944827284}" srcOrd="0" destOrd="0" presId="urn:microsoft.com/office/officeart/2005/8/layout/vList2"/>
    <dgm:cxn modelId="{EB4E4DF2-9DF4-4B0D-8788-8280C4D9C57A}" type="presOf" srcId="{D1FB6766-B8A8-4F0D-9DBB-359018BC5262}" destId="{A2249F28-14B7-431E-8E5E-63722BE3DA3D}" srcOrd="0" destOrd="0" presId="urn:microsoft.com/office/officeart/2005/8/layout/vList2"/>
    <dgm:cxn modelId="{CA9E54F2-839B-4EB3-95EC-20B9437873C2}" srcId="{F13C0010-FA34-406E-9472-5DBA54D09ED9}" destId="{C9BF0DBA-ADBF-4A85-9A20-9C8A17B11345}" srcOrd="0" destOrd="0" parTransId="{E0D5A916-10E9-4AFA-B4A3-9B1555B8FC4E}" sibTransId="{C75453DE-A8B9-4FFE-86F8-B644B700614F}"/>
    <dgm:cxn modelId="{66E540C2-EF19-499D-86FE-0C7B3EDB191B}" srcId="{F13C0010-FA34-406E-9472-5DBA54D09ED9}" destId="{D1FB6766-B8A8-4F0D-9DBB-359018BC5262}" srcOrd="1" destOrd="0" parTransId="{ABDE2DE5-65FE-4C5B-9BB8-3166C6B4E9B1}" sibTransId="{EF91EF24-DEC1-408D-92A0-D70F01FC1001}"/>
    <dgm:cxn modelId="{F12CC850-A711-4A43-A70B-478864534967}" type="presOf" srcId="{8D717D51-DFEC-460A-8A72-9F855A05C5F1}" destId="{261434A6-9D0A-49E6-AE07-2DF4E4971CB0}" srcOrd="0" destOrd="1" presId="urn:microsoft.com/office/officeart/2005/8/layout/vList2"/>
    <dgm:cxn modelId="{0CE2BEEA-7817-4E1B-8BA0-E0C71399C6C5}" srcId="{D1FB6766-B8A8-4F0D-9DBB-359018BC5262}" destId="{1EC3E7FC-466C-49B3-8283-A1F8FC4BAD3C}" srcOrd="0" destOrd="0" parTransId="{BB099325-E7D1-4763-B6B9-0E1B7D358C33}" sibTransId="{1992541C-0727-4719-8DD5-1A0803BA35EF}"/>
    <dgm:cxn modelId="{1D16ECEF-A13D-49E0-97BF-8E667C762907}" type="presOf" srcId="{C9BF0DBA-ADBF-4A85-9A20-9C8A17B11345}" destId="{E14E445D-D12D-49F9-ABEA-1D5D9ECC94F7}" srcOrd="0" destOrd="0" presId="urn:microsoft.com/office/officeart/2005/8/layout/vList2"/>
    <dgm:cxn modelId="{F0063BB3-5B9B-40E5-923C-AE3835AB01D3}" srcId="{C9BF0DBA-ADBF-4A85-9A20-9C8A17B11345}" destId="{8D717D51-DFEC-460A-8A72-9F855A05C5F1}" srcOrd="1" destOrd="0" parTransId="{E82C2704-421B-40BF-8F2A-322E4209A6F4}" sibTransId="{1F7F1EF8-C52C-4754-A154-8021B40A7AE6}"/>
    <dgm:cxn modelId="{A730053D-2A69-4B5D-AD21-AD8DA97A0D6F}" type="presOf" srcId="{1EC3E7FC-466C-49B3-8283-A1F8FC4BAD3C}" destId="{75CA8F72-F3A6-4B53-8151-87CEACF9FF06}" srcOrd="0" destOrd="0" presId="urn:microsoft.com/office/officeart/2005/8/layout/vList2"/>
    <dgm:cxn modelId="{C8E45530-44C9-45A9-B398-A93BC2219269}" type="presParOf" srcId="{31097157-2DA2-496D-99E9-C38944827284}" destId="{E14E445D-D12D-49F9-ABEA-1D5D9ECC94F7}" srcOrd="0" destOrd="0" presId="urn:microsoft.com/office/officeart/2005/8/layout/vList2"/>
    <dgm:cxn modelId="{B6748F00-EA12-451D-8D78-7A77B3BB003C}" type="presParOf" srcId="{31097157-2DA2-496D-99E9-C38944827284}" destId="{261434A6-9D0A-49E6-AE07-2DF4E4971CB0}" srcOrd="1" destOrd="0" presId="urn:microsoft.com/office/officeart/2005/8/layout/vList2"/>
    <dgm:cxn modelId="{80E51440-8506-4FF3-9E3A-923A3138843B}" type="presParOf" srcId="{31097157-2DA2-496D-99E9-C38944827284}" destId="{A2249F28-14B7-431E-8E5E-63722BE3DA3D}" srcOrd="2" destOrd="0" presId="urn:microsoft.com/office/officeart/2005/8/layout/vList2"/>
    <dgm:cxn modelId="{C07B95DA-32C9-4D28-ACCF-E7A9EFA7B196}" type="presParOf" srcId="{31097157-2DA2-496D-99E9-C38944827284}" destId="{75CA8F72-F3A6-4B53-8151-87CEACF9FF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DB614-A977-4467-8C6E-0148D87A0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947E90-E312-4E9B-A4FC-9DF4B0E96BF7}">
      <dgm:prSet phldrT="[Texto]" custT="1"/>
      <dgm:spPr/>
      <dgm:t>
        <a:bodyPr/>
        <a:lstStyle/>
        <a:p>
          <a:r>
            <a:rPr lang="pt-PT" sz="2800" dirty="0" smtClean="0"/>
            <a:t>Dosímetro Ativo</a:t>
          </a:r>
          <a:endParaRPr lang="pt-PT" sz="2800" dirty="0"/>
        </a:p>
      </dgm:t>
    </dgm:pt>
    <dgm:pt modelId="{7605A1B8-717A-483B-94FE-950354A5DC9E}" type="parTrans" cxnId="{2BC0D2B5-749B-4093-B010-81B3CABE555F}">
      <dgm:prSet/>
      <dgm:spPr/>
      <dgm:t>
        <a:bodyPr/>
        <a:lstStyle/>
        <a:p>
          <a:endParaRPr lang="pt-PT" sz="2400"/>
        </a:p>
      </dgm:t>
    </dgm:pt>
    <dgm:pt modelId="{07F35B7F-4C51-458E-95DC-8F763ADCA112}" type="sibTrans" cxnId="{2BC0D2B5-749B-4093-B010-81B3CABE555F}">
      <dgm:prSet/>
      <dgm:spPr/>
      <dgm:t>
        <a:bodyPr/>
        <a:lstStyle/>
        <a:p>
          <a:endParaRPr lang="pt-PT" sz="2400"/>
        </a:p>
      </dgm:t>
    </dgm:pt>
    <dgm:pt modelId="{387B27DC-E1A5-4589-8363-77934D0065F6}">
      <dgm:prSet phldrT="[Texto]" custT="1"/>
      <dgm:spPr/>
      <dgm:t>
        <a:bodyPr/>
        <a:lstStyle/>
        <a:p>
          <a:r>
            <a:rPr lang="pt-PT" sz="2400" dirty="0" smtClean="0"/>
            <a:t>Determinam instantaneamente a taxa de dose</a:t>
          </a:r>
          <a:endParaRPr lang="pt-PT" sz="2400" dirty="0"/>
        </a:p>
      </dgm:t>
    </dgm:pt>
    <dgm:pt modelId="{EF29A6DD-86C9-4D6A-8CF4-5E230C85E725}" type="parTrans" cxnId="{69EB6F93-0DE4-4997-B34B-F8A70652FE36}">
      <dgm:prSet/>
      <dgm:spPr/>
      <dgm:t>
        <a:bodyPr/>
        <a:lstStyle/>
        <a:p>
          <a:endParaRPr lang="pt-PT" sz="2400"/>
        </a:p>
      </dgm:t>
    </dgm:pt>
    <dgm:pt modelId="{24F6061D-9E6E-4F0B-9865-C2E35C0354D8}" type="sibTrans" cxnId="{69EB6F93-0DE4-4997-B34B-F8A70652FE36}">
      <dgm:prSet/>
      <dgm:spPr/>
      <dgm:t>
        <a:bodyPr/>
        <a:lstStyle/>
        <a:p>
          <a:endParaRPr lang="pt-PT" sz="2400"/>
        </a:p>
      </dgm:t>
    </dgm:pt>
    <dgm:pt modelId="{9B8B86CE-6789-4624-9B64-6234E3F6A3DC}">
      <dgm:prSet phldrT="[Texto]" custT="1"/>
      <dgm:spPr/>
      <dgm:t>
        <a:bodyPr/>
        <a:lstStyle/>
        <a:p>
          <a:r>
            <a:rPr lang="pt-PT" sz="2400" dirty="0" smtClean="0"/>
            <a:t>Emitem um alerta quando o limite de dose individual é ultrapassado</a:t>
          </a:r>
          <a:endParaRPr lang="pt-PT" sz="2400" dirty="0"/>
        </a:p>
      </dgm:t>
    </dgm:pt>
    <dgm:pt modelId="{BDD26FB1-A9EF-4476-8BA3-29BB29CCAB85}" type="parTrans" cxnId="{41E4C340-F497-49DE-91DE-46C39E391C2C}">
      <dgm:prSet/>
      <dgm:spPr/>
      <dgm:t>
        <a:bodyPr/>
        <a:lstStyle/>
        <a:p>
          <a:endParaRPr lang="pt-PT"/>
        </a:p>
      </dgm:t>
    </dgm:pt>
    <dgm:pt modelId="{AC64FD6B-FCF3-4436-BD40-CE0578BC2110}" type="sibTrans" cxnId="{41E4C340-F497-49DE-91DE-46C39E391C2C}">
      <dgm:prSet/>
      <dgm:spPr/>
      <dgm:t>
        <a:bodyPr/>
        <a:lstStyle/>
        <a:p>
          <a:endParaRPr lang="pt-PT"/>
        </a:p>
      </dgm:t>
    </dgm:pt>
    <dgm:pt modelId="{C8BBE528-4CFF-483D-8C5D-B33BD795E020}">
      <dgm:prSet phldrT="[Texto]" custT="1"/>
      <dgm:spPr/>
      <dgm:t>
        <a:bodyPr/>
        <a:lstStyle/>
        <a:p>
          <a:r>
            <a:rPr lang="pt-PT" sz="2400" dirty="0" smtClean="0"/>
            <a:t>Informam o valor de dose acumulada de cada trabalhador </a:t>
          </a:r>
          <a:endParaRPr lang="pt-PT" sz="2400" dirty="0"/>
        </a:p>
      </dgm:t>
    </dgm:pt>
    <dgm:pt modelId="{2A6047A9-1AB7-4784-A6A3-47129AF08FB4}" type="parTrans" cxnId="{0734C07C-76BE-44C0-ABB8-803C85AB99ED}">
      <dgm:prSet/>
      <dgm:spPr/>
      <dgm:t>
        <a:bodyPr/>
        <a:lstStyle/>
        <a:p>
          <a:endParaRPr lang="pt-PT"/>
        </a:p>
      </dgm:t>
    </dgm:pt>
    <dgm:pt modelId="{11FD6D8E-1D0A-499E-B3D1-7F6C30B8DE59}" type="sibTrans" cxnId="{0734C07C-76BE-44C0-ABB8-803C85AB99ED}">
      <dgm:prSet/>
      <dgm:spPr/>
      <dgm:t>
        <a:bodyPr/>
        <a:lstStyle/>
        <a:p>
          <a:endParaRPr lang="pt-PT"/>
        </a:p>
      </dgm:t>
    </dgm:pt>
    <dgm:pt modelId="{6D758379-5220-40CE-8A38-5A2AA99B3C8F}" type="pres">
      <dgm:prSet presAssocID="{46BDB614-A977-4467-8C6E-0148D87A0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589F4A0-ECD9-4E65-A553-0AC95870954C}" type="pres">
      <dgm:prSet presAssocID="{EC947E90-E312-4E9B-A4FC-9DF4B0E96BF7}" presName="parentText" presStyleLbl="node1" presStyleIdx="0" presStyleCnt="1" custScaleY="5248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3B3D35-663A-494C-AD03-AE73DA68DCFA}" type="pres">
      <dgm:prSet presAssocID="{EC947E90-E312-4E9B-A4FC-9DF4B0E96B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67E542F-59C0-49CB-9368-D7F54CE19CC5}" type="presOf" srcId="{C8BBE528-4CFF-483D-8C5D-B33BD795E020}" destId="{893B3D35-663A-494C-AD03-AE73DA68DCFA}" srcOrd="0" destOrd="2" presId="urn:microsoft.com/office/officeart/2005/8/layout/vList2"/>
    <dgm:cxn modelId="{2BC0D2B5-749B-4093-B010-81B3CABE555F}" srcId="{46BDB614-A977-4467-8C6E-0148D87A0B9A}" destId="{EC947E90-E312-4E9B-A4FC-9DF4B0E96BF7}" srcOrd="0" destOrd="0" parTransId="{7605A1B8-717A-483B-94FE-950354A5DC9E}" sibTransId="{07F35B7F-4C51-458E-95DC-8F763ADCA112}"/>
    <dgm:cxn modelId="{FDBFFC8D-0578-47F7-9820-1F390656465F}" type="presOf" srcId="{9B8B86CE-6789-4624-9B64-6234E3F6A3DC}" destId="{893B3D35-663A-494C-AD03-AE73DA68DCFA}" srcOrd="0" destOrd="1" presId="urn:microsoft.com/office/officeart/2005/8/layout/vList2"/>
    <dgm:cxn modelId="{9849A00D-CDBC-485E-9CA3-624D21D7CD68}" type="presOf" srcId="{46BDB614-A977-4467-8C6E-0148D87A0B9A}" destId="{6D758379-5220-40CE-8A38-5A2AA99B3C8F}" srcOrd="0" destOrd="0" presId="urn:microsoft.com/office/officeart/2005/8/layout/vList2"/>
    <dgm:cxn modelId="{FE29103B-F3AE-4D01-9178-076305B87754}" type="presOf" srcId="{EC947E90-E312-4E9B-A4FC-9DF4B0E96BF7}" destId="{2589F4A0-ECD9-4E65-A553-0AC95870954C}" srcOrd="0" destOrd="0" presId="urn:microsoft.com/office/officeart/2005/8/layout/vList2"/>
    <dgm:cxn modelId="{0734C07C-76BE-44C0-ABB8-803C85AB99ED}" srcId="{EC947E90-E312-4E9B-A4FC-9DF4B0E96BF7}" destId="{C8BBE528-4CFF-483D-8C5D-B33BD795E020}" srcOrd="2" destOrd="0" parTransId="{2A6047A9-1AB7-4784-A6A3-47129AF08FB4}" sibTransId="{11FD6D8E-1D0A-499E-B3D1-7F6C30B8DE59}"/>
    <dgm:cxn modelId="{44D3C006-5FB4-4DD4-9B2D-7240E5607E79}" type="presOf" srcId="{387B27DC-E1A5-4589-8363-77934D0065F6}" destId="{893B3D35-663A-494C-AD03-AE73DA68DCFA}" srcOrd="0" destOrd="0" presId="urn:microsoft.com/office/officeart/2005/8/layout/vList2"/>
    <dgm:cxn modelId="{69EB6F93-0DE4-4997-B34B-F8A70652FE36}" srcId="{EC947E90-E312-4E9B-A4FC-9DF4B0E96BF7}" destId="{387B27DC-E1A5-4589-8363-77934D0065F6}" srcOrd="0" destOrd="0" parTransId="{EF29A6DD-86C9-4D6A-8CF4-5E230C85E725}" sibTransId="{24F6061D-9E6E-4F0B-9865-C2E35C0354D8}"/>
    <dgm:cxn modelId="{41E4C340-F497-49DE-91DE-46C39E391C2C}" srcId="{EC947E90-E312-4E9B-A4FC-9DF4B0E96BF7}" destId="{9B8B86CE-6789-4624-9B64-6234E3F6A3DC}" srcOrd="1" destOrd="0" parTransId="{BDD26FB1-A9EF-4476-8BA3-29BB29CCAB85}" sibTransId="{AC64FD6B-FCF3-4436-BD40-CE0578BC2110}"/>
    <dgm:cxn modelId="{59A9C665-2894-4538-9F6D-9BC42ABE80EA}" type="presParOf" srcId="{6D758379-5220-40CE-8A38-5A2AA99B3C8F}" destId="{2589F4A0-ECD9-4E65-A553-0AC95870954C}" srcOrd="0" destOrd="0" presId="urn:microsoft.com/office/officeart/2005/8/layout/vList2"/>
    <dgm:cxn modelId="{9FEB596A-197B-4F7B-8889-CE82CC5410F1}" type="presParOf" srcId="{6D758379-5220-40CE-8A38-5A2AA99B3C8F}" destId="{893B3D35-663A-494C-AD03-AE73DA68DC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D33CA6-E1D6-4426-ADC8-891908F832FA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4AB4B01-7FE7-4CB5-A684-267230EC6323}">
      <dgm:prSet phldrT="[Texto]" custT="1"/>
      <dgm:spPr/>
      <dgm:t>
        <a:bodyPr/>
        <a:lstStyle/>
        <a:p>
          <a:r>
            <a:rPr lang="pt-PT" sz="1800" dirty="0" smtClean="0"/>
            <a:t>Contadores </a:t>
          </a:r>
          <a:r>
            <a:rPr lang="pt-PT" sz="1800" dirty="0" err="1" smtClean="0"/>
            <a:t>Geiger</a:t>
          </a:r>
          <a:r>
            <a:rPr lang="pt-PT" sz="1800" dirty="0" smtClean="0"/>
            <a:t>-Muller</a:t>
          </a:r>
          <a:endParaRPr lang="pt-PT" sz="1800" dirty="0"/>
        </a:p>
      </dgm:t>
    </dgm:pt>
    <dgm:pt modelId="{E7443C37-1612-4AEF-B538-A5EFD035F452}" type="parTrans" cxnId="{B5705C84-2CFD-46C9-8475-E2B9DC47D886}">
      <dgm:prSet/>
      <dgm:spPr/>
      <dgm:t>
        <a:bodyPr/>
        <a:lstStyle/>
        <a:p>
          <a:endParaRPr lang="pt-PT" sz="2800"/>
        </a:p>
      </dgm:t>
    </dgm:pt>
    <dgm:pt modelId="{42AEA1E0-3ED3-4FFD-8CA1-200AB3D3AB59}" type="sibTrans" cxnId="{B5705C84-2CFD-46C9-8475-E2B9DC47D886}">
      <dgm:prSet/>
      <dgm:spPr/>
      <dgm:t>
        <a:bodyPr/>
        <a:lstStyle/>
        <a:p>
          <a:endParaRPr lang="pt-PT" sz="2800"/>
        </a:p>
      </dgm:t>
    </dgm:pt>
    <dgm:pt modelId="{431316F2-3AD6-4D58-A6CD-872F3A86C1DF}">
      <dgm:prSet phldrT="[Texto]" custT="1"/>
      <dgm:spPr/>
      <dgm:t>
        <a:bodyPr/>
        <a:lstStyle/>
        <a:p>
          <a:r>
            <a:rPr lang="pt-PT" sz="1800" dirty="0" smtClean="0"/>
            <a:t>Díodos </a:t>
          </a:r>
          <a:r>
            <a:rPr lang="pt-PT" sz="1800" dirty="0" err="1" smtClean="0"/>
            <a:t>semi-condutores</a:t>
          </a:r>
          <a:endParaRPr lang="pt-PT" sz="1800" dirty="0"/>
        </a:p>
      </dgm:t>
    </dgm:pt>
    <dgm:pt modelId="{D0663A1A-6D9F-4E1F-B624-787572B3D416}" type="parTrans" cxnId="{1A40C7BE-8ABA-4151-8AE9-794C0802A808}">
      <dgm:prSet/>
      <dgm:spPr/>
      <dgm:t>
        <a:bodyPr/>
        <a:lstStyle/>
        <a:p>
          <a:endParaRPr lang="pt-PT" sz="2800"/>
        </a:p>
      </dgm:t>
    </dgm:pt>
    <dgm:pt modelId="{31CC21BB-166D-452F-A61F-C6656DA10981}" type="sibTrans" cxnId="{1A40C7BE-8ABA-4151-8AE9-794C0802A808}">
      <dgm:prSet/>
      <dgm:spPr/>
      <dgm:t>
        <a:bodyPr/>
        <a:lstStyle/>
        <a:p>
          <a:endParaRPr lang="pt-PT" sz="2800"/>
        </a:p>
      </dgm:t>
    </dgm:pt>
    <dgm:pt modelId="{3FCE62E4-EF30-48C5-BEA1-E7A71E357AB5}">
      <dgm:prSet phldrT="[Texto]" custT="1"/>
      <dgm:spPr/>
      <dgm:t>
        <a:bodyPr/>
        <a:lstStyle/>
        <a:p>
          <a:r>
            <a:rPr lang="pt-PT" sz="1800" dirty="0" smtClean="0"/>
            <a:t>Câmaras de ionização</a:t>
          </a:r>
          <a:endParaRPr lang="pt-PT" sz="1800" dirty="0"/>
        </a:p>
      </dgm:t>
    </dgm:pt>
    <dgm:pt modelId="{877F4575-7571-4755-B6B5-BAE96920B0D8}" type="parTrans" cxnId="{56A46A65-DA34-488E-8BD5-DAA101042FC5}">
      <dgm:prSet/>
      <dgm:spPr/>
      <dgm:t>
        <a:bodyPr/>
        <a:lstStyle/>
        <a:p>
          <a:endParaRPr lang="pt-PT" sz="2800"/>
        </a:p>
      </dgm:t>
    </dgm:pt>
    <dgm:pt modelId="{D795FC4E-3DA5-434D-818D-AE4C768C8688}" type="sibTrans" cxnId="{56A46A65-DA34-488E-8BD5-DAA101042FC5}">
      <dgm:prSet/>
      <dgm:spPr/>
      <dgm:t>
        <a:bodyPr/>
        <a:lstStyle/>
        <a:p>
          <a:endParaRPr lang="pt-PT" sz="2800"/>
        </a:p>
      </dgm:t>
    </dgm:pt>
    <dgm:pt modelId="{061B3CAD-E1BF-48F3-ABF1-BAF580A2F88F}" type="pres">
      <dgm:prSet presAssocID="{94D33CA6-E1D6-4426-ADC8-891908F832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37E8D2C-52C8-4285-99D1-D0757E740BDD}" type="pres">
      <dgm:prSet presAssocID="{24AB4B01-7FE7-4CB5-A684-267230EC632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C32128-E977-477C-958B-1623FCFB959C}" type="pres">
      <dgm:prSet presAssocID="{42AEA1E0-3ED3-4FFD-8CA1-200AB3D3AB59}" presName="space" presStyleCnt="0"/>
      <dgm:spPr/>
    </dgm:pt>
    <dgm:pt modelId="{A12C6EB5-12EB-4981-9FFF-98DF95E554A8}" type="pres">
      <dgm:prSet presAssocID="{431316F2-3AD6-4D58-A6CD-872F3A86C1D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6CB7C3-544D-416B-BCA7-BBFDA117C51A}" type="pres">
      <dgm:prSet presAssocID="{31CC21BB-166D-452F-A61F-C6656DA10981}" presName="space" presStyleCnt="0"/>
      <dgm:spPr/>
    </dgm:pt>
    <dgm:pt modelId="{852DA0C4-3EED-406B-902D-2BB4CB196265}" type="pres">
      <dgm:prSet presAssocID="{3FCE62E4-EF30-48C5-BEA1-E7A71E357AB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D3C5FC-2266-40D2-BA05-894A6B375971}" type="presOf" srcId="{94D33CA6-E1D6-4426-ADC8-891908F832FA}" destId="{061B3CAD-E1BF-48F3-ABF1-BAF580A2F88F}" srcOrd="0" destOrd="0" presId="urn:microsoft.com/office/officeart/2005/8/layout/venn3"/>
    <dgm:cxn modelId="{F4E1497E-1A9F-4B9B-9332-0C017CEE4F36}" type="presOf" srcId="{3FCE62E4-EF30-48C5-BEA1-E7A71E357AB5}" destId="{852DA0C4-3EED-406B-902D-2BB4CB196265}" srcOrd="0" destOrd="0" presId="urn:microsoft.com/office/officeart/2005/8/layout/venn3"/>
    <dgm:cxn modelId="{B5705C84-2CFD-46C9-8475-E2B9DC47D886}" srcId="{94D33CA6-E1D6-4426-ADC8-891908F832FA}" destId="{24AB4B01-7FE7-4CB5-A684-267230EC6323}" srcOrd="0" destOrd="0" parTransId="{E7443C37-1612-4AEF-B538-A5EFD035F452}" sibTransId="{42AEA1E0-3ED3-4FFD-8CA1-200AB3D3AB59}"/>
    <dgm:cxn modelId="{1A40C7BE-8ABA-4151-8AE9-794C0802A808}" srcId="{94D33CA6-E1D6-4426-ADC8-891908F832FA}" destId="{431316F2-3AD6-4D58-A6CD-872F3A86C1DF}" srcOrd="1" destOrd="0" parTransId="{D0663A1A-6D9F-4E1F-B624-787572B3D416}" sibTransId="{31CC21BB-166D-452F-A61F-C6656DA10981}"/>
    <dgm:cxn modelId="{D9AA76F7-3247-40DC-892E-E2D86C6C51BE}" type="presOf" srcId="{24AB4B01-7FE7-4CB5-A684-267230EC6323}" destId="{C37E8D2C-52C8-4285-99D1-D0757E740BDD}" srcOrd="0" destOrd="0" presId="urn:microsoft.com/office/officeart/2005/8/layout/venn3"/>
    <dgm:cxn modelId="{6503F410-1061-4981-BC85-4A147E0A05D7}" type="presOf" srcId="{431316F2-3AD6-4D58-A6CD-872F3A86C1DF}" destId="{A12C6EB5-12EB-4981-9FFF-98DF95E554A8}" srcOrd="0" destOrd="0" presId="urn:microsoft.com/office/officeart/2005/8/layout/venn3"/>
    <dgm:cxn modelId="{56A46A65-DA34-488E-8BD5-DAA101042FC5}" srcId="{94D33CA6-E1D6-4426-ADC8-891908F832FA}" destId="{3FCE62E4-EF30-48C5-BEA1-E7A71E357AB5}" srcOrd="2" destOrd="0" parTransId="{877F4575-7571-4755-B6B5-BAE96920B0D8}" sibTransId="{D795FC4E-3DA5-434D-818D-AE4C768C8688}"/>
    <dgm:cxn modelId="{940DC6E5-4D20-452B-9FBA-EFE86593E452}" type="presParOf" srcId="{061B3CAD-E1BF-48F3-ABF1-BAF580A2F88F}" destId="{C37E8D2C-52C8-4285-99D1-D0757E740BDD}" srcOrd="0" destOrd="0" presId="urn:microsoft.com/office/officeart/2005/8/layout/venn3"/>
    <dgm:cxn modelId="{6D94F3CD-4EB4-4291-9DB7-390B8DFA60F5}" type="presParOf" srcId="{061B3CAD-E1BF-48F3-ABF1-BAF580A2F88F}" destId="{65C32128-E977-477C-958B-1623FCFB959C}" srcOrd="1" destOrd="0" presId="urn:microsoft.com/office/officeart/2005/8/layout/venn3"/>
    <dgm:cxn modelId="{777341CE-E3AC-4C48-9114-7A81E648A8BF}" type="presParOf" srcId="{061B3CAD-E1BF-48F3-ABF1-BAF580A2F88F}" destId="{A12C6EB5-12EB-4981-9FFF-98DF95E554A8}" srcOrd="2" destOrd="0" presId="urn:microsoft.com/office/officeart/2005/8/layout/venn3"/>
    <dgm:cxn modelId="{7952AE4A-B386-447A-B86B-1B5B192829D0}" type="presParOf" srcId="{061B3CAD-E1BF-48F3-ABF1-BAF580A2F88F}" destId="{706CB7C3-544D-416B-BCA7-BBFDA117C51A}" srcOrd="3" destOrd="0" presId="urn:microsoft.com/office/officeart/2005/8/layout/venn3"/>
    <dgm:cxn modelId="{CEC212F4-1E20-4DC3-8BC5-701B07F68D6E}" type="presParOf" srcId="{061B3CAD-E1BF-48F3-ABF1-BAF580A2F88F}" destId="{852DA0C4-3EED-406B-902D-2BB4CB19626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DB614-A977-4467-8C6E-0148D87A0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D17D53-3525-4DAB-A8D0-5232EA0E437D}">
      <dgm:prSet phldrT="[Texto]" custT="1"/>
      <dgm:spPr/>
      <dgm:t>
        <a:bodyPr/>
        <a:lstStyle/>
        <a:p>
          <a:r>
            <a:rPr lang="pt-PT" sz="2800" dirty="0" smtClean="0"/>
            <a:t>Dosímetro Passivo</a:t>
          </a:r>
          <a:endParaRPr lang="pt-PT" sz="2800" dirty="0"/>
        </a:p>
      </dgm:t>
    </dgm:pt>
    <dgm:pt modelId="{8112EA5A-E7E5-43DE-8B09-0B44743BBDB9}" type="parTrans" cxnId="{E62CE50D-C161-4EA6-B52C-CB3E8C30AC65}">
      <dgm:prSet/>
      <dgm:spPr/>
      <dgm:t>
        <a:bodyPr/>
        <a:lstStyle/>
        <a:p>
          <a:endParaRPr lang="pt-PT" sz="2400"/>
        </a:p>
      </dgm:t>
    </dgm:pt>
    <dgm:pt modelId="{F14C571E-CD30-43E8-A1AB-B8FA9078BD32}" type="sibTrans" cxnId="{E62CE50D-C161-4EA6-B52C-CB3E8C30AC65}">
      <dgm:prSet/>
      <dgm:spPr/>
      <dgm:t>
        <a:bodyPr/>
        <a:lstStyle/>
        <a:p>
          <a:endParaRPr lang="pt-PT" sz="2400"/>
        </a:p>
      </dgm:t>
    </dgm:pt>
    <dgm:pt modelId="{6AFD73EC-0ED4-45DF-903C-F59A89264982}">
      <dgm:prSet phldrT="[Texto]" custT="1"/>
      <dgm:spPr/>
      <dgm:t>
        <a:bodyPr/>
        <a:lstStyle/>
        <a:p>
          <a:r>
            <a:rPr lang="pt-PT" sz="2400" dirty="0" smtClean="0"/>
            <a:t>Detetores que acumulam a dose durante um determinado período de medição</a:t>
          </a:r>
          <a:endParaRPr lang="pt-PT" sz="2400" dirty="0"/>
        </a:p>
      </dgm:t>
    </dgm:pt>
    <dgm:pt modelId="{8C03430E-BEC0-4865-8ABE-B2BBC949FE3D}" type="parTrans" cxnId="{6C72ABDF-954C-4F75-B8AD-E58330EF22A0}">
      <dgm:prSet/>
      <dgm:spPr/>
      <dgm:t>
        <a:bodyPr/>
        <a:lstStyle/>
        <a:p>
          <a:endParaRPr lang="pt-PT" sz="2400"/>
        </a:p>
      </dgm:t>
    </dgm:pt>
    <dgm:pt modelId="{675814B3-384C-44A2-BD7C-8B3EE6198FC6}" type="sibTrans" cxnId="{6C72ABDF-954C-4F75-B8AD-E58330EF22A0}">
      <dgm:prSet/>
      <dgm:spPr/>
      <dgm:t>
        <a:bodyPr/>
        <a:lstStyle/>
        <a:p>
          <a:endParaRPr lang="pt-PT" sz="2400"/>
        </a:p>
      </dgm:t>
    </dgm:pt>
    <dgm:pt modelId="{32908BE9-F594-456F-8A5C-9E94BCAB88A2}">
      <dgm:prSet phldrT="[Texto]" custT="1"/>
      <dgm:spPr/>
      <dgm:t>
        <a:bodyPr/>
        <a:lstStyle/>
        <a:p>
          <a:r>
            <a:rPr lang="pt-PT" sz="2400" dirty="0" smtClean="0"/>
            <a:t>Requerem uma leitura adicional para determinar os valores de dose efetiva</a:t>
          </a:r>
          <a:endParaRPr lang="pt-PT" sz="2400" dirty="0"/>
        </a:p>
      </dgm:t>
    </dgm:pt>
    <dgm:pt modelId="{F8AEB2B4-149B-4956-A8B8-348AA1FE91D0}" type="parTrans" cxnId="{844C392F-1E68-4593-90A4-7EB624B0AFC3}">
      <dgm:prSet/>
      <dgm:spPr/>
      <dgm:t>
        <a:bodyPr/>
        <a:lstStyle/>
        <a:p>
          <a:endParaRPr lang="pt-PT" sz="2400"/>
        </a:p>
      </dgm:t>
    </dgm:pt>
    <dgm:pt modelId="{EDB1D12B-191C-473C-840F-959FA338C890}" type="sibTrans" cxnId="{844C392F-1E68-4593-90A4-7EB624B0AFC3}">
      <dgm:prSet/>
      <dgm:spPr/>
      <dgm:t>
        <a:bodyPr/>
        <a:lstStyle/>
        <a:p>
          <a:endParaRPr lang="pt-PT" sz="2400"/>
        </a:p>
      </dgm:t>
    </dgm:pt>
    <dgm:pt modelId="{6D758379-5220-40CE-8A38-5A2AA99B3C8F}" type="pres">
      <dgm:prSet presAssocID="{46BDB614-A977-4467-8C6E-0148D87A0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9C38C7-6A8C-41F6-8606-45EDB5849C18}" type="pres">
      <dgm:prSet presAssocID="{51D17D53-3525-4DAB-A8D0-5232EA0E437D}" presName="parentText" presStyleLbl="node1" presStyleIdx="0" presStyleCnt="1" custScaleY="53674" custLinFactNeighborX="424" custLinFactNeighborY="-1145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C3DB65-684C-4E0F-BA3A-93CE3F6F5058}" type="pres">
      <dgm:prSet presAssocID="{51D17D53-3525-4DAB-A8D0-5232EA0E43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77CCC96-5C48-408C-A98F-A3DD979B9BB0}" type="presOf" srcId="{51D17D53-3525-4DAB-A8D0-5232EA0E437D}" destId="{D99C38C7-6A8C-41F6-8606-45EDB5849C18}" srcOrd="0" destOrd="0" presId="urn:microsoft.com/office/officeart/2005/8/layout/vList2"/>
    <dgm:cxn modelId="{E8BB9001-AED6-4918-B21E-FF1D448D926A}" type="presOf" srcId="{6AFD73EC-0ED4-45DF-903C-F59A89264982}" destId="{0AC3DB65-684C-4E0F-BA3A-93CE3F6F5058}" srcOrd="0" destOrd="0" presId="urn:microsoft.com/office/officeart/2005/8/layout/vList2"/>
    <dgm:cxn modelId="{E62CE50D-C161-4EA6-B52C-CB3E8C30AC65}" srcId="{46BDB614-A977-4467-8C6E-0148D87A0B9A}" destId="{51D17D53-3525-4DAB-A8D0-5232EA0E437D}" srcOrd="0" destOrd="0" parTransId="{8112EA5A-E7E5-43DE-8B09-0B44743BBDB9}" sibTransId="{F14C571E-CD30-43E8-A1AB-B8FA9078BD32}"/>
    <dgm:cxn modelId="{6C72ABDF-954C-4F75-B8AD-E58330EF22A0}" srcId="{51D17D53-3525-4DAB-A8D0-5232EA0E437D}" destId="{6AFD73EC-0ED4-45DF-903C-F59A89264982}" srcOrd="0" destOrd="0" parTransId="{8C03430E-BEC0-4865-8ABE-B2BBC949FE3D}" sibTransId="{675814B3-384C-44A2-BD7C-8B3EE6198FC6}"/>
    <dgm:cxn modelId="{9916AEE1-B88F-4009-AEB2-D2184D8D5011}" type="presOf" srcId="{32908BE9-F594-456F-8A5C-9E94BCAB88A2}" destId="{0AC3DB65-684C-4E0F-BA3A-93CE3F6F5058}" srcOrd="0" destOrd="1" presId="urn:microsoft.com/office/officeart/2005/8/layout/vList2"/>
    <dgm:cxn modelId="{844C392F-1E68-4593-90A4-7EB624B0AFC3}" srcId="{51D17D53-3525-4DAB-A8D0-5232EA0E437D}" destId="{32908BE9-F594-456F-8A5C-9E94BCAB88A2}" srcOrd="1" destOrd="0" parTransId="{F8AEB2B4-149B-4956-A8B8-348AA1FE91D0}" sibTransId="{EDB1D12B-191C-473C-840F-959FA338C890}"/>
    <dgm:cxn modelId="{D0DC6F37-5BE7-4E1B-821A-EFA1D094B7B2}" type="presOf" srcId="{46BDB614-A977-4467-8C6E-0148D87A0B9A}" destId="{6D758379-5220-40CE-8A38-5A2AA99B3C8F}" srcOrd="0" destOrd="0" presId="urn:microsoft.com/office/officeart/2005/8/layout/vList2"/>
    <dgm:cxn modelId="{8C2C03EF-B66E-4E02-890D-81D714050EF2}" type="presParOf" srcId="{6D758379-5220-40CE-8A38-5A2AA99B3C8F}" destId="{D99C38C7-6A8C-41F6-8606-45EDB5849C18}" srcOrd="0" destOrd="0" presId="urn:microsoft.com/office/officeart/2005/8/layout/vList2"/>
    <dgm:cxn modelId="{9F1F94DE-EFEF-4D2B-94BE-4CDDC780EA92}" type="presParOf" srcId="{6D758379-5220-40CE-8A38-5A2AA99B3C8F}" destId="{0AC3DB65-684C-4E0F-BA3A-93CE3F6F50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33CA6-E1D6-4426-ADC8-891908F832FA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4AB4B01-7FE7-4CB5-A684-267230EC6323}">
      <dgm:prSet phldrT="[Texto]" custT="1"/>
      <dgm:spPr/>
      <dgm:t>
        <a:bodyPr/>
        <a:lstStyle/>
        <a:p>
          <a:r>
            <a:rPr lang="pt-PT" sz="1800" dirty="0" smtClean="0"/>
            <a:t>Dosímetros de filme</a:t>
          </a:r>
          <a:endParaRPr lang="pt-PT" sz="1800" dirty="0"/>
        </a:p>
      </dgm:t>
    </dgm:pt>
    <dgm:pt modelId="{E7443C37-1612-4AEF-B538-A5EFD035F452}" type="parTrans" cxnId="{B5705C84-2CFD-46C9-8475-E2B9DC47D886}">
      <dgm:prSet/>
      <dgm:spPr/>
      <dgm:t>
        <a:bodyPr/>
        <a:lstStyle/>
        <a:p>
          <a:endParaRPr lang="pt-PT" sz="2800"/>
        </a:p>
      </dgm:t>
    </dgm:pt>
    <dgm:pt modelId="{42AEA1E0-3ED3-4FFD-8CA1-200AB3D3AB59}" type="sibTrans" cxnId="{B5705C84-2CFD-46C9-8475-E2B9DC47D886}">
      <dgm:prSet/>
      <dgm:spPr/>
      <dgm:t>
        <a:bodyPr/>
        <a:lstStyle/>
        <a:p>
          <a:endParaRPr lang="pt-PT" sz="2800"/>
        </a:p>
      </dgm:t>
    </dgm:pt>
    <dgm:pt modelId="{431316F2-3AD6-4D58-A6CD-872F3A86C1DF}">
      <dgm:prSet phldrT="[Texto]" custT="1"/>
      <dgm:spPr/>
      <dgm:t>
        <a:bodyPr/>
        <a:lstStyle/>
        <a:p>
          <a:r>
            <a:rPr lang="pt-PT" sz="1800" dirty="0" smtClean="0"/>
            <a:t>Dosímetros de vidro</a:t>
          </a:r>
          <a:endParaRPr lang="pt-PT" sz="1800" dirty="0"/>
        </a:p>
      </dgm:t>
    </dgm:pt>
    <dgm:pt modelId="{D0663A1A-6D9F-4E1F-B624-787572B3D416}" type="parTrans" cxnId="{1A40C7BE-8ABA-4151-8AE9-794C0802A808}">
      <dgm:prSet/>
      <dgm:spPr/>
      <dgm:t>
        <a:bodyPr/>
        <a:lstStyle/>
        <a:p>
          <a:endParaRPr lang="pt-PT" sz="2800"/>
        </a:p>
      </dgm:t>
    </dgm:pt>
    <dgm:pt modelId="{31CC21BB-166D-452F-A61F-C6656DA10981}" type="sibTrans" cxnId="{1A40C7BE-8ABA-4151-8AE9-794C0802A808}">
      <dgm:prSet/>
      <dgm:spPr/>
      <dgm:t>
        <a:bodyPr/>
        <a:lstStyle/>
        <a:p>
          <a:endParaRPr lang="pt-PT" sz="2800"/>
        </a:p>
      </dgm:t>
    </dgm:pt>
    <dgm:pt modelId="{3FCE62E4-EF30-48C5-BEA1-E7A71E357AB5}">
      <dgm:prSet phldrT="[Texto]" custT="1"/>
      <dgm:spPr/>
      <dgm:t>
        <a:bodyPr/>
        <a:lstStyle/>
        <a:p>
          <a:r>
            <a:rPr lang="pt-PT" sz="1800" dirty="0" smtClean="0"/>
            <a:t>Dosímetros TLD</a:t>
          </a:r>
          <a:endParaRPr lang="pt-PT" sz="1800" dirty="0"/>
        </a:p>
      </dgm:t>
    </dgm:pt>
    <dgm:pt modelId="{877F4575-7571-4755-B6B5-BAE96920B0D8}" type="parTrans" cxnId="{56A46A65-DA34-488E-8BD5-DAA101042FC5}">
      <dgm:prSet/>
      <dgm:spPr/>
      <dgm:t>
        <a:bodyPr/>
        <a:lstStyle/>
        <a:p>
          <a:endParaRPr lang="pt-PT" sz="2800"/>
        </a:p>
      </dgm:t>
    </dgm:pt>
    <dgm:pt modelId="{D795FC4E-3DA5-434D-818D-AE4C768C8688}" type="sibTrans" cxnId="{56A46A65-DA34-488E-8BD5-DAA101042FC5}">
      <dgm:prSet/>
      <dgm:spPr/>
      <dgm:t>
        <a:bodyPr/>
        <a:lstStyle/>
        <a:p>
          <a:endParaRPr lang="pt-PT" sz="2800"/>
        </a:p>
      </dgm:t>
    </dgm:pt>
    <dgm:pt modelId="{061B3CAD-E1BF-48F3-ABF1-BAF580A2F88F}" type="pres">
      <dgm:prSet presAssocID="{94D33CA6-E1D6-4426-ADC8-891908F832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37E8D2C-52C8-4285-99D1-D0757E740BDD}" type="pres">
      <dgm:prSet presAssocID="{24AB4B01-7FE7-4CB5-A684-267230EC632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C32128-E977-477C-958B-1623FCFB959C}" type="pres">
      <dgm:prSet presAssocID="{42AEA1E0-3ED3-4FFD-8CA1-200AB3D3AB59}" presName="space" presStyleCnt="0"/>
      <dgm:spPr/>
    </dgm:pt>
    <dgm:pt modelId="{A12C6EB5-12EB-4981-9FFF-98DF95E554A8}" type="pres">
      <dgm:prSet presAssocID="{431316F2-3AD6-4D58-A6CD-872F3A86C1D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6CB7C3-544D-416B-BCA7-BBFDA117C51A}" type="pres">
      <dgm:prSet presAssocID="{31CC21BB-166D-452F-A61F-C6656DA10981}" presName="space" presStyleCnt="0"/>
      <dgm:spPr/>
    </dgm:pt>
    <dgm:pt modelId="{852DA0C4-3EED-406B-902D-2BB4CB196265}" type="pres">
      <dgm:prSet presAssocID="{3FCE62E4-EF30-48C5-BEA1-E7A71E357AB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705C84-2CFD-46C9-8475-E2B9DC47D886}" srcId="{94D33CA6-E1D6-4426-ADC8-891908F832FA}" destId="{24AB4B01-7FE7-4CB5-A684-267230EC6323}" srcOrd="0" destOrd="0" parTransId="{E7443C37-1612-4AEF-B538-A5EFD035F452}" sibTransId="{42AEA1E0-3ED3-4FFD-8CA1-200AB3D3AB59}"/>
    <dgm:cxn modelId="{5DEFF2C4-B9EB-490D-A274-CD15E9EFD3D5}" type="presOf" srcId="{24AB4B01-7FE7-4CB5-A684-267230EC6323}" destId="{C37E8D2C-52C8-4285-99D1-D0757E740BDD}" srcOrd="0" destOrd="0" presId="urn:microsoft.com/office/officeart/2005/8/layout/venn3"/>
    <dgm:cxn modelId="{1A40C7BE-8ABA-4151-8AE9-794C0802A808}" srcId="{94D33CA6-E1D6-4426-ADC8-891908F832FA}" destId="{431316F2-3AD6-4D58-A6CD-872F3A86C1DF}" srcOrd="1" destOrd="0" parTransId="{D0663A1A-6D9F-4E1F-B624-787572B3D416}" sibTransId="{31CC21BB-166D-452F-A61F-C6656DA10981}"/>
    <dgm:cxn modelId="{548C5A99-DE72-4B77-A009-59E4A158ED80}" type="presOf" srcId="{94D33CA6-E1D6-4426-ADC8-891908F832FA}" destId="{061B3CAD-E1BF-48F3-ABF1-BAF580A2F88F}" srcOrd="0" destOrd="0" presId="urn:microsoft.com/office/officeart/2005/8/layout/venn3"/>
    <dgm:cxn modelId="{EE08AE84-8CA1-4A65-92C6-676A8FDBDBDA}" type="presOf" srcId="{431316F2-3AD6-4D58-A6CD-872F3A86C1DF}" destId="{A12C6EB5-12EB-4981-9FFF-98DF95E554A8}" srcOrd="0" destOrd="0" presId="urn:microsoft.com/office/officeart/2005/8/layout/venn3"/>
    <dgm:cxn modelId="{041E4284-EE11-475C-9A4A-9265D9A4FCB9}" type="presOf" srcId="{3FCE62E4-EF30-48C5-BEA1-E7A71E357AB5}" destId="{852DA0C4-3EED-406B-902D-2BB4CB196265}" srcOrd="0" destOrd="0" presId="urn:microsoft.com/office/officeart/2005/8/layout/venn3"/>
    <dgm:cxn modelId="{56A46A65-DA34-488E-8BD5-DAA101042FC5}" srcId="{94D33CA6-E1D6-4426-ADC8-891908F832FA}" destId="{3FCE62E4-EF30-48C5-BEA1-E7A71E357AB5}" srcOrd="2" destOrd="0" parTransId="{877F4575-7571-4755-B6B5-BAE96920B0D8}" sibTransId="{D795FC4E-3DA5-434D-818D-AE4C768C8688}"/>
    <dgm:cxn modelId="{155210A7-7657-4BEA-A2B8-38CCBE36BBAE}" type="presParOf" srcId="{061B3CAD-E1BF-48F3-ABF1-BAF580A2F88F}" destId="{C37E8D2C-52C8-4285-99D1-D0757E740BDD}" srcOrd="0" destOrd="0" presId="urn:microsoft.com/office/officeart/2005/8/layout/venn3"/>
    <dgm:cxn modelId="{6F55E99A-ED73-4312-BA96-034E8FE84746}" type="presParOf" srcId="{061B3CAD-E1BF-48F3-ABF1-BAF580A2F88F}" destId="{65C32128-E977-477C-958B-1623FCFB959C}" srcOrd="1" destOrd="0" presId="urn:microsoft.com/office/officeart/2005/8/layout/venn3"/>
    <dgm:cxn modelId="{8575C5A4-806B-4547-BF4F-C241A26E114F}" type="presParOf" srcId="{061B3CAD-E1BF-48F3-ABF1-BAF580A2F88F}" destId="{A12C6EB5-12EB-4981-9FFF-98DF95E554A8}" srcOrd="2" destOrd="0" presId="urn:microsoft.com/office/officeart/2005/8/layout/venn3"/>
    <dgm:cxn modelId="{259F2688-2E38-41DE-9AA0-3E83AB6B794C}" type="presParOf" srcId="{061B3CAD-E1BF-48F3-ABF1-BAF580A2F88F}" destId="{706CB7C3-544D-416B-BCA7-BBFDA117C51A}" srcOrd="3" destOrd="0" presId="urn:microsoft.com/office/officeart/2005/8/layout/venn3"/>
    <dgm:cxn modelId="{F56844E9-BC4B-4CF7-811F-52AFCFD391AA}" type="presParOf" srcId="{061B3CAD-E1BF-48F3-ABF1-BAF580A2F88F}" destId="{852DA0C4-3EED-406B-902D-2BB4CB19626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BCAE0E-B6F0-4EF8-870D-2C99677EB949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AE4945D-0460-429B-9DC7-8F7CEB7D80D3}">
      <dgm:prSet phldrT="[Texto]" custT="1"/>
      <dgm:spPr/>
      <dgm:t>
        <a:bodyPr/>
        <a:lstStyle/>
        <a:p>
          <a:r>
            <a:rPr lang="pt-PT" sz="2800" dirty="0" smtClean="0">
              <a:latin typeface="Arial" panose="020B0604020202020204" pitchFamily="34" charset="0"/>
              <a:cs typeface="Arial" panose="020B0604020202020204" pitchFamily="34" charset="0"/>
            </a:rPr>
            <a:t>18 segundos</a:t>
          </a: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540C7-BE9E-4A7A-AB13-3069AD74D13C}" type="parTrans" cxnId="{F29D534E-2C98-446A-B150-856A478AF1E5}">
      <dgm:prSet/>
      <dgm:spPr/>
      <dgm:t>
        <a:bodyPr/>
        <a:lstStyle/>
        <a:p>
          <a:endParaRPr lang="pt-P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6B38F-78B5-4EC9-BA5B-E803DC809BEF}" type="sibTrans" cxnId="{F29D534E-2C98-446A-B150-856A478AF1E5}">
      <dgm:prSet/>
      <dgm:spPr/>
      <dgm:t>
        <a:bodyPr/>
        <a:lstStyle/>
        <a:p>
          <a:endParaRPr lang="pt-P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2DDFE-049B-4BC4-87E0-921FC182EE20}">
      <dgm:prSet phldrT="[Texto]" custT="1"/>
      <dgm:spPr/>
      <dgm:t>
        <a:bodyPr/>
        <a:lstStyle/>
        <a:p>
          <a:r>
            <a:rPr lang="pt-PT" sz="2800" dirty="0" smtClean="0">
              <a:latin typeface="Arial" panose="020B0604020202020204" pitchFamily="34" charset="0"/>
              <a:cs typeface="Arial" panose="020B0604020202020204" pitchFamily="34" charset="0"/>
            </a:rPr>
            <a:t>30</a:t>
          </a:r>
        </a:p>
        <a:p>
          <a:r>
            <a:rPr lang="pt-PT" sz="2800" dirty="0" smtClean="0">
              <a:latin typeface="Arial" panose="020B0604020202020204" pitchFamily="34" charset="0"/>
              <a:cs typeface="Arial" panose="020B0604020202020204" pitchFamily="34" charset="0"/>
            </a:rPr>
            <a:t>minutos</a:t>
          </a:r>
          <a:endParaRPr lang="pt-P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BBDBA0-75D4-43A2-90C5-95B5435A65A5}" type="parTrans" cxnId="{8DE100C4-DF6F-4091-BBDD-68EAEE3F432E}">
      <dgm:prSet/>
      <dgm:spPr/>
      <dgm:t>
        <a:bodyPr/>
        <a:lstStyle/>
        <a:p>
          <a:endParaRPr lang="pt-P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23D9D-9D89-42FB-94D8-B65BF3818BC6}" type="sibTrans" cxnId="{8DE100C4-DF6F-4091-BBDD-68EAEE3F432E}">
      <dgm:prSet/>
      <dgm:spPr/>
      <dgm:t>
        <a:bodyPr/>
        <a:lstStyle/>
        <a:p>
          <a:endParaRPr lang="pt-PT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7DCE3-37AA-4217-B326-341DE01D5487}" type="pres">
      <dgm:prSet presAssocID="{1ABCAE0E-B6F0-4EF8-870D-2C99677EB9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23C605-F2BE-4EC8-9529-A7A24BF110DA}" type="pres">
      <dgm:prSet presAssocID="{5AE4945D-0460-429B-9DC7-8F7CEB7D80D3}" presName="arrow" presStyleLbl="node1" presStyleIdx="0" presStyleCnt="2" custScaleY="100008" custRadScaleRad="86674" custRadScaleInc="-3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E2A483-D8E8-4EC0-828B-8D8B11421405}" type="pres">
      <dgm:prSet presAssocID="{5472DDFE-049B-4BC4-87E0-921FC182EE20}" presName="arrow" presStyleLbl="node1" presStyleIdx="1" presStyleCnt="2" custScaleY="100008" custRadScaleRad="69344" custRadScaleInc="4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29D534E-2C98-446A-B150-856A478AF1E5}" srcId="{1ABCAE0E-B6F0-4EF8-870D-2C99677EB949}" destId="{5AE4945D-0460-429B-9DC7-8F7CEB7D80D3}" srcOrd="0" destOrd="0" parTransId="{307540C7-BE9E-4A7A-AB13-3069AD74D13C}" sibTransId="{0116B38F-78B5-4EC9-BA5B-E803DC809BEF}"/>
    <dgm:cxn modelId="{8E24FD2A-13DA-4E85-8D85-95D18F41720C}" type="presOf" srcId="{5AE4945D-0460-429B-9DC7-8F7CEB7D80D3}" destId="{DC23C605-F2BE-4EC8-9529-A7A24BF110DA}" srcOrd="0" destOrd="0" presId="urn:microsoft.com/office/officeart/2005/8/layout/arrow1"/>
    <dgm:cxn modelId="{8DE100C4-DF6F-4091-BBDD-68EAEE3F432E}" srcId="{1ABCAE0E-B6F0-4EF8-870D-2C99677EB949}" destId="{5472DDFE-049B-4BC4-87E0-921FC182EE20}" srcOrd="1" destOrd="0" parTransId="{02BBDBA0-75D4-43A2-90C5-95B5435A65A5}" sibTransId="{D4923D9D-9D89-42FB-94D8-B65BF3818BC6}"/>
    <dgm:cxn modelId="{736F7DFB-76E9-4F1E-9B63-F751B676BA16}" type="presOf" srcId="{1ABCAE0E-B6F0-4EF8-870D-2C99677EB949}" destId="{6E67DCE3-37AA-4217-B326-341DE01D5487}" srcOrd="0" destOrd="0" presId="urn:microsoft.com/office/officeart/2005/8/layout/arrow1"/>
    <dgm:cxn modelId="{84EAE96F-8313-4B8B-821A-E2C37918157A}" type="presOf" srcId="{5472DDFE-049B-4BC4-87E0-921FC182EE20}" destId="{96E2A483-D8E8-4EC0-828B-8D8B11421405}" srcOrd="0" destOrd="0" presId="urn:microsoft.com/office/officeart/2005/8/layout/arrow1"/>
    <dgm:cxn modelId="{E553C8BC-5FF3-4DAB-9054-AC66245029A7}" type="presParOf" srcId="{6E67DCE3-37AA-4217-B326-341DE01D5487}" destId="{DC23C605-F2BE-4EC8-9529-A7A24BF110DA}" srcOrd="0" destOrd="0" presId="urn:microsoft.com/office/officeart/2005/8/layout/arrow1"/>
    <dgm:cxn modelId="{3993DBE2-A61D-4F1E-A400-0DE72C91F3A1}" type="presParOf" srcId="{6E67DCE3-37AA-4217-B326-341DE01D5487}" destId="{96E2A483-D8E8-4EC0-828B-8D8B1142140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3D633-D8D4-4A1F-8A9D-7064AC10AA4F}">
      <dsp:nvSpPr>
        <dsp:cNvPr id="0" name=""/>
        <dsp:cNvSpPr/>
      </dsp:nvSpPr>
      <dsp:spPr>
        <a:xfrm>
          <a:off x="544" y="2182"/>
          <a:ext cx="8126911" cy="8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Estágio de 3 meses no serviço de Radioterapia do CHUC</a:t>
          </a:r>
          <a:endParaRPr lang="pt-PT" sz="2700" kern="1200" dirty="0"/>
        </a:p>
      </dsp:txBody>
      <dsp:txXfrm>
        <a:off x="26823" y="28461"/>
        <a:ext cx="8074353" cy="844684"/>
      </dsp:txXfrm>
    </dsp:sp>
    <dsp:sp modelId="{BAED45C0-1152-4804-A043-AF7605817652}">
      <dsp:nvSpPr>
        <dsp:cNvPr id="0" name=""/>
        <dsp:cNvSpPr/>
      </dsp:nvSpPr>
      <dsp:spPr>
        <a:xfrm>
          <a:off x="8476" y="1036775"/>
          <a:ext cx="8111046" cy="897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3 Médicos Cirurgiões fizeram tratamento</a:t>
          </a:r>
          <a:endParaRPr lang="pt-PT" sz="2700" kern="1200" dirty="0"/>
        </a:p>
      </dsp:txBody>
      <dsp:txXfrm>
        <a:off x="34755" y="1063054"/>
        <a:ext cx="8058488" cy="844684"/>
      </dsp:txXfrm>
    </dsp:sp>
    <dsp:sp modelId="{15F29DE9-14A5-4501-9539-ED5DCB593C7E}">
      <dsp:nvSpPr>
        <dsp:cNvPr id="0" name=""/>
        <dsp:cNvSpPr/>
      </dsp:nvSpPr>
      <dsp:spPr>
        <a:xfrm>
          <a:off x="24295" y="2071368"/>
          <a:ext cx="3949497" cy="897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2 Cabeça e Pescoço</a:t>
          </a:r>
          <a:endParaRPr lang="pt-PT" sz="2700" kern="1200" dirty="0"/>
        </a:p>
      </dsp:txBody>
      <dsp:txXfrm>
        <a:off x="50574" y="2097647"/>
        <a:ext cx="3896939" cy="844684"/>
      </dsp:txXfrm>
    </dsp:sp>
    <dsp:sp modelId="{04F436FF-110D-4D27-BFC4-DAB17F80FD5D}">
      <dsp:nvSpPr>
        <dsp:cNvPr id="0" name=""/>
        <dsp:cNvSpPr/>
      </dsp:nvSpPr>
      <dsp:spPr>
        <a:xfrm>
          <a:off x="4139672" y="2071368"/>
          <a:ext cx="3964032" cy="899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1 mama</a:t>
          </a:r>
          <a:endParaRPr lang="pt-PT" sz="2700" kern="1200" dirty="0"/>
        </a:p>
      </dsp:txBody>
      <dsp:txXfrm>
        <a:off x="4166027" y="2097723"/>
        <a:ext cx="3911322" cy="8471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53D2-4E41-4D82-93B6-455DAB4CCD9E}">
      <dsp:nvSpPr>
        <dsp:cNvPr id="0" name=""/>
        <dsp:cNvSpPr/>
      </dsp:nvSpPr>
      <dsp:spPr>
        <a:xfrm>
          <a:off x="0" y="817035"/>
          <a:ext cx="7363460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86" tIns="1145540" rIns="57148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Proteção da cauda axilar</a:t>
          </a: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Diminui o fator de risco no cancro da mama</a:t>
          </a:r>
          <a:endParaRPr lang="pt-PT" sz="2800" kern="1200" dirty="0"/>
        </a:p>
      </dsp:txBody>
      <dsp:txXfrm>
        <a:off x="0" y="817035"/>
        <a:ext cx="7363460" cy="2598750"/>
      </dsp:txXfrm>
    </dsp:sp>
    <dsp:sp modelId="{D1BB6509-C5D8-45B4-A506-1544B0C0143C}">
      <dsp:nvSpPr>
        <dsp:cNvPr id="0" name=""/>
        <dsp:cNvSpPr/>
      </dsp:nvSpPr>
      <dsp:spPr>
        <a:xfrm>
          <a:off x="368173" y="5235"/>
          <a:ext cx="5154422" cy="162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825" tIns="0" rIns="19482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Altamente inovador</a:t>
          </a:r>
          <a:endParaRPr lang="pt-PT" sz="3600" kern="1200" dirty="0"/>
        </a:p>
      </dsp:txBody>
      <dsp:txXfrm>
        <a:off x="447431" y="84493"/>
        <a:ext cx="4995906" cy="14650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DAF9C-FAA2-4001-8C2F-4938D1E1CE1D}">
      <dsp:nvSpPr>
        <dsp:cNvPr id="0" name=""/>
        <dsp:cNvSpPr/>
      </dsp:nvSpPr>
      <dsp:spPr>
        <a:xfrm>
          <a:off x="0" y="32575"/>
          <a:ext cx="10746741" cy="695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Universidade Federal de Sergipe</a:t>
          </a:r>
          <a:endParaRPr lang="pt-PT" sz="3200" kern="1200" dirty="0"/>
        </a:p>
      </dsp:txBody>
      <dsp:txXfrm>
        <a:off x="33963" y="66538"/>
        <a:ext cx="10678815" cy="627812"/>
      </dsp:txXfrm>
    </dsp:sp>
    <dsp:sp modelId="{E894B7B9-5261-4E72-A034-7C759A42CC6F}">
      <dsp:nvSpPr>
        <dsp:cNvPr id="0" name=""/>
        <dsp:cNvSpPr/>
      </dsp:nvSpPr>
      <dsp:spPr>
        <a:xfrm>
          <a:off x="0" y="728313"/>
          <a:ext cx="10746741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20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Cirurgias ortopédicas não representam um risco significativo para os profissionais </a:t>
          </a:r>
          <a:endParaRPr lang="pt-P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Mas diz ainda que esta conclusão não pode ser generalizada uma vez que existe uma larga variedade de procedimentos cirúrgicos, técnicas e equipamentos de fluoroscopia</a:t>
          </a:r>
          <a:endParaRPr lang="pt-P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400" kern="1200" dirty="0"/>
        </a:p>
      </dsp:txBody>
      <dsp:txXfrm>
        <a:off x="0" y="728313"/>
        <a:ext cx="10746741" cy="2225250"/>
      </dsp:txXfrm>
    </dsp:sp>
    <dsp:sp modelId="{71A59D41-BC3B-4A70-ACB4-9D4F034C19D5}">
      <dsp:nvSpPr>
        <dsp:cNvPr id="0" name=""/>
        <dsp:cNvSpPr/>
      </dsp:nvSpPr>
      <dsp:spPr>
        <a:xfrm>
          <a:off x="0" y="2953563"/>
          <a:ext cx="10746741" cy="63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Universidade Federal de Santa Catarina</a:t>
          </a:r>
          <a:endParaRPr lang="pt-PT" sz="3200" kern="1200" dirty="0"/>
        </a:p>
      </dsp:txBody>
      <dsp:txXfrm>
        <a:off x="30811" y="2984374"/>
        <a:ext cx="10685119" cy="569541"/>
      </dsp:txXfrm>
    </dsp:sp>
    <dsp:sp modelId="{0DE8BCE9-FD0A-4418-8C0E-8314F87F5DF6}">
      <dsp:nvSpPr>
        <dsp:cNvPr id="0" name=""/>
        <dsp:cNvSpPr/>
      </dsp:nvSpPr>
      <dsp:spPr>
        <a:xfrm>
          <a:off x="0" y="3584726"/>
          <a:ext cx="10746741" cy="116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20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Profissionais </a:t>
          </a:r>
          <a:r>
            <a:rPr lang="pt-PT" sz="2400" kern="1200" dirty="0" err="1" smtClean="0"/>
            <a:t>ocupacionalmente</a:t>
          </a:r>
          <a:r>
            <a:rPr lang="pt-PT" sz="2400" kern="1200" dirty="0" smtClean="0"/>
            <a:t> expostos, foram sujeitos a doses que excederam os limites anuais no cristalino estabelecidos pelo ICRP</a:t>
          </a:r>
          <a:endParaRPr lang="pt-P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Deve-se ao elevado número de procedimentos cirúrgicos</a:t>
          </a:r>
          <a:endParaRPr lang="pt-PT" sz="2400" kern="1200" dirty="0"/>
        </a:p>
      </dsp:txBody>
      <dsp:txXfrm>
        <a:off x="0" y="3584726"/>
        <a:ext cx="10746741" cy="11643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C9AC9-9C93-40A4-B4E1-7BABF663BCD1}">
      <dsp:nvSpPr>
        <dsp:cNvPr id="0" name=""/>
        <dsp:cNvSpPr/>
      </dsp:nvSpPr>
      <dsp:spPr>
        <a:xfrm>
          <a:off x="0" y="292040"/>
          <a:ext cx="10746741" cy="7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Hospital Universitário de Coimbra</a:t>
          </a:r>
          <a:endParaRPr lang="pt-PT" sz="3200" kern="1200" dirty="0"/>
        </a:p>
      </dsp:txBody>
      <dsp:txXfrm>
        <a:off x="38737" y="330777"/>
        <a:ext cx="10669267" cy="716049"/>
      </dsp:txXfrm>
    </dsp:sp>
    <dsp:sp modelId="{BBBE0785-441E-438E-9E34-8981532D6431}">
      <dsp:nvSpPr>
        <dsp:cNvPr id="0" name=""/>
        <dsp:cNvSpPr/>
      </dsp:nvSpPr>
      <dsp:spPr>
        <a:xfrm>
          <a:off x="0" y="1085564"/>
          <a:ext cx="10746741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20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Verificou-se que a dose recebida durante apenas o período da manhã de um clínico cirurgião corresponde à dose a que os profissionais estão sujeitos no período de 1 mês.</a:t>
          </a:r>
          <a:endParaRPr lang="pt-PT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400" kern="1200" dirty="0"/>
        </a:p>
      </dsp:txBody>
      <dsp:txXfrm>
        <a:off x="0" y="1085564"/>
        <a:ext cx="10746741" cy="1480049"/>
      </dsp:txXfrm>
    </dsp:sp>
    <dsp:sp modelId="{A86A3131-4037-4C4B-8B13-C7FFB2F6DDB6}">
      <dsp:nvSpPr>
        <dsp:cNvPr id="0" name=""/>
        <dsp:cNvSpPr/>
      </dsp:nvSpPr>
      <dsp:spPr>
        <a:xfrm>
          <a:off x="0" y="2565614"/>
          <a:ext cx="10746741" cy="847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ICRP</a:t>
          </a:r>
          <a:endParaRPr lang="pt-PT" sz="3200" kern="1200" dirty="0"/>
        </a:p>
      </dsp:txBody>
      <dsp:txXfrm>
        <a:off x="41377" y="2606991"/>
        <a:ext cx="10663987" cy="764868"/>
      </dsp:txXfrm>
    </dsp:sp>
    <dsp:sp modelId="{B32C8A4D-A3EC-4E6E-8C1E-1552E532F24B}">
      <dsp:nvSpPr>
        <dsp:cNvPr id="0" name=""/>
        <dsp:cNvSpPr/>
      </dsp:nvSpPr>
      <dsp:spPr>
        <a:xfrm>
          <a:off x="0" y="3413236"/>
          <a:ext cx="1074674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209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Numa exposição de 1 </a:t>
          </a:r>
          <a:r>
            <a:rPr lang="pt-PT" sz="2400" kern="1200" dirty="0" err="1" smtClean="0"/>
            <a:t>Sv</a:t>
          </a:r>
          <a:r>
            <a:rPr lang="pt-PT" sz="2400" kern="1200" dirty="0" smtClean="0"/>
            <a:t> existe um risco de se desenvolver cancro de aproximadamente 5%</a:t>
          </a:r>
          <a:endParaRPr lang="pt-PT" sz="2400" kern="1200" dirty="0"/>
        </a:p>
      </dsp:txBody>
      <dsp:txXfrm>
        <a:off x="0" y="3413236"/>
        <a:ext cx="10746741" cy="1076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FD55-740E-4775-8F3B-95AE4D2A578A}">
      <dsp:nvSpPr>
        <dsp:cNvPr id="0" name=""/>
        <dsp:cNvSpPr/>
      </dsp:nvSpPr>
      <dsp:spPr>
        <a:xfrm>
          <a:off x="6000" y="0"/>
          <a:ext cx="8121999" cy="891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Exposição à radiação pode desenvolver efeitos</a:t>
          </a:r>
          <a:endParaRPr lang="pt-PT" sz="2400" kern="1200" dirty="0"/>
        </a:p>
      </dsp:txBody>
      <dsp:txXfrm>
        <a:off x="32110" y="26110"/>
        <a:ext cx="8069779" cy="839253"/>
      </dsp:txXfrm>
    </dsp:sp>
    <dsp:sp modelId="{26D60601-583F-4786-8A45-B2950BA129BE}">
      <dsp:nvSpPr>
        <dsp:cNvPr id="0" name=""/>
        <dsp:cNvSpPr/>
      </dsp:nvSpPr>
      <dsp:spPr>
        <a:xfrm>
          <a:off x="3000" y="1096422"/>
          <a:ext cx="3897312" cy="89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Determinísticos</a:t>
          </a:r>
          <a:endParaRPr lang="pt-PT" sz="2400" kern="1200" dirty="0"/>
        </a:p>
      </dsp:txBody>
      <dsp:txXfrm>
        <a:off x="29110" y="1122532"/>
        <a:ext cx="3845092" cy="839253"/>
      </dsp:txXfrm>
    </dsp:sp>
    <dsp:sp modelId="{81369AFE-2C92-4641-AD83-472A2A8B9060}">
      <dsp:nvSpPr>
        <dsp:cNvPr id="0" name=""/>
        <dsp:cNvSpPr/>
      </dsp:nvSpPr>
      <dsp:spPr>
        <a:xfrm>
          <a:off x="4227687" y="1096422"/>
          <a:ext cx="3897312" cy="89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Estocásticos</a:t>
          </a:r>
          <a:endParaRPr lang="pt-PT" sz="2400" kern="1200" dirty="0"/>
        </a:p>
      </dsp:txBody>
      <dsp:txXfrm>
        <a:off x="4253797" y="1122532"/>
        <a:ext cx="3845092" cy="8392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FD55-740E-4775-8F3B-95AE4D2A578A}">
      <dsp:nvSpPr>
        <dsp:cNvPr id="0" name=""/>
        <dsp:cNvSpPr/>
      </dsp:nvSpPr>
      <dsp:spPr>
        <a:xfrm>
          <a:off x="3266" y="0"/>
          <a:ext cx="10103393" cy="859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As células mais sensíveis do nosso organismo ao serem expostas a doses significativas de radiação ionizante, vão apresentar grandes alterações</a:t>
          </a:r>
          <a:endParaRPr lang="pt-PT" sz="2400" kern="1200" dirty="0"/>
        </a:p>
      </dsp:txBody>
      <dsp:txXfrm>
        <a:off x="28430" y="25164"/>
        <a:ext cx="10053065" cy="808819"/>
      </dsp:txXfrm>
    </dsp:sp>
    <dsp:sp modelId="{26D60601-583F-4786-8A45-B2950BA129BE}">
      <dsp:nvSpPr>
        <dsp:cNvPr id="0" name=""/>
        <dsp:cNvSpPr/>
      </dsp:nvSpPr>
      <dsp:spPr>
        <a:xfrm>
          <a:off x="1633" y="1106647"/>
          <a:ext cx="2376150" cy="859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Fase inicial</a:t>
          </a:r>
          <a:endParaRPr lang="pt-PT" sz="2400" kern="1200" dirty="0"/>
        </a:p>
      </dsp:txBody>
      <dsp:txXfrm>
        <a:off x="26797" y="1131811"/>
        <a:ext cx="2325822" cy="808819"/>
      </dsp:txXfrm>
    </dsp:sp>
    <dsp:sp modelId="{38C226FC-C726-4B3F-8A7C-DF2C4B009B93}">
      <dsp:nvSpPr>
        <dsp:cNvPr id="0" name=""/>
        <dsp:cNvSpPr/>
      </dsp:nvSpPr>
      <dsp:spPr>
        <a:xfrm>
          <a:off x="2577380" y="1106647"/>
          <a:ext cx="2376150" cy="859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Fase latente</a:t>
          </a:r>
          <a:endParaRPr lang="pt-PT" sz="2400" kern="1200" dirty="0"/>
        </a:p>
      </dsp:txBody>
      <dsp:txXfrm>
        <a:off x="2602544" y="1131811"/>
        <a:ext cx="2325822" cy="808819"/>
      </dsp:txXfrm>
    </dsp:sp>
    <dsp:sp modelId="{E287E4D2-1CE2-4FCA-AEB1-167715438BDE}">
      <dsp:nvSpPr>
        <dsp:cNvPr id="0" name=""/>
        <dsp:cNvSpPr/>
      </dsp:nvSpPr>
      <dsp:spPr>
        <a:xfrm>
          <a:off x="5153128" y="1106647"/>
          <a:ext cx="2376150" cy="859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Fase de manifestação</a:t>
          </a:r>
          <a:endParaRPr lang="pt-PT" sz="2400" kern="1200" dirty="0"/>
        </a:p>
      </dsp:txBody>
      <dsp:txXfrm>
        <a:off x="5178292" y="1131811"/>
        <a:ext cx="2325822" cy="808819"/>
      </dsp:txXfrm>
    </dsp:sp>
    <dsp:sp modelId="{8355384B-A340-4CA4-B2FA-273522929639}">
      <dsp:nvSpPr>
        <dsp:cNvPr id="0" name=""/>
        <dsp:cNvSpPr/>
      </dsp:nvSpPr>
      <dsp:spPr>
        <a:xfrm>
          <a:off x="7728875" y="1106647"/>
          <a:ext cx="2376150" cy="859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Fase de recuperação</a:t>
          </a:r>
          <a:endParaRPr lang="pt-PT" sz="2400" kern="1200" dirty="0"/>
        </a:p>
      </dsp:txBody>
      <dsp:txXfrm>
        <a:off x="7754039" y="1131811"/>
        <a:ext cx="2325822" cy="8088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FD55-740E-4775-8F3B-95AE4D2A578A}">
      <dsp:nvSpPr>
        <dsp:cNvPr id="0" name=""/>
        <dsp:cNvSpPr/>
      </dsp:nvSpPr>
      <dsp:spPr>
        <a:xfrm>
          <a:off x="7264" y="0"/>
          <a:ext cx="10099395" cy="859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Dependendo das doses e do tempo de latência da manifestação clínica esta síndrome pode ser dividida em três </a:t>
          </a:r>
          <a:r>
            <a:rPr lang="pt-PT" sz="2400" kern="1200" dirty="0" err="1" smtClean="0"/>
            <a:t>sub-síndromes</a:t>
          </a:r>
          <a:r>
            <a:rPr lang="pt-PT" sz="2400" kern="1200" dirty="0" smtClean="0"/>
            <a:t>:</a:t>
          </a:r>
          <a:endParaRPr lang="pt-PT" sz="2400" kern="1200" dirty="0"/>
        </a:p>
      </dsp:txBody>
      <dsp:txXfrm>
        <a:off x="32428" y="25164"/>
        <a:ext cx="10049067" cy="808819"/>
      </dsp:txXfrm>
    </dsp:sp>
    <dsp:sp modelId="{26D60601-583F-4786-8A45-B2950BA129BE}">
      <dsp:nvSpPr>
        <dsp:cNvPr id="0" name=""/>
        <dsp:cNvSpPr/>
      </dsp:nvSpPr>
      <dsp:spPr>
        <a:xfrm>
          <a:off x="3632" y="1106647"/>
          <a:ext cx="3187940" cy="859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Síndrome hematopoiética</a:t>
          </a:r>
          <a:endParaRPr lang="pt-PT" sz="2400" kern="1200" dirty="0"/>
        </a:p>
      </dsp:txBody>
      <dsp:txXfrm>
        <a:off x="28796" y="1131811"/>
        <a:ext cx="3137612" cy="808819"/>
      </dsp:txXfrm>
    </dsp:sp>
    <dsp:sp modelId="{80B9C105-8EBB-488E-9AC2-85C78B7FF33B}">
      <dsp:nvSpPr>
        <dsp:cNvPr id="0" name=""/>
        <dsp:cNvSpPr/>
      </dsp:nvSpPr>
      <dsp:spPr>
        <a:xfrm>
          <a:off x="3459359" y="1106647"/>
          <a:ext cx="3187940" cy="859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Síndrome gastrointestinal</a:t>
          </a:r>
          <a:endParaRPr lang="pt-PT" sz="2400" kern="1200" dirty="0"/>
        </a:p>
      </dsp:txBody>
      <dsp:txXfrm>
        <a:off x="3484523" y="1131811"/>
        <a:ext cx="3137612" cy="808819"/>
      </dsp:txXfrm>
    </dsp:sp>
    <dsp:sp modelId="{9E2AA3B2-64F3-4465-B16F-3641CEF8746A}">
      <dsp:nvSpPr>
        <dsp:cNvPr id="0" name=""/>
        <dsp:cNvSpPr/>
      </dsp:nvSpPr>
      <dsp:spPr>
        <a:xfrm>
          <a:off x="6915087" y="1106647"/>
          <a:ext cx="3187940" cy="859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Síndrome Cerebral</a:t>
          </a:r>
          <a:endParaRPr lang="pt-PT" sz="2400" kern="1200" dirty="0"/>
        </a:p>
      </dsp:txBody>
      <dsp:txXfrm>
        <a:off x="6940251" y="1131811"/>
        <a:ext cx="3137612" cy="8088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F66E-DE0B-4960-BED0-9CA5668EB3DE}">
      <dsp:nvSpPr>
        <dsp:cNvPr id="0" name=""/>
        <dsp:cNvSpPr/>
      </dsp:nvSpPr>
      <dsp:spPr>
        <a:xfrm>
          <a:off x="1346993" y="161"/>
          <a:ext cx="2587624" cy="1552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700" kern="1200" dirty="0" smtClean="0"/>
            <a:t>Mama</a:t>
          </a:r>
          <a:endParaRPr lang="pt-PT" sz="4700" kern="1200" dirty="0"/>
        </a:p>
      </dsp:txBody>
      <dsp:txXfrm>
        <a:off x="1346993" y="161"/>
        <a:ext cx="2587624" cy="1552575"/>
      </dsp:txXfrm>
    </dsp:sp>
    <dsp:sp modelId="{20D87442-3D3F-4978-8AAE-4F474D18C547}">
      <dsp:nvSpPr>
        <dsp:cNvPr id="0" name=""/>
        <dsp:cNvSpPr/>
      </dsp:nvSpPr>
      <dsp:spPr>
        <a:xfrm>
          <a:off x="4193381" y="161"/>
          <a:ext cx="2587624" cy="1552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700" kern="1200" dirty="0" smtClean="0"/>
            <a:t>Gónadas</a:t>
          </a:r>
          <a:endParaRPr lang="pt-PT" sz="4700" kern="1200" dirty="0"/>
        </a:p>
      </dsp:txBody>
      <dsp:txXfrm>
        <a:off x="4193381" y="161"/>
        <a:ext cx="2587624" cy="1552575"/>
      </dsp:txXfrm>
    </dsp:sp>
    <dsp:sp modelId="{092A270D-C65B-4734-A9DD-7B147AF050C6}">
      <dsp:nvSpPr>
        <dsp:cNvPr id="0" name=""/>
        <dsp:cNvSpPr/>
      </dsp:nvSpPr>
      <dsp:spPr>
        <a:xfrm>
          <a:off x="2770187" y="1811499"/>
          <a:ext cx="2587624" cy="1552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700" kern="1200" dirty="0" smtClean="0"/>
            <a:t>Tiroide</a:t>
          </a:r>
          <a:endParaRPr lang="pt-PT" sz="4700" kern="1200" dirty="0"/>
        </a:p>
      </dsp:txBody>
      <dsp:txXfrm>
        <a:off x="2770187" y="1811499"/>
        <a:ext cx="2587624" cy="15525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D40C-91E7-4858-86D5-2A5B9BBF1D12}">
      <dsp:nvSpPr>
        <dsp:cNvPr id="0" name=""/>
        <dsp:cNvSpPr/>
      </dsp:nvSpPr>
      <dsp:spPr>
        <a:xfrm>
          <a:off x="4319" y="1267"/>
          <a:ext cx="8838180" cy="840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Comparação entre cardiologistas que realizam cateterismo cardíaco e outros cirurgiões</a:t>
          </a:r>
          <a:endParaRPr lang="pt-PT" sz="2400" kern="1200" dirty="0"/>
        </a:p>
      </dsp:txBody>
      <dsp:txXfrm>
        <a:off x="28949" y="25897"/>
        <a:ext cx="8788920" cy="791678"/>
      </dsp:txXfrm>
    </dsp:sp>
    <dsp:sp modelId="{8628E546-32CA-46C6-9106-0F0943A79910}">
      <dsp:nvSpPr>
        <dsp:cNvPr id="0" name=""/>
        <dsp:cNvSpPr/>
      </dsp:nvSpPr>
      <dsp:spPr>
        <a:xfrm>
          <a:off x="4319" y="954691"/>
          <a:ext cx="8838180" cy="840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Dose anual variou entre 1,5 e 8,4 </a:t>
          </a:r>
          <a:r>
            <a:rPr lang="pt-PT" sz="2400" kern="1200" dirty="0" err="1" smtClean="0"/>
            <a:t>mSv</a:t>
          </a:r>
          <a:endParaRPr lang="pt-PT" sz="2400" kern="1200" dirty="0"/>
        </a:p>
      </dsp:txBody>
      <dsp:txXfrm>
        <a:off x="28949" y="979321"/>
        <a:ext cx="8788920" cy="791678"/>
      </dsp:txXfrm>
    </dsp:sp>
    <dsp:sp modelId="{B903C24C-473A-4FE7-B8FD-F97EDCA131B2}">
      <dsp:nvSpPr>
        <dsp:cNvPr id="0" name=""/>
        <dsp:cNvSpPr/>
      </dsp:nvSpPr>
      <dsp:spPr>
        <a:xfrm>
          <a:off x="4319" y="1908116"/>
          <a:ext cx="8838180" cy="840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Verificou-se alterações significativas no DNA</a:t>
          </a:r>
          <a:endParaRPr lang="pt-PT" sz="2400" kern="1200" dirty="0"/>
        </a:p>
      </dsp:txBody>
      <dsp:txXfrm>
        <a:off x="28949" y="1932746"/>
        <a:ext cx="8788920" cy="791678"/>
      </dsp:txXfrm>
    </dsp:sp>
    <dsp:sp modelId="{AEA2B7AD-99B2-4E78-A7BC-9380F260ECBD}">
      <dsp:nvSpPr>
        <dsp:cNvPr id="0" name=""/>
        <dsp:cNvSpPr/>
      </dsp:nvSpPr>
      <dsp:spPr>
        <a:xfrm>
          <a:off x="4319" y="2861541"/>
          <a:ext cx="8838180" cy="840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Sustentando a ideia de que procedimentos de cateterismo cardíaco podem aumentar as probabilidades de desenvolver cancro</a:t>
          </a:r>
          <a:endParaRPr lang="pt-PT" sz="2400" kern="1200" dirty="0"/>
        </a:p>
      </dsp:txBody>
      <dsp:txXfrm>
        <a:off x="28949" y="2886171"/>
        <a:ext cx="8788920" cy="7916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42D9-4607-480A-83B9-A63033120A1D}">
      <dsp:nvSpPr>
        <dsp:cNvPr id="0" name=""/>
        <dsp:cNvSpPr/>
      </dsp:nvSpPr>
      <dsp:spPr>
        <a:xfrm>
          <a:off x="5110" y="2151"/>
          <a:ext cx="10455850" cy="837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Probabilidade de dano perante uma situação de cancro é 50% maior no sexo feminino estando estes expostos a doses de radiação </a:t>
          </a:r>
          <a:endParaRPr lang="pt-PT" sz="2400" kern="1200" dirty="0"/>
        </a:p>
      </dsp:txBody>
      <dsp:txXfrm>
        <a:off x="29646" y="26687"/>
        <a:ext cx="10406778" cy="788643"/>
      </dsp:txXfrm>
    </dsp:sp>
    <dsp:sp modelId="{7E6E86F4-0426-451B-AD89-37D754F10E85}">
      <dsp:nvSpPr>
        <dsp:cNvPr id="0" name=""/>
        <dsp:cNvSpPr/>
      </dsp:nvSpPr>
      <dsp:spPr>
        <a:xfrm>
          <a:off x="5110" y="946183"/>
          <a:ext cx="10455850" cy="837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 incidência de alguns tipos de cancro têm aumentado ao longo dos anos</a:t>
          </a:r>
          <a:endParaRPr lang="pt-PT" sz="2400" kern="1200" dirty="0"/>
        </a:p>
      </dsp:txBody>
      <dsp:txXfrm>
        <a:off x="29646" y="970719"/>
        <a:ext cx="10406778" cy="788643"/>
      </dsp:txXfrm>
    </dsp:sp>
    <dsp:sp modelId="{331CAB30-57ED-4834-A512-1CAA1B9C8D16}">
      <dsp:nvSpPr>
        <dsp:cNvPr id="0" name=""/>
        <dsp:cNvSpPr/>
      </dsp:nvSpPr>
      <dsp:spPr>
        <a:xfrm>
          <a:off x="5110" y="1890215"/>
          <a:ext cx="10455850" cy="837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Cancro de mama é um dos que revela maior incidência</a:t>
          </a:r>
          <a:endParaRPr lang="pt-PT" sz="2400" kern="1200" dirty="0"/>
        </a:p>
      </dsp:txBody>
      <dsp:txXfrm>
        <a:off x="29646" y="1914751"/>
        <a:ext cx="10406778" cy="788643"/>
      </dsp:txXfrm>
    </dsp:sp>
    <dsp:sp modelId="{741C8D0C-FB8D-41E5-B3E8-94859849CC7D}">
      <dsp:nvSpPr>
        <dsp:cNvPr id="0" name=""/>
        <dsp:cNvSpPr/>
      </dsp:nvSpPr>
      <dsp:spPr>
        <a:xfrm>
          <a:off x="5110" y="2834247"/>
          <a:ext cx="10455850" cy="837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Estudos verificaram que a exposição à radiação acima dos níveis estipulados em pessoas com idade entre 20-29 aumenta o risco de cancro de mama em 3%</a:t>
          </a:r>
        </a:p>
      </dsp:txBody>
      <dsp:txXfrm>
        <a:off x="29646" y="2858783"/>
        <a:ext cx="10406778" cy="788643"/>
      </dsp:txXfrm>
    </dsp:sp>
    <dsp:sp modelId="{EA4FC423-04F2-4B2D-B706-C99CB6D2872E}">
      <dsp:nvSpPr>
        <dsp:cNvPr id="0" name=""/>
        <dsp:cNvSpPr/>
      </dsp:nvSpPr>
      <dsp:spPr>
        <a:xfrm>
          <a:off x="5110" y="3778279"/>
          <a:ext cx="10455850" cy="837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Qualquer exposição antes dos 20 anos, aumenta o risco de desenvolver este tipo de cancro em 62%</a:t>
          </a:r>
        </a:p>
      </dsp:txBody>
      <dsp:txXfrm>
        <a:off x="29646" y="3802815"/>
        <a:ext cx="10406778" cy="788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19E88-A434-4C70-A434-C7DF0669946B}">
      <dsp:nvSpPr>
        <dsp:cNvPr id="0" name=""/>
        <dsp:cNvSpPr/>
      </dsp:nvSpPr>
      <dsp:spPr>
        <a:xfrm>
          <a:off x="2925" y="727"/>
          <a:ext cx="8134848" cy="1131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300" kern="1200" dirty="0" smtClean="0"/>
            <a:t>Princípios de proteção radiológica</a:t>
          </a:r>
          <a:endParaRPr lang="pt-PT" sz="4300" kern="1200" dirty="0"/>
        </a:p>
      </dsp:txBody>
      <dsp:txXfrm>
        <a:off x="36051" y="33853"/>
        <a:ext cx="8068596" cy="1064761"/>
      </dsp:txXfrm>
    </dsp:sp>
    <dsp:sp modelId="{B9A204D1-0F00-4E1D-8C82-4D0E5263F985}">
      <dsp:nvSpPr>
        <dsp:cNvPr id="0" name=""/>
        <dsp:cNvSpPr/>
      </dsp:nvSpPr>
      <dsp:spPr>
        <a:xfrm>
          <a:off x="2925" y="1340314"/>
          <a:ext cx="2567818" cy="1131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 dirty="0" smtClean="0"/>
            <a:t>Justificação</a:t>
          </a:r>
          <a:endParaRPr lang="pt-PT" sz="3500" kern="1200" dirty="0"/>
        </a:p>
      </dsp:txBody>
      <dsp:txXfrm>
        <a:off x="36051" y="1373440"/>
        <a:ext cx="2501566" cy="1064761"/>
      </dsp:txXfrm>
    </dsp:sp>
    <dsp:sp modelId="{B5D4C23B-B9A9-40C9-91B1-2BFDE77DA569}">
      <dsp:nvSpPr>
        <dsp:cNvPr id="0" name=""/>
        <dsp:cNvSpPr/>
      </dsp:nvSpPr>
      <dsp:spPr>
        <a:xfrm>
          <a:off x="2786440" y="1340314"/>
          <a:ext cx="2567818" cy="1131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 dirty="0" smtClean="0"/>
            <a:t>Limitação</a:t>
          </a:r>
          <a:endParaRPr lang="pt-PT" sz="3500" kern="1200" dirty="0"/>
        </a:p>
      </dsp:txBody>
      <dsp:txXfrm>
        <a:off x="2819566" y="1373440"/>
        <a:ext cx="2501566" cy="1064761"/>
      </dsp:txXfrm>
    </dsp:sp>
    <dsp:sp modelId="{EAEA1D66-38DA-47C0-AF59-9E554CEBFA41}">
      <dsp:nvSpPr>
        <dsp:cNvPr id="0" name=""/>
        <dsp:cNvSpPr/>
      </dsp:nvSpPr>
      <dsp:spPr>
        <a:xfrm>
          <a:off x="5569955" y="1340314"/>
          <a:ext cx="2567818" cy="1131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 dirty="0" smtClean="0"/>
            <a:t>Otimização</a:t>
          </a:r>
          <a:endParaRPr lang="pt-PT" sz="3500" kern="1200" dirty="0"/>
        </a:p>
      </dsp:txBody>
      <dsp:txXfrm>
        <a:off x="5603081" y="1373440"/>
        <a:ext cx="2501566" cy="1064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61C2B-0D50-4101-803D-7336C11CAF56}">
      <dsp:nvSpPr>
        <dsp:cNvPr id="0" name=""/>
        <dsp:cNvSpPr/>
      </dsp:nvSpPr>
      <dsp:spPr>
        <a:xfrm>
          <a:off x="6493" y="0"/>
          <a:ext cx="2625524" cy="1562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Aumento da </a:t>
          </a:r>
          <a:r>
            <a:rPr lang="pt-PT" sz="2800" b="1" u="sng" kern="1200" dirty="0" smtClean="0">
              <a:solidFill>
                <a:schemeClr val="accent1">
                  <a:lumMod val="50000"/>
                </a:schemeClr>
              </a:solidFill>
            </a:rPr>
            <a:t>distância</a:t>
          </a:r>
          <a:r>
            <a:rPr lang="pt-PT" sz="2800" b="1" u="sng" kern="1200" dirty="0" smtClean="0"/>
            <a:t> </a:t>
          </a:r>
          <a:r>
            <a:rPr lang="pt-PT" sz="2800" kern="1200" dirty="0" smtClean="0"/>
            <a:t>à fonte</a:t>
          </a:r>
          <a:endParaRPr lang="pt-PT" sz="2800" kern="1200" dirty="0"/>
        </a:p>
      </dsp:txBody>
      <dsp:txXfrm>
        <a:off x="52263" y="45770"/>
        <a:ext cx="2533984" cy="1471146"/>
      </dsp:txXfrm>
    </dsp:sp>
    <dsp:sp modelId="{9C9DB666-D8FE-4D8E-A343-304B38CC1E52}">
      <dsp:nvSpPr>
        <dsp:cNvPr id="0" name=""/>
        <dsp:cNvSpPr/>
      </dsp:nvSpPr>
      <dsp:spPr>
        <a:xfrm>
          <a:off x="3073105" y="0"/>
          <a:ext cx="2625524" cy="1562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Uso de </a:t>
          </a:r>
          <a:r>
            <a:rPr lang="pt-PT" sz="2800" b="1" u="sng" kern="1200" dirty="0" smtClean="0">
              <a:solidFill>
                <a:schemeClr val="accent1">
                  <a:lumMod val="50000"/>
                </a:schemeClr>
              </a:solidFill>
            </a:rPr>
            <a:t>proteções</a:t>
          </a:r>
          <a:r>
            <a:rPr lang="pt-PT" sz="2800" kern="1200" dirty="0" smtClean="0"/>
            <a:t> de chumbo</a:t>
          </a:r>
          <a:endParaRPr lang="pt-PT" sz="2800" kern="1200" dirty="0"/>
        </a:p>
      </dsp:txBody>
      <dsp:txXfrm>
        <a:off x="3118875" y="45770"/>
        <a:ext cx="2533984" cy="1471146"/>
      </dsp:txXfrm>
    </dsp:sp>
    <dsp:sp modelId="{5C28692D-DC62-4228-A916-20EF0F0214FA}">
      <dsp:nvSpPr>
        <dsp:cNvPr id="0" name=""/>
        <dsp:cNvSpPr/>
      </dsp:nvSpPr>
      <dsp:spPr>
        <a:xfrm>
          <a:off x="6139717" y="0"/>
          <a:ext cx="2625524" cy="1562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Diminuição do </a:t>
          </a:r>
          <a:r>
            <a:rPr lang="pt-PT" sz="2800" b="1" u="sng" kern="1200" dirty="0" smtClean="0">
              <a:solidFill>
                <a:schemeClr val="accent1">
                  <a:lumMod val="50000"/>
                </a:schemeClr>
              </a:solidFill>
            </a:rPr>
            <a:t>tempo</a:t>
          </a:r>
          <a:r>
            <a:rPr lang="pt-PT" sz="2800" kern="1200" dirty="0" smtClean="0"/>
            <a:t> de exposição</a:t>
          </a:r>
          <a:endParaRPr lang="pt-PT" sz="2800" kern="1200" dirty="0"/>
        </a:p>
      </dsp:txBody>
      <dsp:txXfrm>
        <a:off x="6185487" y="45770"/>
        <a:ext cx="2533984" cy="1471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E445D-D12D-49F9-ABEA-1D5D9ECC94F7}">
      <dsp:nvSpPr>
        <dsp:cNvPr id="0" name=""/>
        <dsp:cNvSpPr/>
      </dsp:nvSpPr>
      <dsp:spPr>
        <a:xfrm>
          <a:off x="0" y="10620"/>
          <a:ext cx="9992359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Categoria A</a:t>
          </a:r>
          <a:endParaRPr lang="pt-PT" sz="3100" kern="1200" dirty="0"/>
        </a:p>
      </dsp:txBody>
      <dsp:txXfrm>
        <a:off x="36296" y="46916"/>
        <a:ext cx="9919767" cy="670943"/>
      </dsp:txXfrm>
    </dsp:sp>
    <dsp:sp modelId="{261434A6-9D0A-49E6-AE07-2DF4E4971CB0}">
      <dsp:nvSpPr>
        <dsp:cNvPr id="0" name=""/>
        <dsp:cNvSpPr/>
      </dsp:nvSpPr>
      <dsp:spPr>
        <a:xfrm>
          <a:off x="0" y="754155"/>
          <a:ext cx="9992359" cy="147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25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Trabalhadores expostos suscetíveis de receber uma dose efetiva superior a 6 </a:t>
          </a:r>
          <a:r>
            <a:rPr lang="pt-PT" sz="2400" kern="1200" dirty="0" err="1" smtClean="0"/>
            <a:t>mSv</a:t>
          </a:r>
          <a:r>
            <a:rPr lang="pt-PT" sz="2400" kern="1200" dirty="0" smtClean="0"/>
            <a:t> por ano. 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Monitorização por dosimetria individual deve ter uma periodicidade mensal e ser realizada por entidades licenciadas</a:t>
          </a:r>
          <a:endParaRPr lang="pt-PT" sz="2400" kern="1200" dirty="0"/>
        </a:p>
      </dsp:txBody>
      <dsp:txXfrm>
        <a:off x="0" y="754155"/>
        <a:ext cx="9992359" cy="1475909"/>
      </dsp:txXfrm>
    </dsp:sp>
    <dsp:sp modelId="{A2249F28-14B7-431E-8E5E-63722BE3DA3D}">
      <dsp:nvSpPr>
        <dsp:cNvPr id="0" name=""/>
        <dsp:cNvSpPr/>
      </dsp:nvSpPr>
      <dsp:spPr>
        <a:xfrm>
          <a:off x="0" y="2230064"/>
          <a:ext cx="9992359" cy="743535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Categoria B</a:t>
          </a:r>
          <a:endParaRPr lang="pt-PT" sz="3100" kern="1200" dirty="0"/>
        </a:p>
      </dsp:txBody>
      <dsp:txXfrm>
        <a:off x="36296" y="2266360"/>
        <a:ext cx="9919767" cy="670943"/>
      </dsp:txXfrm>
    </dsp:sp>
    <dsp:sp modelId="{75CA8F72-F3A6-4B53-8151-87CEACF9FF06}">
      <dsp:nvSpPr>
        <dsp:cNvPr id="0" name=""/>
        <dsp:cNvSpPr/>
      </dsp:nvSpPr>
      <dsp:spPr>
        <a:xfrm>
          <a:off x="0" y="2973599"/>
          <a:ext cx="999235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25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Todos os restantes trabalhadores também expostos</a:t>
          </a:r>
          <a:endParaRPr lang="pt-PT" sz="2400" kern="1200" dirty="0"/>
        </a:p>
      </dsp:txBody>
      <dsp:txXfrm>
        <a:off x="0" y="2973599"/>
        <a:ext cx="9992359" cy="51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9F4A0-ECD9-4E65-A553-0AC95870954C}">
      <dsp:nvSpPr>
        <dsp:cNvPr id="0" name=""/>
        <dsp:cNvSpPr/>
      </dsp:nvSpPr>
      <dsp:spPr>
        <a:xfrm>
          <a:off x="0" y="455897"/>
          <a:ext cx="10794363" cy="628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Dosímetro Ativo</a:t>
          </a:r>
          <a:endParaRPr lang="pt-PT" sz="2800" kern="1200" dirty="0"/>
        </a:p>
      </dsp:txBody>
      <dsp:txXfrm>
        <a:off x="30697" y="486594"/>
        <a:ext cx="10732969" cy="567430"/>
      </dsp:txXfrm>
    </dsp:sp>
    <dsp:sp modelId="{893B3D35-663A-494C-AD03-AE73DA68DCFA}">
      <dsp:nvSpPr>
        <dsp:cNvPr id="0" name=""/>
        <dsp:cNvSpPr/>
      </dsp:nvSpPr>
      <dsp:spPr>
        <a:xfrm>
          <a:off x="0" y="1084722"/>
          <a:ext cx="10794363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2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Determinam instantaneamente a taxa de dose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Emitem um alerta quando o limite de dose individual é ultrapassado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Informam o valor de dose acumulada de cada trabalhador </a:t>
          </a:r>
          <a:endParaRPr lang="pt-PT" sz="2400" kern="1200" dirty="0"/>
        </a:p>
      </dsp:txBody>
      <dsp:txXfrm>
        <a:off x="0" y="1084722"/>
        <a:ext cx="10794363" cy="1225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E8D2C-52C8-4285-99D1-D0757E740BDD}">
      <dsp:nvSpPr>
        <dsp:cNvPr id="0" name=""/>
        <dsp:cNvSpPr/>
      </dsp:nvSpPr>
      <dsp:spPr>
        <a:xfrm>
          <a:off x="1613296" y="608"/>
          <a:ext cx="1885156" cy="18851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Contadores </a:t>
          </a:r>
          <a:r>
            <a:rPr lang="pt-PT" sz="1800" kern="1200" dirty="0" err="1" smtClean="0"/>
            <a:t>Geiger</a:t>
          </a:r>
          <a:r>
            <a:rPr lang="pt-PT" sz="1800" kern="1200" dirty="0" smtClean="0"/>
            <a:t>-Muller</a:t>
          </a:r>
          <a:endParaRPr lang="pt-PT" sz="1800" kern="1200" dirty="0"/>
        </a:p>
      </dsp:txBody>
      <dsp:txXfrm>
        <a:off x="1889371" y="276683"/>
        <a:ext cx="1333006" cy="1333006"/>
      </dsp:txXfrm>
    </dsp:sp>
    <dsp:sp modelId="{A12C6EB5-12EB-4981-9FFF-98DF95E554A8}">
      <dsp:nvSpPr>
        <dsp:cNvPr id="0" name=""/>
        <dsp:cNvSpPr/>
      </dsp:nvSpPr>
      <dsp:spPr>
        <a:xfrm>
          <a:off x="3121421" y="608"/>
          <a:ext cx="1885156" cy="18851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Díodos </a:t>
          </a:r>
          <a:r>
            <a:rPr lang="pt-PT" sz="1800" kern="1200" dirty="0" err="1" smtClean="0"/>
            <a:t>semi-condutores</a:t>
          </a:r>
          <a:endParaRPr lang="pt-PT" sz="1800" kern="1200" dirty="0"/>
        </a:p>
      </dsp:txBody>
      <dsp:txXfrm>
        <a:off x="3397496" y="276683"/>
        <a:ext cx="1333006" cy="1333006"/>
      </dsp:txXfrm>
    </dsp:sp>
    <dsp:sp modelId="{852DA0C4-3EED-406B-902D-2BB4CB196265}">
      <dsp:nvSpPr>
        <dsp:cNvPr id="0" name=""/>
        <dsp:cNvSpPr/>
      </dsp:nvSpPr>
      <dsp:spPr>
        <a:xfrm>
          <a:off x="4629546" y="608"/>
          <a:ext cx="1885156" cy="18851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Câmaras de ionização</a:t>
          </a:r>
          <a:endParaRPr lang="pt-PT" sz="1800" kern="1200" dirty="0"/>
        </a:p>
      </dsp:txBody>
      <dsp:txXfrm>
        <a:off x="4905621" y="276683"/>
        <a:ext cx="1333006" cy="13330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38C7-6A8C-41F6-8606-45EDB5849C18}">
      <dsp:nvSpPr>
        <dsp:cNvPr id="0" name=""/>
        <dsp:cNvSpPr/>
      </dsp:nvSpPr>
      <dsp:spPr>
        <a:xfrm>
          <a:off x="0" y="392752"/>
          <a:ext cx="10794363" cy="67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Dosímetro Passivo</a:t>
          </a:r>
          <a:endParaRPr lang="pt-PT" sz="2800" kern="1200" dirty="0"/>
        </a:p>
      </dsp:txBody>
      <dsp:txXfrm>
        <a:off x="32878" y="425630"/>
        <a:ext cx="10728607" cy="607758"/>
      </dsp:txXfrm>
    </dsp:sp>
    <dsp:sp modelId="{0AC3DB65-684C-4E0F-BA3A-93CE3F6F5058}">
      <dsp:nvSpPr>
        <dsp:cNvPr id="0" name=""/>
        <dsp:cNvSpPr/>
      </dsp:nvSpPr>
      <dsp:spPr>
        <a:xfrm>
          <a:off x="0" y="1189525"/>
          <a:ext cx="1079436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2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Detetores que acumulam a dose durante um determinado período de medição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Requerem uma leitura adicional para determinar os valores de dose efetiva</a:t>
          </a:r>
          <a:endParaRPr lang="pt-PT" sz="2400" kern="1200" dirty="0"/>
        </a:p>
      </dsp:txBody>
      <dsp:txXfrm>
        <a:off x="0" y="1189525"/>
        <a:ext cx="10794363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E8D2C-52C8-4285-99D1-D0757E740BDD}">
      <dsp:nvSpPr>
        <dsp:cNvPr id="0" name=""/>
        <dsp:cNvSpPr/>
      </dsp:nvSpPr>
      <dsp:spPr>
        <a:xfrm>
          <a:off x="1613296" y="608"/>
          <a:ext cx="1885156" cy="18851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Dosímetros de filme</a:t>
          </a:r>
          <a:endParaRPr lang="pt-PT" sz="1800" kern="1200" dirty="0"/>
        </a:p>
      </dsp:txBody>
      <dsp:txXfrm>
        <a:off x="1889371" y="276683"/>
        <a:ext cx="1333006" cy="1333006"/>
      </dsp:txXfrm>
    </dsp:sp>
    <dsp:sp modelId="{A12C6EB5-12EB-4981-9FFF-98DF95E554A8}">
      <dsp:nvSpPr>
        <dsp:cNvPr id="0" name=""/>
        <dsp:cNvSpPr/>
      </dsp:nvSpPr>
      <dsp:spPr>
        <a:xfrm>
          <a:off x="3121421" y="608"/>
          <a:ext cx="1885156" cy="18851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Dosímetros de vidro</a:t>
          </a:r>
          <a:endParaRPr lang="pt-PT" sz="1800" kern="1200" dirty="0"/>
        </a:p>
      </dsp:txBody>
      <dsp:txXfrm>
        <a:off x="3397496" y="276683"/>
        <a:ext cx="1333006" cy="1333006"/>
      </dsp:txXfrm>
    </dsp:sp>
    <dsp:sp modelId="{852DA0C4-3EED-406B-902D-2BB4CB196265}">
      <dsp:nvSpPr>
        <dsp:cNvPr id="0" name=""/>
        <dsp:cNvSpPr/>
      </dsp:nvSpPr>
      <dsp:spPr>
        <a:xfrm>
          <a:off x="4629546" y="608"/>
          <a:ext cx="1885156" cy="18851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46" tIns="22860" rIns="10374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Dosímetros TLD</a:t>
          </a:r>
          <a:endParaRPr lang="pt-PT" sz="1800" kern="1200" dirty="0"/>
        </a:p>
      </dsp:txBody>
      <dsp:txXfrm>
        <a:off x="4905621" y="276683"/>
        <a:ext cx="1333006" cy="1333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3C605-F2BE-4EC8-9529-A7A24BF110DA}">
      <dsp:nvSpPr>
        <dsp:cNvPr id="0" name=""/>
        <dsp:cNvSpPr/>
      </dsp:nvSpPr>
      <dsp:spPr>
        <a:xfrm rot="16200000">
          <a:off x="228874" y="2660"/>
          <a:ext cx="2604968" cy="26051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18 segundos</a:t>
          </a: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84640" y="654005"/>
        <a:ext cx="2149307" cy="1302484"/>
      </dsp:txXfrm>
    </dsp:sp>
    <dsp:sp modelId="{96E2A483-D8E8-4EC0-828B-8D8B11421405}">
      <dsp:nvSpPr>
        <dsp:cNvPr id="0" name=""/>
        <dsp:cNvSpPr/>
      </dsp:nvSpPr>
      <dsp:spPr>
        <a:xfrm rot="5400000">
          <a:off x="2904008" y="2660"/>
          <a:ext cx="2604968" cy="26051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30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minutos</a:t>
          </a: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3905" y="654006"/>
        <a:ext cx="2149307" cy="130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402D-9D49-495F-A249-CED3A7BB275B}" type="datetimeFigureOut">
              <a:rPr lang="pt-PT" smtClean="0"/>
              <a:t>14/02/2017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462DB-9F49-48BB-99C5-54F7EC362EF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8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os materiais de proteção devem estar aptos para uso.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 quebra no material ou se este estiver danificado pode comprometer a sua proteção.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materiais devem permanecer em sítios seguros, em que não estejam dobrados para que o material não seja danificado.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099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80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818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70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19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04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262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689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2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434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354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8934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284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79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087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42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22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55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802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maioria dos inquiridos não são conhecedores do limite de dose ocupacional anual (para o corpo), pensando que podem anualmente ser sujeitos a doses de radiação muito mais elevadas do que realmente está pressuposto. Na sua maioria não sabem também a que Categoria profissional pertencem, considerando erradamente que pertencem à B, este facto poderá estar relacionado com a leitura trimestral dos seus Dosímetros. O correto, será o cumprimento do disposto na lei, que define que sendo estes profissionais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ocupacionalmente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expostos, pertencendo assim à categoria A, são suscetíveis de receber uma dose efetiva superior a 6mSv por ano e devendo assim ter uma leitura mensal do dosímetro pessoal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1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033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62DB-9F49-48BB-99C5-54F7EC362EF0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12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10" Type="http://schemas.microsoft.com/office/2007/relationships/diagramDrawing" Target="../diagrams/drawing10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4580" y="1380068"/>
            <a:ext cx="9148443" cy="2616199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Perceção do Risco dos </a:t>
            </a:r>
            <a:br>
              <a:rPr lang="pt-PT" dirty="0" smtClean="0"/>
            </a:br>
            <a:r>
              <a:rPr lang="pt-PT" dirty="0" smtClean="0"/>
              <a:t>Clínicos Cirurgiões à Radiação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5095983"/>
            <a:ext cx="6987645" cy="1388534"/>
          </a:xfrm>
        </p:spPr>
        <p:txBody>
          <a:bodyPr/>
          <a:lstStyle/>
          <a:p>
            <a:r>
              <a:rPr lang="pt-PT" dirty="0" smtClean="0"/>
              <a:t>Discente: Marisa Barreira</a:t>
            </a:r>
          </a:p>
          <a:p>
            <a:r>
              <a:rPr lang="pt-PT" dirty="0" smtClean="0"/>
              <a:t>Docente: António </a:t>
            </a:r>
            <a:r>
              <a:rPr lang="pt-PT" dirty="0" err="1" smtClean="0"/>
              <a:t>Nazareth</a:t>
            </a:r>
            <a:r>
              <a:rPr lang="pt-PT" dirty="0" smtClean="0"/>
              <a:t> Falcão</a:t>
            </a:r>
            <a:endParaRPr lang="pt-PT" dirty="0"/>
          </a:p>
        </p:txBody>
      </p:sp>
      <p:sp>
        <p:nvSpPr>
          <p:cNvPr id="4" name="Caixa de texto 11"/>
          <p:cNvSpPr txBox="1"/>
          <p:nvPr/>
        </p:nvSpPr>
        <p:spPr>
          <a:xfrm>
            <a:off x="4350702" y="280352"/>
            <a:ext cx="4130675" cy="140525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Superior Técnico – Universidade de Lisboa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Mestrado de Proteção e Segurança Radiológica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de Proteção e Segurança Radiológica 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m 4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47" y="280352"/>
            <a:ext cx="1552575" cy="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 de texto 38"/>
          <p:cNvSpPr txBox="1"/>
          <p:nvPr/>
        </p:nvSpPr>
        <p:spPr>
          <a:xfrm>
            <a:off x="3288982" y="6194004"/>
            <a:ext cx="5705475" cy="5810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Letivo:</a:t>
            </a:r>
            <a:r>
              <a:rPr lang="pt-P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2016/2017</a:t>
            </a:r>
            <a:endParaRPr lang="pt-P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Lisboa, Fevereiro de 2017</a:t>
            </a:r>
            <a:endParaRPr lang="pt-P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56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744200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Proteção nos Blocos Operatórios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37361" y="1181099"/>
            <a:ext cx="8961120" cy="167640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Tempo de fluoroscopia em cada procedimento: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217420" y="6211669"/>
            <a:ext cx="997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/>
            <a:r>
              <a:rPr lang="pt-PT" sz="900" dirty="0"/>
              <a:t>. Miller DL, </a:t>
            </a:r>
            <a:r>
              <a:rPr lang="pt-PT" sz="900" dirty="0" err="1"/>
              <a:t>Balter</a:t>
            </a:r>
            <a:r>
              <a:rPr lang="pt-PT" sz="900" dirty="0"/>
              <a:t> S, </a:t>
            </a:r>
            <a:r>
              <a:rPr lang="pt-PT" sz="900" dirty="0" err="1"/>
              <a:t>Schueler</a:t>
            </a:r>
            <a:r>
              <a:rPr lang="pt-PT" sz="900" dirty="0"/>
              <a:t> BA, Wagner LK, Strauss KJ, </a:t>
            </a:r>
            <a:r>
              <a:rPr lang="pt-PT" sz="900" dirty="0" err="1"/>
              <a:t>Vañó</a:t>
            </a:r>
            <a:r>
              <a:rPr lang="pt-PT" sz="900" dirty="0"/>
              <a:t> E. </a:t>
            </a:r>
            <a:r>
              <a:rPr lang="pt-PT" sz="900" dirty="0" err="1"/>
              <a:t>Clinical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management for </a:t>
            </a:r>
            <a:r>
              <a:rPr lang="pt-PT" sz="900" dirty="0" err="1"/>
              <a:t>fluoroscopically</a:t>
            </a:r>
            <a:r>
              <a:rPr lang="pt-PT" sz="900" dirty="0"/>
              <a:t> </a:t>
            </a:r>
            <a:r>
              <a:rPr lang="pt-PT" sz="900" dirty="0" err="1"/>
              <a:t>guided</a:t>
            </a:r>
            <a:r>
              <a:rPr lang="pt-PT" sz="900" dirty="0"/>
              <a:t> </a:t>
            </a:r>
            <a:r>
              <a:rPr lang="pt-PT" sz="900" dirty="0" err="1"/>
              <a:t>interventional</a:t>
            </a:r>
            <a:r>
              <a:rPr lang="pt-PT" sz="900" dirty="0"/>
              <a:t> </a:t>
            </a:r>
            <a:r>
              <a:rPr lang="pt-PT" sz="900" dirty="0" err="1"/>
              <a:t>procedures</a:t>
            </a:r>
            <a:r>
              <a:rPr lang="pt-PT" sz="900" dirty="0"/>
              <a:t>. </a:t>
            </a:r>
            <a:r>
              <a:rPr lang="pt-PT" sz="900" dirty="0" err="1"/>
              <a:t>Radiology</a:t>
            </a:r>
            <a:r>
              <a:rPr lang="pt-PT" sz="900" dirty="0"/>
              <a:t> [Internet]. 2010;257(2):321–32.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</a:t>
            </a:r>
            <a:r>
              <a:rPr lang="pt-PT" sz="900" dirty="0" smtClean="0"/>
              <a:t>www.ncbi.nlm.nih.gov/pubmed/20959547</a:t>
            </a:r>
          </a:p>
          <a:p>
            <a:pPr marL="450215" indent="-450215" algn="just">
              <a:spcAft>
                <a:spcPts val="0"/>
              </a:spcAft>
            </a:pPr>
            <a:r>
              <a:rPr lang="pt-PT" sz="900" dirty="0" smtClean="0"/>
              <a:t>Teles </a:t>
            </a:r>
            <a:r>
              <a:rPr lang="pt-PT" sz="900" dirty="0"/>
              <a:t>P, Sousa MC De, Paulo G, Santos J, Pascoal A, Cardoso G, </a:t>
            </a:r>
            <a:r>
              <a:rPr lang="pt-PT" sz="900" dirty="0" err="1"/>
              <a:t>et</a:t>
            </a:r>
            <a:r>
              <a:rPr lang="pt-PT" sz="900" dirty="0"/>
              <a:t> al. Http://Www.Itn.Pt/Projs/Ddm2-Portugal/. 2012;3046.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http://www.arscentro.min-saude.pt/SaudePublica/Saúde Ambiental/</a:t>
            </a:r>
            <a:r>
              <a:rPr lang="pt-PT" sz="900" dirty="0" err="1"/>
              <a:t>Documents</a:t>
            </a:r>
            <a:r>
              <a:rPr lang="pt-PT" sz="900" dirty="0"/>
              <a:t>/poster_avaliação_exposição.pdf</a:t>
            </a:r>
            <a:endParaRPr lang="pt-PT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33197160"/>
              </p:ext>
            </p:extLst>
          </p:nvPr>
        </p:nvGraphicFramePr>
        <p:xfrm>
          <a:off x="3520440" y="2535767"/>
          <a:ext cx="6035040" cy="260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2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744200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Proteção nos Blocos Operatórios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48740" y="1303020"/>
            <a:ext cx="10949941" cy="1165860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Utilização de materiais de proteção radiológica individuais são fundamentais!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217420" y="6211669"/>
            <a:ext cx="997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/>
            <a:r>
              <a:rPr lang="pt-PT" sz="900" dirty="0"/>
              <a:t>. Miller DL, </a:t>
            </a:r>
            <a:r>
              <a:rPr lang="pt-PT" sz="900" dirty="0" err="1"/>
              <a:t>Balter</a:t>
            </a:r>
            <a:r>
              <a:rPr lang="pt-PT" sz="900" dirty="0"/>
              <a:t> S, </a:t>
            </a:r>
            <a:r>
              <a:rPr lang="pt-PT" sz="900" dirty="0" err="1"/>
              <a:t>Schueler</a:t>
            </a:r>
            <a:r>
              <a:rPr lang="pt-PT" sz="900" dirty="0"/>
              <a:t> BA, Wagner LK, Strauss KJ, </a:t>
            </a:r>
            <a:r>
              <a:rPr lang="pt-PT" sz="900" dirty="0" err="1"/>
              <a:t>Vañó</a:t>
            </a:r>
            <a:r>
              <a:rPr lang="pt-PT" sz="900" dirty="0"/>
              <a:t> E. </a:t>
            </a:r>
            <a:r>
              <a:rPr lang="pt-PT" sz="900" dirty="0" err="1"/>
              <a:t>Clinical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management for </a:t>
            </a:r>
            <a:r>
              <a:rPr lang="pt-PT" sz="900" dirty="0" err="1"/>
              <a:t>fluoroscopically</a:t>
            </a:r>
            <a:r>
              <a:rPr lang="pt-PT" sz="900" dirty="0"/>
              <a:t> </a:t>
            </a:r>
            <a:r>
              <a:rPr lang="pt-PT" sz="900" dirty="0" err="1"/>
              <a:t>guided</a:t>
            </a:r>
            <a:r>
              <a:rPr lang="pt-PT" sz="900" dirty="0"/>
              <a:t> </a:t>
            </a:r>
            <a:r>
              <a:rPr lang="pt-PT" sz="900" dirty="0" err="1"/>
              <a:t>interventional</a:t>
            </a:r>
            <a:r>
              <a:rPr lang="pt-PT" sz="900" dirty="0"/>
              <a:t> </a:t>
            </a:r>
            <a:r>
              <a:rPr lang="pt-PT" sz="900" dirty="0" err="1"/>
              <a:t>procedures</a:t>
            </a:r>
            <a:r>
              <a:rPr lang="pt-PT" sz="900" dirty="0"/>
              <a:t>. </a:t>
            </a:r>
            <a:r>
              <a:rPr lang="pt-PT" sz="900" dirty="0" err="1"/>
              <a:t>Radiology</a:t>
            </a:r>
            <a:r>
              <a:rPr lang="pt-PT" sz="900" dirty="0"/>
              <a:t> [Internet]. 2010;257(2):321–32.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</a:t>
            </a:r>
            <a:r>
              <a:rPr lang="pt-PT" sz="900" dirty="0" smtClean="0"/>
              <a:t>www.ncbi.nlm.nih.gov/pubmed/20959547</a:t>
            </a:r>
          </a:p>
          <a:p>
            <a:pPr marL="450215" indent="-450215" algn="just">
              <a:spcAft>
                <a:spcPts val="0"/>
              </a:spcAft>
            </a:pPr>
            <a:r>
              <a:rPr lang="pt-PT" sz="900" dirty="0" smtClean="0"/>
              <a:t>Teles </a:t>
            </a:r>
            <a:r>
              <a:rPr lang="pt-PT" sz="900" dirty="0"/>
              <a:t>P, Sousa MC De, Paulo G, Santos J, Pascoal A, Cardoso G, </a:t>
            </a:r>
            <a:r>
              <a:rPr lang="pt-PT" sz="900" dirty="0" err="1"/>
              <a:t>et</a:t>
            </a:r>
            <a:r>
              <a:rPr lang="pt-PT" sz="900" dirty="0"/>
              <a:t> al. Http://Www.Itn.Pt/Projs/Ddm2-Portugal/. 2012;3046.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http://www.arscentro.min-saude.pt/SaudePublica/Saúde Ambiental/</a:t>
            </a:r>
            <a:r>
              <a:rPr lang="pt-PT" sz="900" dirty="0" err="1"/>
              <a:t>Documents</a:t>
            </a:r>
            <a:r>
              <a:rPr lang="pt-PT" sz="900" dirty="0"/>
              <a:t>/poster_avaliação_exposição.pdf</a:t>
            </a:r>
            <a:endParaRPr lang="pt-PT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920240" y="2438398"/>
            <a:ext cx="9098280" cy="2774362"/>
            <a:chOff x="1805940" y="2712718"/>
            <a:chExt cx="9098280" cy="2774362"/>
          </a:xfrm>
        </p:grpSpPr>
        <p:grpSp>
          <p:nvGrpSpPr>
            <p:cNvPr id="7" name="Grupo 6"/>
            <p:cNvGrpSpPr/>
            <p:nvPr/>
          </p:nvGrpSpPr>
          <p:grpSpPr>
            <a:xfrm>
              <a:off x="1851660" y="2712718"/>
              <a:ext cx="9052560" cy="2104491"/>
              <a:chOff x="0" y="0"/>
              <a:chExt cx="5029517" cy="1086802"/>
            </a:xfrm>
          </p:grpSpPr>
          <p:pic>
            <p:nvPicPr>
              <p:cNvPr id="8" name="Imagem 7" descr="C:\Users\Cravo\Desktop\avental duas peças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83"/>
              <a:stretch/>
            </p:blipFill>
            <p:spPr bwMode="auto">
              <a:xfrm rot="16200000">
                <a:off x="971550" y="96202"/>
                <a:ext cx="1014730" cy="9505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Imagem 8" descr="C:\Users\Cravo\Desktop\avental 1 peça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" t="2941" r="6328"/>
              <a:stretch/>
            </p:blipFill>
            <p:spPr bwMode="auto">
              <a:xfrm>
                <a:off x="0" y="48577"/>
                <a:ext cx="952500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Imagem 9" descr="C:\Users\Cravo\Desktop\manga.jpg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7D9"/>
                  </a:clrFrom>
                  <a:clrTo>
                    <a:srgbClr val="FFF7D9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4" t="6355" r="8995" b="20435"/>
              <a:stretch/>
            </p:blipFill>
            <p:spPr bwMode="auto">
              <a:xfrm rot="16200000">
                <a:off x="1947862" y="129540"/>
                <a:ext cx="1003300" cy="8769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m 10" descr="C:\Users\Cravo\Desktop\touca.jpg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6" t="6425" r="19700" b="14246"/>
              <a:stretch/>
            </p:blipFill>
            <p:spPr bwMode="auto">
              <a:xfrm>
                <a:off x="2962275" y="10477"/>
                <a:ext cx="898525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Imagem 11" descr="C:\Users\Cravo\Desktop\colares.jpg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36" t="5115" r="3341" b="2811"/>
              <a:stretch/>
            </p:blipFill>
            <p:spPr bwMode="auto">
              <a:xfrm rot="5400000">
                <a:off x="3938587" y="-32385"/>
                <a:ext cx="1058545" cy="112331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4" name="Retângulo arredondado 13"/>
            <p:cNvSpPr/>
            <p:nvPr/>
          </p:nvSpPr>
          <p:spPr>
            <a:xfrm>
              <a:off x="1805940" y="4885789"/>
              <a:ext cx="1714392" cy="577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Avental de duas peças</a:t>
              </a:r>
              <a:endParaRPr lang="pt-PT" dirty="0"/>
            </a:p>
          </p:txBody>
        </p:sp>
        <p:sp>
          <p:nvSpPr>
            <p:cNvPr id="15" name="Retângulo arredondado 14"/>
            <p:cNvSpPr/>
            <p:nvPr/>
          </p:nvSpPr>
          <p:spPr>
            <a:xfrm>
              <a:off x="3654629" y="4890968"/>
              <a:ext cx="1714392" cy="577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Avental de peça única</a:t>
              </a:r>
              <a:endParaRPr lang="pt-PT" dirty="0"/>
            </a:p>
          </p:txBody>
        </p:sp>
        <p:sp>
          <p:nvSpPr>
            <p:cNvPr id="16" name="Retângulo arredondado 15"/>
            <p:cNvSpPr/>
            <p:nvPr/>
          </p:nvSpPr>
          <p:spPr>
            <a:xfrm>
              <a:off x="5469027" y="4909329"/>
              <a:ext cx="1714392" cy="577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Manga</a:t>
              </a:r>
              <a:endParaRPr lang="pt-PT" dirty="0"/>
            </a:p>
          </p:txBody>
        </p:sp>
        <p:sp>
          <p:nvSpPr>
            <p:cNvPr id="17" name="Retângulo arredondado 16"/>
            <p:cNvSpPr/>
            <p:nvPr/>
          </p:nvSpPr>
          <p:spPr>
            <a:xfrm>
              <a:off x="7256349" y="4885788"/>
              <a:ext cx="1544313" cy="577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Touca</a:t>
              </a:r>
              <a:endParaRPr lang="pt-PT" dirty="0"/>
            </a:p>
          </p:txBody>
        </p:sp>
        <p:sp>
          <p:nvSpPr>
            <p:cNvPr id="18" name="Retângulo arredondado 17"/>
            <p:cNvSpPr/>
            <p:nvPr/>
          </p:nvSpPr>
          <p:spPr>
            <a:xfrm>
              <a:off x="8996248" y="4860488"/>
              <a:ext cx="1839391" cy="5777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Colar de tiroide</a:t>
              </a:r>
              <a:endParaRPr lang="pt-PT" dirty="0"/>
            </a:p>
          </p:txBody>
        </p:sp>
      </p:grpSp>
      <p:sp>
        <p:nvSpPr>
          <p:cNvPr id="20" name="Retângulo arredondado 19"/>
          <p:cNvSpPr/>
          <p:nvPr/>
        </p:nvSpPr>
        <p:spPr>
          <a:xfrm>
            <a:off x="1965960" y="5418161"/>
            <a:ext cx="9052560" cy="5186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Luvas, óculos e barreiras plúmbeas.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744200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Proteção nos Blocos Operatórios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19299" y="1394459"/>
            <a:ext cx="9685021" cy="1165860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Além de avental plúmbeo é </a:t>
            </a:r>
            <a:r>
              <a:rPr lang="pt-PT" dirty="0" smtClean="0"/>
              <a:t>importante o </a:t>
            </a:r>
            <a:r>
              <a:rPr lang="pt-PT" dirty="0"/>
              <a:t>uso da manga </a:t>
            </a:r>
            <a:r>
              <a:rPr lang="pt-PT" dirty="0" smtClean="0"/>
              <a:t>protetora.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217420" y="6211669"/>
            <a:ext cx="997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/>
            <a:r>
              <a:rPr lang="pt-PT" sz="900" dirty="0"/>
              <a:t>. Miller DL, </a:t>
            </a:r>
            <a:r>
              <a:rPr lang="pt-PT" sz="900" dirty="0" err="1"/>
              <a:t>Balter</a:t>
            </a:r>
            <a:r>
              <a:rPr lang="pt-PT" sz="900" dirty="0"/>
              <a:t> S, </a:t>
            </a:r>
            <a:r>
              <a:rPr lang="pt-PT" sz="900" dirty="0" err="1"/>
              <a:t>Schueler</a:t>
            </a:r>
            <a:r>
              <a:rPr lang="pt-PT" sz="900" dirty="0"/>
              <a:t> BA, Wagner LK, Strauss KJ, </a:t>
            </a:r>
            <a:r>
              <a:rPr lang="pt-PT" sz="900" dirty="0" err="1"/>
              <a:t>Vañó</a:t>
            </a:r>
            <a:r>
              <a:rPr lang="pt-PT" sz="900" dirty="0"/>
              <a:t> E. </a:t>
            </a:r>
            <a:r>
              <a:rPr lang="pt-PT" sz="900" dirty="0" err="1"/>
              <a:t>Clinical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management for </a:t>
            </a:r>
            <a:r>
              <a:rPr lang="pt-PT" sz="900" dirty="0" err="1"/>
              <a:t>fluoroscopically</a:t>
            </a:r>
            <a:r>
              <a:rPr lang="pt-PT" sz="900" dirty="0"/>
              <a:t> </a:t>
            </a:r>
            <a:r>
              <a:rPr lang="pt-PT" sz="900" dirty="0" err="1"/>
              <a:t>guided</a:t>
            </a:r>
            <a:r>
              <a:rPr lang="pt-PT" sz="900" dirty="0"/>
              <a:t> </a:t>
            </a:r>
            <a:r>
              <a:rPr lang="pt-PT" sz="900" dirty="0" err="1"/>
              <a:t>interventional</a:t>
            </a:r>
            <a:r>
              <a:rPr lang="pt-PT" sz="900" dirty="0"/>
              <a:t> </a:t>
            </a:r>
            <a:r>
              <a:rPr lang="pt-PT" sz="900" dirty="0" err="1"/>
              <a:t>procedures</a:t>
            </a:r>
            <a:r>
              <a:rPr lang="pt-PT" sz="900" dirty="0"/>
              <a:t>. </a:t>
            </a:r>
            <a:r>
              <a:rPr lang="pt-PT" sz="900" dirty="0" err="1"/>
              <a:t>Radiology</a:t>
            </a:r>
            <a:r>
              <a:rPr lang="pt-PT" sz="900" dirty="0"/>
              <a:t> [Internet]. 2010;257(2):321–32.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</a:t>
            </a:r>
            <a:r>
              <a:rPr lang="pt-PT" sz="900" dirty="0" smtClean="0"/>
              <a:t>www.ncbi.nlm.nih.gov/pubmed/20959547</a:t>
            </a:r>
          </a:p>
          <a:p>
            <a:pPr marL="450215" indent="-450215" algn="just">
              <a:spcAft>
                <a:spcPts val="0"/>
              </a:spcAft>
            </a:pPr>
            <a:r>
              <a:rPr lang="pt-PT" sz="900" dirty="0" smtClean="0"/>
              <a:t>Teles </a:t>
            </a:r>
            <a:r>
              <a:rPr lang="pt-PT" sz="900" dirty="0"/>
              <a:t>P, Sousa MC De, Paulo G, Santos J, Pascoal A, Cardoso G, </a:t>
            </a:r>
            <a:r>
              <a:rPr lang="pt-PT" sz="900" dirty="0" err="1"/>
              <a:t>et</a:t>
            </a:r>
            <a:r>
              <a:rPr lang="pt-PT" sz="900" dirty="0"/>
              <a:t> al. Http://Www.Itn.Pt/Projs/Ddm2-Portugal/. 2012;3046.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http://www.arscentro.min-saude.pt/SaudePublica/Saúde Ambiental/</a:t>
            </a:r>
            <a:r>
              <a:rPr lang="pt-PT" sz="900" dirty="0" err="1"/>
              <a:t>Documents</a:t>
            </a:r>
            <a:r>
              <a:rPr lang="pt-PT" sz="900" dirty="0"/>
              <a:t>/poster_avaliação_exposição.pdf</a:t>
            </a:r>
            <a:endParaRPr lang="pt-PT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Imagem 20" descr="C:\Users\Cravo\Desktop\manga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4" t="6355" r="8995" b="20435"/>
          <a:stretch/>
        </p:blipFill>
        <p:spPr bwMode="auto">
          <a:xfrm rot="16200000">
            <a:off x="1114741" y="3000058"/>
            <a:ext cx="3226291" cy="2621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358531"/>
              </p:ext>
            </p:extLst>
          </p:nvPr>
        </p:nvGraphicFramePr>
        <p:xfrm>
          <a:off x="4569460" y="2560319"/>
          <a:ext cx="7363460" cy="342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304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8720" y="3657599"/>
            <a:ext cx="10812779" cy="1165860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Há uma variada informação das doses efetivas entre estabelecimentos que depende essencialmente da: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263140" y="6348829"/>
            <a:ext cx="9974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. Miller DL, </a:t>
            </a:r>
            <a:r>
              <a:rPr lang="pt-PT" sz="900" dirty="0" err="1"/>
              <a:t>Balter</a:t>
            </a:r>
            <a:r>
              <a:rPr lang="pt-PT" sz="900" dirty="0"/>
              <a:t> S, </a:t>
            </a:r>
            <a:r>
              <a:rPr lang="pt-PT" sz="900" dirty="0" err="1"/>
              <a:t>Schueler</a:t>
            </a:r>
            <a:r>
              <a:rPr lang="pt-PT" sz="900" dirty="0"/>
              <a:t> BA, Wagner LK, Strauss KJ, </a:t>
            </a:r>
            <a:r>
              <a:rPr lang="pt-PT" sz="900" dirty="0" err="1"/>
              <a:t>Vañó</a:t>
            </a:r>
            <a:r>
              <a:rPr lang="pt-PT" sz="900" dirty="0"/>
              <a:t> E. </a:t>
            </a:r>
            <a:r>
              <a:rPr lang="pt-PT" sz="900" dirty="0" err="1"/>
              <a:t>Clinical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management for </a:t>
            </a:r>
            <a:r>
              <a:rPr lang="pt-PT" sz="900" dirty="0" err="1"/>
              <a:t>fluoroscopically</a:t>
            </a:r>
            <a:r>
              <a:rPr lang="pt-PT" sz="900" dirty="0"/>
              <a:t> </a:t>
            </a:r>
            <a:r>
              <a:rPr lang="pt-PT" sz="900" dirty="0" err="1"/>
              <a:t>guided</a:t>
            </a:r>
            <a:r>
              <a:rPr lang="pt-PT" sz="900" dirty="0"/>
              <a:t> </a:t>
            </a:r>
            <a:r>
              <a:rPr lang="pt-PT" sz="900" dirty="0" err="1"/>
              <a:t>interventional</a:t>
            </a:r>
            <a:r>
              <a:rPr lang="pt-PT" sz="900" dirty="0"/>
              <a:t> </a:t>
            </a:r>
            <a:r>
              <a:rPr lang="pt-PT" sz="900" dirty="0" err="1"/>
              <a:t>procedures</a:t>
            </a:r>
            <a:r>
              <a:rPr lang="pt-PT" sz="900" dirty="0"/>
              <a:t>. </a:t>
            </a:r>
            <a:r>
              <a:rPr lang="pt-PT" sz="900" dirty="0" err="1"/>
              <a:t>Radiology</a:t>
            </a:r>
            <a:r>
              <a:rPr lang="pt-PT" sz="900" dirty="0"/>
              <a:t> [Internet]. 2010;257(2):321–32.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. Comissão Europeia. (2010). Comunicação da Comissão ao Parlamento Europeu ao Conselho relativa às aplicações médicas das radiações ionizantes e à segurança do aprovisionamento de radioisótopos para a medicina nuclear. Bruxelas.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2468880" y="4572000"/>
            <a:ext cx="9215596" cy="238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Atitude dos profissionais de saúde</a:t>
            </a:r>
          </a:p>
          <a:p>
            <a:r>
              <a:rPr lang="pt-PT" dirty="0" smtClean="0"/>
              <a:t>Cultura de segurança dos profissionais</a:t>
            </a:r>
          </a:p>
          <a:p>
            <a:endParaRPr lang="pt-PT" dirty="0"/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470661" y="1662530"/>
            <a:ext cx="10305255" cy="156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/>
              <a:t>Apesar dos esforços de órgãos governamentais em difundir informações relacionadas às atividades de Proteção Radiológica, nota-se, ainda, mesmo entre os profissionais da área, pouco domínio quanto ao conhecimento dos efeitos da exposição excessiva. </a:t>
            </a:r>
          </a:p>
        </p:txBody>
      </p:sp>
    </p:spTree>
    <p:extLst>
      <p:ext uri="{BB962C8B-B14F-4D97-AF65-F5344CB8AC3E}">
        <p14:creationId xmlns:p14="http://schemas.microsoft.com/office/powerpoint/2010/main" val="41818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497455" y="6616869"/>
            <a:ext cx="9974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Veludo P. (2011). Efeitos da Radiação X e Níveis de Exposição em Exames Imagiológicos.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https://estudogeral.sib.uc.pt/bitstream/10316/20124/1/ 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946909" y="1520187"/>
            <a:ext cx="9296399" cy="1520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realizado na Faculdade de Medicina da Universidade de Coimbra</a:t>
            </a:r>
          </a:p>
          <a:p>
            <a:pPr marL="0" indent="0" algn="ctr">
              <a:buNone/>
            </a:pPr>
            <a:r>
              <a:rPr lang="pt-PT" dirty="0" smtClean="0"/>
              <a:t>Foram inquiridos 40 médicos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04281"/>
              </p:ext>
            </p:extLst>
          </p:nvPr>
        </p:nvGraphicFramePr>
        <p:xfrm>
          <a:off x="1551940" y="3638650"/>
          <a:ext cx="10198100" cy="22811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31940"/>
                <a:gridCol w="1257300"/>
                <a:gridCol w="128016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Questão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R</a:t>
                      </a:r>
                      <a:r>
                        <a:rPr lang="pt-PT" sz="2400" baseline="0" dirty="0" smtClean="0">
                          <a:effectLst/>
                        </a:rPr>
                        <a:t> </a:t>
                      </a:r>
                      <a:r>
                        <a:rPr lang="pt-PT" sz="2400" dirty="0" smtClean="0">
                          <a:effectLst/>
                        </a:rPr>
                        <a:t>certa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R</a:t>
                      </a:r>
                      <a:r>
                        <a:rPr lang="pt-PT" sz="2400" baseline="0" dirty="0" smtClean="0">
                          <a:effectLst/>
                        </a:rPr>
                        <a:t> E</a:t>
                      </a:r>
                      <a:r>
                        <a:rPr lang="pt-PT" sz="2400" dirty="0" smtClean="0">
                          <a:effectLst/>
                        </a:rPr>
                        <a:t>rrada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NR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Exemplos de efeitos determinísticos.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15%</a:t>
                      </a:r>
                      <a:endParaRPr lang="pt-PT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85%</a:t>
                      </a:r>
                      <a:endParaRPr lang="pt-P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Exemplos de efeitos estocásticos.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17,5%</a:t>
                      </a:r>
                      <a:endParaRPr lang="pt-PT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82,5%</a:t>
                      </a:r>
                      <a:endParaRPr lang="pt-P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kern="1200" dirty="0" smtClean="0">
                          <a:effectLst/>
                        </a:rPr>
                        <a:t>Efeitos somáticos que podem ser causados pela radiação-X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7,5%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75%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17,5%</a:t>
                      </a:r>
                      <a:endParaRPr lang="pt-P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kern="1200" dirty="0" smtClean="0">
                          <a:effectLst/>
                        </a:rPr>
                        <a:t>Quantos dias de radiação natural corresponde a dose efetiva de uma radiografia AP da coluna lombar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17,5%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60%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22,5%</a:t>
                      </a:r>
                      <a:endParaRPr lang="pt-PT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9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946909" y="1520187"/>
            <a:ext cx="9296399" cy="1520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realizado na Faculdade de Medicina da Universidade de Coimbra</a:t>
            </a:r>
          </a:p>
          <a:p>
            <a:pPr marL="0" indent="0" algn="ctr">
              <a:buNone/>
            </a:pPr>
            <a:r>
              <a:rPr lang="pt-PT" dirty="0" smtClean="0"/>
              <a:t>Foram inquiridos 40 médicos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31620" y="3540442"/>
            <a:ext cx="1040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R</a:t>
            </a:r>
            <a:r>
              <a:rPr lang="pt-PT" sz="2400" dirty="0" smtClean="0"/>
              <a:t>esultados </a:t>
            </a:r>
            <a:r>
              <a:rPr lang="pt-PT" sz="2400" dirty="0"/>
              <a:t>são preocupantes uma vez que estes estão pouco informados acerca dos efeitos da radiação e dos níveis de exposição. </a:t>
            </a:r>
            <a:endParaRPr lang="pt-PT" sz="2400" dirty="0" smtClean="0"/>
          </a:p>
          <a:p>
            <a:endParaRPr lang="pt-PT" sz="2400" dirty="0"/>
          </a:p>
          <a:p>
            <a:r>
              <a:rPr lang="pt-PT" sz="2400" dirty="0" smtClean="0"/>
              <a:t>Possíveis razões: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falta de abordagem destes </a:t>
            </a:r>
            <a:r>
              <a:rPr lang="pt-PT" sz="2400" dirty="0"/>
              <a:t>conteúdos durante a sua formação académica</a:t>
            </a:r>
            <a:r>
              <a:rPr lang="pt-PT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Falta  de formações </a:t>
            </a:r>
            <a:r>
              <a:rPr lang="pt-PT" sz="2400" dirty="0"/>
              <a:t>posteriores acerca do tema.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97455" y="6616869"/>
            <a:ext cx="9974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Veludo P. (2011). Efeitos da Radiação X e Níveis de Exposição em Exames Imagiológicos.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https://estudogeral.sib.uc.pt/bitstream/10316/20124/1/ </a:t>
            </a:r>
          </a:p>
        </p:txBody>
      </p:sp>
    </p:spTree>
    <p:extLst>
      <p:ext uri="{BB962C8B-B14F-4D97-AF65-F5344CB8AC3E}">
        <p14:creationId xmlns:p14="http://schemas.microsoft.com/office/powerpoint/2010/main" val="15244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26920" y="1499037"/>
            <a:ext cx="9296399" cy="1904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realizado no Hospital  Universitário de Coimbra</a:t>
            </a:r>
          </a:p>
          <a:p>
            <a:pPr marL="0" indent="0" algn="ctr">
              <a:buNone/>
            </a:pPr>
            <a:r>
              <a:rPr lang="pt-PT" dirty="0" smtClean="0"/>
              <a:t>Foram monitorizados e inquiridos 6 médicos</a:t>
            </a:r>
          </a:p>
          <a:p>
            <a:pPr marL="0" indent="0" algn="ctr">
              <a:buNone/>
            </a:pPr>
            <a:r>
              <a:rPr lang="pt-PT" dirty="0" smtClean="0"/>
              <a:t>Durante 29 intervenções cirúrgicas</a:t>
            </a:r>
          </a:p>
          <a:p>
            <a:pPr marL="0" indent="0" algn="ctr">
              <a:buNone/>
            </a:pPr>
            <a:r>
              <a:rPr lang="pt-PT" dirty="0" smtClean="0"/>
              <a:t>Realizadas com apoio fluoroscópico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8740" y="3883342"/>
            <a:ext cx="1040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Havia aventais disponíveis e nem sempre foram utilizados;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Os protetores de tiroide foram ainda menos usados (13%)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Falta de equipamento de proteção: luvas plúmbeas, biombos de proteção, aventais de mesa e óculos.</a:t>
            </a:r>
            <a:endParaRPr lang="pt-PT" sz="2400" dirty="0"/>
          </a:p>
        </p:txBody>
      </p:sp>
      <p:sp>
        <p:nvSpPr>
          <p:cNvPr id="7" name="Retângulo 6"/>
          <p:cNvSpPr/>
          <p:nvPr/>
        </p:nvSpPr>
        <p:spPr>
          <a:xfrm>
            <a:off x="2588895" y="6539547"/>
            <a:ext cx="9974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Francisco J., Lopes N. (2013). Exposição Ocupacional em Profissionais não Monitorizados no Bloco Operatório. Investigação aplicada à radiologia. </a:t>
            </a:r>
            <a:r>
              <a:rPr lang="pt-PT" sz="900" dirty="0" err="1"/>
              <a:t>ESTeSC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41051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26920" y="1499037"/>
            <a:ext cx="9296399" cy="1904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realizado no Hospital  Universitário de Coimbra</a:t>
            </a:r>
          </a:p>
          <a:p>
            <a:pPr marL="0" indent="0" algn="ctr">
              <a:buNone/>
            </a:pPr>
            <a:r>
              <a:rPr lang="pt-PT" dirty="0" smtClean="0"/>
              <a:t>Foram monitorizados e inquiridos 6 médicos</a:t>
            </a:r>
          </a:p>
          <a:p>
            <a:pPr marL="0" indent="0" algn="ctr">
              <a:buNone/>
            </a:pPr>
            <a:r>
              <a:rPr lang="pt-PT" dirty="0" smtClean="0"/>
              <a:t>Durante 29 intervenções cirúrgicas</a:t>
            </a:r>
          </a:p>
          <a:p>
            <a:pPr marL="0" indent="0" algn="ctr">
              <a:buNone/>
            </a:pPr>
            <a:r>
              <a:rPr lang="pt-PT" dirty="0" smtClean="0"/>
              <a:t>Realizadas com apoio fluoroscópico 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81708"/>
              </p:ext>
            </p:extLst>
          </p:nvPr>
        </p:nvGraphicFramePr>
        <p:xfrm>
          <a:off x="1440180" y="3749038"/>
          <a:ext cx="10355581" cy="26415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27068"/>
                <a:gridCol w="1272324"/>
                <a:gridCol w="1251801"/>
                <a:gridCol w="1304388"/>
              </a:tblGrid>
              <a:tr h="684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Questão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R certa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R </a:t>
                      </a:r>
                      <a:r>
                        <a:rPr lang="pt-PT" sz="2400" dirty="0">
                          <a:effectLst/>
                        </a:rPr>
                        <a:t>errada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NR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Qual o limite de dose ocupacional anual?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14%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43%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43%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Categoria profissional a que pertencem.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28%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36%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36%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Periocidade com que devem trocar os dosímetros.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29%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36%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35%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O tempo é um conceito básico contra radiação?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57%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43%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-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 distância é um conceito básico contra radiação?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93%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7%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-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 ampola de raios-X dever permanecer por cima da mesa?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43%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21%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36%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588895" y="6539547"/>
            <a:ext cx="9974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Francisco J., Lopes N. (2013). Exposição Ocupacional em Profissionais não Monitorizados no Bloco Operatório. Investigação aplicada à radiologia. </a:t>
            </a:r>
            <a:r>
              <a:rPr lang="pt-PT" sz="900" dirty="0" err="1"/>
              <a:t>ESTeSC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741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26920" y="1499037"/>
            <a:ext cx="9296399" cy="1904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realizado no Hospital  Universitário de Coimbra</a:t>
            </a:r>
          </a:p>
          <a:p>
            <a:pPr marL="0" indent="0" algn="ctr">
              <a:buNone/>
            </a:pPr>
            <a:r>
              <a:rPr lang="pt-PT" dirty="0" smtClean="0"/>
              <a:t>Foram monitorizados e inquiridos 6 médicos</a:t>
            </a:r>
          </a:p>
          <a:p>
            <a:pPr marL="0" indent="0" algn="ctr">
              <a:buNone/>
            </a:pPr>
            <a:r>
              <a:rPr lang="pt-PT" dirty="0" smtClean="0"/>
              <a:t>Durante 29 intervenções cirúrgicas</a:t>
            </a:r>
          </a:p>
          <a:p>
            <a:pPr marL="0" indent="0" algn="ctr">
              <a:buNone/>
            </a:pPr>
            <a:r>
              <a:rPr lang="pt-PT" dirty="0" smtClean="0"/>
              <a:t>Realizadas com apoio fluoroscópico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4468" y="3860482"/>
            <a:ext cx="10527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A maioria dos inquiridos não são conhecedores do limite de dose ocupacional </a:t>
            </a:r>
            <a:r>
              <a:rPr lang="pt-PT" sz="2400" dirty="0" smtClean="0"/>
              <a:t>anual, </a:t>
            </a:r>
            <a:r>
              <a:rPr lang="pt-PT" sz="2400" dirty="0"/>
              <a:t>pensando que podem anualmente ser sujeitos a doses de radiação muito mais elevadas do que realmente está pressuposto. </a:t>
            </a:r>
            <a:endParaRPr lang="pt-P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 smtClean="0"/>
              <a:t>Na </a:t>
            </a:r>
            <a:r>
              <a:rPr lang="pt-PT" sz="2400" dirty="0"/>
              <a:t>sua maioria não sabem </a:t>
            </a:r>
            <a:r>
              <a:rPr lang="pt-PT" sz="2400" dirty="0" smtClean="0"/>
              <a:t>a </a:t>
            </a:r>
            <a:r>
              <a:rPr lang="pt-PT" sz="2400" dirty="0"/>
              <a:t>que Categoria profissional pertencem, considerando erradamente que pertencem à </a:t>
            </a:r>
            <a:r>
              <a:rPr lang="pt-PT" sz="2400" dirty="0" smtClean="0"/>
              <a:t>B</a:t>
            </a:r>
            <a:r>
              <a:rPr lang="pt-PT" sz="2400" dirty="0"/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88895" y="6539547"/>
            <a:ext cx="99745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Francisco J., Lopes N. (2013). Exposição Ocupacional em Profissionais não Monitorizados no Bloco Operatório. Investigação aplicada à radiologia. </a:t>
            </a:r>
            <a:r>
              <a:rPr lang="pt-PT" sz="900" dirty="0" err="1"/>
              <a:t>ESTeSC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8565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 fontScale="90000"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Perceção dos Riscos Radiológicos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470661" y="2416910"/>
            <a:ext cx="10305255" cy="274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800" dirty="0"/>
              <a:t>Estes resultados realçam a necessidade de formação em proteção radiológica dos profissionais que participam neste tipo de intervenções cirúrgicas, promovendo a alteração de comportamentos.</a:t>
            </a:r>
          </a:p>
        </p:txBody>
      </p:sp>
    </p:spTree>
    <p:extLst>
      <p:ext uri="{BB962C8B-B14F-4D97-AF65-F5344CB8AC3E}">
        <p14:creationId xmlns:p14="http://schemas.microsoft.com/office/powerpoint/2010/main" val="9971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82881"/>
            <a:ext cx="10018713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Principal objetivo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8589" y="1501139"/>
            <a:ext cx="10494331" cy="1447801"/>
          </a:xfrm>
        </p:spPr>
        <p:txBody>
          <a:bodyPr/>
          <a:lstStyle/>
          <a:p>
            <a:pPr algn="just"/>
            <a:r>
              <a:rPr lang="pt-PT" dirty="0" smtClean="0"/>
              <a:t>Demonstrar que a incidência de cancro em médicos cirurgiões está altamente relacionada com a exposição à radiação ionizante durante as cirurgias.</a:t>
            </a:r>
            <a:endParaRPr lang="pt-PT" dirty="0"/>
          </a:p>
          <a:p>
            <a:pPr algn="just"/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arredondado 4"/>
          <p:cNvSpPr/>
          <p:nvPr/>
        </p:nvSpPr>
        <p:spPr>
          <a:xfrm>
            <a:off x="2674620" y="5716587"/>
            <a:ext cx="9043350" cy="8915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Falta de estudos e investigações na área!</a:t>
            </a:r>
            <a:endParaRPr lang="pt-PT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74643285"/>
              </p:ext>
            </p:extLst>
          </p:nvPr>
        </p:nvGraphicFramePr>
        <p:xfrm>
          <a:off x="3014980" y="2560320"/>
          <a:ext cx="8128000" cy="297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Quantificação do Risco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2254050"/>
              </p:ext>
            </p:extLst>
          </p:nvPr>
        </p:nvGraphicFramePr>
        <p:xfrm>
          <a:off x="1414779" y="1599438"/>
          <a:ext cx="10746741" cy="478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65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Quantificação do Risco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3387971"/>
              </p:ext>
            </p:extLst>
          </p:nvPr>
        </p:nvGraphicFramePr>
        <p:xfrm>
          <a:off x="1414779" y="1599438"/>
          <a:ext cx="10746741" cy="478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04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514599" y="6388269"/>
            <a:ext cx="9728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900" dirty="0" err="1"/>
              <a:t>Monson</a:t>
            </a:r>
            <a:r>
              <a:rPr lang="pt-PT" sz="900" dirty="0"/>
              <a:t>, R.R., </a:t>
            </a:r>
            <a:r>
              <a:rPr lang="pt-PT" sz="900" dirty="0" err="1"/>
              <a:t>Cleaver</a:t>
            </a:r>
            <a:r>
              <a:rPr lang="pt-PT" sz="900" dirty="0"/>
              <a:t>, J.E., </a:t>
            </a:r>
            <a:r>
              <a:rPr lang="pt-PT" sz="900" dirty="0" err="1"/>
              <a:t>Abrams</a:t>
            </a:r>
            <a:r>
              <a:rPr lang="pt-PT" sz="900" dirty="0"/>
              <a:t>, H.L., </a:t>
            </a:r>
            <a:r>
              <a:rPr lang="pt-PT" sz="900" dirty="0" err="1"/>
              <a:t>Bingham</a:t>
            </a:r>
            <a:r>
              <a:rPr lang="pt-PT" sz="900" dirty="0"/>
              <a:t>, E., </a:t>
            </a:r>
            <a:r>
              <a:rPr lang="pt-PT" sz="900" dirty="0" err="1"/>
              <a:t>Buffler</a:t>
            </a:r>
            <a:r>
              <a:rPr lang="pt-PT" sz="900" dirty="0"/>
              <a:t>, P.A., </a:t>
            </a:r>
            <a:r>
              <a:rPr lang="pt-PT" sz="900" dirty="0" err="1"/>
              <a:t>Cardis</a:t>
            </a:r>
            <a:r>
              <a:rPr lang="pt-PT" sz="900" dirty="0"/>
              <a:t>, E., Cox, R., Davis, S., </a:t>
            </a:r>
            <a:r>
              <a:rPr lang="pt-PT" sz="900" dirty="0" err="1"/>
              <a:t>Dewey</a:t>
            </a:r>
            <a:r>
              <a:rPr lang="pt-PT" sz="900" dirty="0"/>
              <a:t>, W.C., Gilbert, E.S., </a:t>
            </a:r>
            <a:r>
              <a:rPr lang="pt-PT" sz="900" dirty="0" err="1"/>
              <a:t>Kellerer</a:t>
            </a:r>
            <a:r>
              <a:rPr lang="pt-PT" sz="900" dirty="0"/>
              <a:t>, A.M., </a:t>
            </a:r>
            <a:r>
              <a:rPr lang="pt-PT" sz="900" dirty="0" err="1"/>
              <a:t>Krewski</a:t>
            </a:r>
            <a:r>
              <a:rPr lang="pt-PT" sz="900" dirty="0"/>
              <a:t>, D., </a:t>
            </a:r>
            <a:r>
              <a:rPr lang="pt-PT" sz="900" dirty="0" err="1"/>
              <a:t>Lindahl</a:t>
            </a:r>
            <a:r>
              <a:rPr lang="pt-PT" sz="900" dirty="0"/>
              <a:t>, T.R., </a:t>
            </a:r>
            <a:r>
              <a:rPr lang="pt-PT" sz="900" dirty="0" err="1"/>
              <a:t>Rowan</a:t>
            </a:r>
            <a:r>
              <a:rPr lang="pt-PT" sz="900" dirty="0"/>
              <a:t>, K.E., </a:t>
            </a:r>
            <a:r>
              <a:rPr lang="pt-PT" sz="900" dirty="0" err="1"/>
              <a:t>Sankaranarayanan</a:t>
            </a:r>
            <a:r>
              <a:rPr lang="pt-PT" sz="900" dirty="0"/>
              <a:t>, K., Schafer, D.W., </a:t>
            </a:r>
            <a:r>
              <a:rPr lang="pt-PT" sz="900" dirty="0" err="1"/>
              <a:t>Stefanski</a:t>
            </a:r>
            <a:r>
              <a:rPr lang="pt-PT" sz="900" dirty="0"/>
              <a:t>, L.A., </a:t>
            </a:r>
            <a:r>
              <a:rPr lang="pt-PT" sz="900" dirty="0" err="1"/>
              <a:t>ullrich</a:t>
            </a:r>
            <a:r>
              <a:rPr lang="pt-PT" sz="900" dirty="0"/>
              <a:t>, R.L.  s. l. : </a:t>
            </a:r>
            <a:r>
              <a:rPr lang="pt-PT" sz="900" dirty="0" err="1"/>
              <a:t>Health</a:t>
            </a:r>
            <a:r>
              <a:rPr lang="pt-PT" sz="900" dirty="0"/>
              <a:t> </a:t>
            </a:r>
            <a:r>
              <a:rPr lang="pt-PT" sz="900" dirty="0" err="1"/>
              <a:t>risks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 </a:t>
            </a:r>
            <a:r>
              <a:rPr lang="pt-PT" sz="900" dirty="0" err="1"/>
              <a:t>exposure</a:t>
            </a:r>
            <a:r>
              <a:rPr lang="pt-PT" sz="900" dirty="0"/>
              <a:t> to </a:t>
            </a:r>
            <a:r>
              <a:rPr lang="pt-PT" sz="900" dirty="0" err="1"/>
              <a:t>low</a:t>
            </a:r>
            <a:r>
              <a:rPr lang="pt-PT" sz="900" dirty="0"/>
              <a:t> </a:t>
            </a:r>
            <a:r>
              <a:rPr lang="pt-PT" sz="900" dirty="0" err="1"/>
              <a:t>levels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ionizing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. In: </a:t>
            </a:r>
            <a:r>
              <a:rPr lang="pt-PT" sz="900" dirty="0" err="1"/>
              <a:t>National</a:t>
            </a:r>
            <a:r>
              <a:rPr lang="pt-PT" sz="900" dirty="0"/>
              <a:t> </a:t>
            </a:r>
            <a:r>
              <a:rPr lang="pt-PT" sz="900" dirty="0" err="1"/>
              <a:t>Reseademiesrch</a:t>
            </a:r>
            <a:r>
              <a:rPr lang="pt-PT" sz="900" dirty="0"/>
              <a:t> </a:t>
            </a:r>
            <a:r>
              <a:rPr lang="pt-PT" sz="900" dirty="0" err="1"/>
              <a:t>council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national</a:t>
            </a:r>
            <a:r>
              <a:rPr lang="pt-PT" sz="900" dirty="0"/>
              <a:t> </a:t>
            </a:r>
            <a:r>
              <a:rPr lang="pt-PT" sz="900" dirty="0" err="1"/>
              <a:t>ac</a:t>
            </a:r>
            <a:r>
              <a:rPr lang="pt-PT" sz="900" dirty="0"/>
              <a:t> [Internet]. Vol. 7(2). 2013.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https://</a:t>
            </a:r>
            <a:r>
              <a:rPr lang="pt-PT" sz="900" dirty="0" smtClean="0"/>
              <a:t>www.nap.edu/read/11340/chapter/1 </a:t>
            </a:r>
            <a:endParaRPr lang="pt-PT" sz="9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6393378"/>
              </p:ext>
            </p:extLst>
          </p:nvPr>
        </p:nvGraphicFramePr>
        <p:xfrm>
          <a:off x="2283460" y="1508761"/>
          <a:ext cx="8128000" cy="198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2026920" y="4127963"/>
            <a:ext cx="9296399" cy="1904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Estudos  epidemiológicos:</a:t>
            </a:r>
          </a:p>
          <a:p>
            <a:pPr marL="0" indent="0" algn="ctr">
              <a:buNone/>
            </a:pPr>
            <a:r>
              <a:rPr lang="pt-PT" dirty="0"/>
              <a:t>demonstram uma associação significativa entre a exposição excessiva à radiação com uma maior probabilidade de desenvolver cancro, em doses superiores a 0,50 </a:t>
            </a:r>
            <a:r>
              <a:rPr lang="pt-PT" dirty="0" err="1" smtClean="0"/>
              <a:t>mSv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38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514599" y="6365409"/>
            <a:ext cx="9728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900" dirty="0"/>
              <a:t>. </a:t>
            </a:r>
            <a:r>
              <a:rPr lang="pt-PT" sz="900" dirty="0" err="1"/>
              <a:t>Blakely</a:t>
            </a:r>
            <a:r>
              <a:rPr lang="pt-PT" sz="900" dirty="0"/>
              <a:t>, W., </a:t>
            </a:r>
            <a:r>
              <a:rPr lang="pt-PT" sz="900" dirty="0" err="1"/>
              <a:t>Mackvittie</a:t>
            </a:r>
            <a:r>
              <a:rPr lang="pt-PT" sz="900" dirty="0"/>
              <a:t>, T., </a:t>
            </a:r>
            <a:r>
              <a:rPr lang="pt-PT" sz="900" dirty="0" err="1"/>
              <a:t>Waselenko</a:t>
            </a:r>
            <a:r>
              <a:rPr lang="pt-PT" sz="900" dirty="0"/>
              <a:t>, J. (2004). Medical Management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Acute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</a:t>
            </a:r>
            <a:r>
              <a:rPr lang="pt-PT" sz="900" dirty="0" err="1"/>
              <a:t>Syndrome</a:t>
            </a:r>
            <a:r>
              <a:rPr lang="pt-PT" sz="900" dirty="0"/>
              <a:t>: </a:t>
            </a:r>
            <a:r>
              <a:rPr lang="pt-PT" sz="900" dirty="0" err="1"/>
              <a:t>Recomendations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Strategie</a:t>
            </a:r>
            <a:r>
              <a:rPr lang="pt-PT" sz="900" dirty="0"/>
              <a:t> </a:t>
            </a:r>
            <a:r>
              <a:rPr lang="pt-PT" sz="900" dirty="0" err="1"/>
              <a:t>National</a:t>
            </a:r>
            <a:r>
              <a:rPr lang="pt-PT" sz="900" dirty="0"/>
              <a:t> </a:t>
            </a:r>
            <a:r>
              <a:rPr lang="pt-PT" sz="900" dirty="0" err="1"/>
              <a:t>Stockpile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</a:t>
            </a:r>
            <a:r>
              <a:rPr lang="pt-PT" sz="900" dirty="0" err="1"/>
              <a:t>Working</a:t>
            </a:r>
            <a:r>
              <a:rPr lang="pt-PT" sz="900" dirty="0"/>
              <a:t> </a:t>
            </a:r>
            <a:r>
              <a:rPr lang="pt-PT" sz="900" dirty="0" err="1"/>
              <a:t>Group</a:t>
            </a:r>
            <a:r>
              <a:rPr lang="pt-PT" sz="900" dirty="0"/>
              <a:t>. </a:t>
            </a:r>
            <a:r>
              <a:rPr lang="pt-PT" sz="900" dirty="0" err="1"/>
              <a:t>Annals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International</a:t>
            </a:r>
            <a:r>
              <a:rPr lang="pt-PT" sz="900" dirty="0"/>
              <a:t> Medicine, 140(12):1037-1051. </a:t>
            </a:r>
          </a:p>
          <a:p>
            <a:pPr algn="just"/>
            <a:r>
              <a:rPr lang="pt-PT" sz="900" dirty="0" err="1"/>
              <a:t>International</a:t>
            </a:r>
            <a:r>
              <a:rPr lang="pt-PT" sz="900" dirty="0"/>
              <a:t> </a:t>
            </a:r>
            <a:r>
              <a:rPr lang="pt-PT" sz="900" dirty="0" err="1"/>
              <a:t>Atomic</a:t>
            </a:r>
            <a:r>
              <a:rPr lang="pt-PT" sz="900" dirty="0"/>
              <a:t> </a:t>
            </a:r>
            <a:r>
              <a:rPr lang="pt-PT" sz="900" dirty="0" err="1"/>
              <a:t>Energy</a:t>
            </a:r>
            <a:r>
              <a:rPr lang="pt-PT" sz="900" dirty="0"/>
              <a:t> </a:t>
            </a:r>
            <a:r>
              <a:rPr lang="pt-PT" sz="900" dirty="0" err="1"/>
              <a:t>Agency</a:t>
            </a:r>
            <a:r>
              <a:rPr lang="pt-PT" sz="900" dirty="0"/>
              <a:t>. (2002). </a:t>
            </a:r>
            <a:r>
              <a:rPr lang="pt-PT" sz="900" dirty="0" err="1"/>
              <a:t>Acute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</a:t>
            </a:r>
            <a:r>
              <a:rPr lang="pt-PT" sz="900" dirty="0" err="1"/>
              <a:t>syndrome</a:t>
            </a:r>
            <a:r>
              <a:rPr lang="pt-PT" sz="900" dirty="0"/>
              <a:t> – </a:t>
            </a:r>
            <a:r>
              <a:rPr lang="pt-PT" sz="900" dirty="0" err="1"/>
              <a:t>clinical</a:t>
            </a:r>
            <a:r>
              <a:rPr lang="pt-PT" sz="900" dirty="0"/>
              <a:t> </a:t>
            </a:r>
            <a:r>
              <a:rPr lang="pt-PT" sz="900" dirty="0" err="1"/>
              <a:t>picture</a:t>
            </a:r>
            <a:r>
              <a:rPr lang="pt-PT" sz="900" dirty="0"/>
              <a:t>, </a:t>
            </a:r>
            <a:r>
              <a:rPr lang="pt-PT" sz="900" dirty="0" err="1"/>
              <a:t>diagnosis</a:t>
            </a:r>
            <a:r>
              <a:rPr lang="pt-PT" sz="900" dirty="0"/>
              <a:t>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treatment</a:t>
            </a:r>
            <a:r>
              <a:rPr lang="pt-PT" sz="900" dirty="0"/>
              <a:t>. Acedido em 10 de Abril de 2011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www.iaea.org</a:t>
            </a:r>
          </a:p>
          <a:p>
            <a:pPr algn="just"/>
            <a:endParaRPr lang="pt-PT" sz="9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2485574"/>
              </p:ext>
            </p:extLst>
          </p:nvPr>
        </p:nvGraphicFramePr>
        <p:xfrm>
          <a:off x="1597660" y="1508761"/>
          <a:ext cx="10106660" cy="196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152967631"/>
              </p:ext>
            </p:extLst>
          </p:nvPr>
        </p:nvGraphicFramePr>
        <p:xfrm>
          <a:off x="1597660" y="4079411"/>
          <a:ext cx="10106660" cy="196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476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97822"/>
              </p:ext>
            </p:extLst>
          </p:nvPr>
        </p:nvGraphicFramePr>
        <p:xfrm>
          <a:off x="1508761" y="2606040"/>
          <a:ext cx="10469879" cy="34370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67157"/>
                <a:gridCol w="2090770"/>
                <a:gridCol w="6111952"/>
              </a:tblGrid>
              <a:tr h="49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Forma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Dose Absorvida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Sintomatologia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Infraclínica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&lt; 1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effectLst/>
                        </a:rPr>
                        <a:t>Ausência de sintomatologia na maioria dos indivíduos </a:t>
                      </a:r>
                    </a:p>
                    <a:p>
                      <a:endParaRPr lang="pt-PT" sz="2000" dirty="0"/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Reações leves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1 – 2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Astenia, náuseas, vómitos (3-6 horas após exposição)</a:t>
                      </a:r>
                      <a:endParaRPr lang="pt-PT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Hematopoiética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 – 6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Função medular atingida: linfopenia, leucopnia, trombocitopnia, anemia </a:t>
                      </a:r>
                      <a:endParaRPr lang="pt-PT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Gastrointestinal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 – 7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Diarreia, vómitos, hemorragias (morte em 5-6 dias) </a:t>
                      </a:r>
                      <a:endParaRPr lang="pt-PT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Pulmonar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8-9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Insuficiência respiratória aguda, coma e morte entre 14 e 36 horas </a:t>
                      </a:r>
                      <a:endParaRPr lang="pt-PT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Cerebral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&gt;  10 Gy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Morte em poucas horas por colapso </a:t>
                      </a:r>
                      <a:endParaRPr lang="pt-PT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7" marR="4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17320" y="1688782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u="sng" dirty="0" smtClean="0"/>
              <a:t>Efeitos da exposição a radiação em adultos</a:t>
            </a:r>
          </a:p>
        </p:txBody>
      </p:sp>
    </p:spTree>
    <p:extLst>
      <p:ext uri="{BB962C8B-B14F-4D97-AF65-F5344CB8AC3E}">
        <p14:creationId xmlns:p14="http://schemas.microsoft.com/office/powerpoint/2010/main" val="2968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417320" y="1688782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u="sng" dirty="0" smtClean="0"/>
              <a:t>Limites de dose de radiação ionizante segundo o ICRP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3600"/>
              </p:ext>
            </p:extLst>
          </p:nvPr>
        </p:nvGraphicFramePr>
        <p:xfrm>
          <a:off x="1760221" y="2628900"/>
          <a:ext cx="10081258" cy="369112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59658"/>
                <a:gridCol w="3359658"/>
                <a:gridCol w="3361942"/>
              </a:tblGrid>
              <a:tr h="5410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Trabalhadores expostos – artigo 4.º do Decreto-Lei n.º222/2008, de 17/11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Limites de dose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Valor limite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Período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Limite de dose efetiva para corpo inteiro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20 mSv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100 mSv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Anual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Durante 5 anos consecutivos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Limite de dose equivalente do cristalino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150 mSv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Anual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Limite de dose equivalente para a pele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500 mSv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Anual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Limite de Dose equivalente para as extremidades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500 mSv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Anual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531619" y="1943100"/>
            <a:ext cx="10054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Cirurgiões devem ter principal cuidado com alguns órgãos que são especialmente radiossensíveis</a:t>
            </a:r>
            <a:endParaRPr lang="pt-PT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32955088"/>
              </p:ext>
            </p:extLst>
          </p:nvPr>
        </p:nvGraphicFramePr>
        <p:xfrm>
          <a:off x="2495061" y="3137628"/>
          <a:ext cx="8128000" cy="336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97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946909" y="1520187"/>
            <a:ext cx="9296399" cy="101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Estudo publicado no</a:t>
            </a:r>
            <a:r>
              <a:rPr lang="pt-PT" i="1" dirty="0" smtClean="0"/>
              <a:t> </a:t>
            </a:r>
            <a:r>
              <a:rPr lang="pt-PT" i="1" dirty="0" err="1" smtClean="0"/>
              <a:t>European</a:t>
            </a:r>
            <a:r>
              <a:rPr lang="pt-PT" i="1" dirty="0" smtClean="0"/>
              <a:t> </a:t>
            </a:r>
            <a:r>
              <a:rPr lang="pt-PT" i="1" dirty="0" err="1" smtClean="0"/>
              <a:t>Heart</a:t>
            </a:r>
            <a:r>
              <a:rPr lang="pt-PT" i="1" dirty="0" smtClean="0"/>
              <a:t> </a:t>
            </a:r>
            <a:r>
              <a:rPr lang="pt-PT" i="1" dirty="0" err="1" smtClean="0"/>
              <a:t>Journal</a:t>
            </a:r>
            <a:r>
              <a:rPr lang="pt-PT" i="1" dirty="0" smtClean="0"/>
              <a:t> </a:t>
            </a:r>
            <a:r>
              <a:rPr lang="pt-PT" dirty="0" smtClean="0"/>
              <a:t>em 2012 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98242900"/>
              </p:ext>
            </p:extLst>
          </p:nvPr>
        </p:nvGraphicFramePr>
        <p:xfrm>
          <a:off x="2171700" y="2800346"/>
          <a:ext cx="8846820" cy="370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55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9924042"/>
              </p:ext>
            </p:extLst>
          </p:nvPr>
        </p:nvGraphicFramePr>
        <p:xfrm>
          <a:off x="1352548" y="1703066"/>
          <a:ext cx="10466071" cy="461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87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Perigos inerentes à radiação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53353"/>
              </p:ext>
            </p:extLst>
          </p:nvPr>
        </p:nvGraphicFramePr>
        <p:xfrm>
          <a:off x="3131819" y="1303025"/>
          <a:ext cx="7429500" cy="5440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76207"/>
                <a:gridCol w="2476207"/>
                <a:gridCol w="2477086"/>
              </a:tblGrid>
              <a:tr h="418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kern="150">
                          <a:effectLst/>
                        </a:rPr>
                        <a:t>Risco relativo (% por Sievert) para desenvolver cancro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 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Sexo Feminino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Sexo Masculino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Esófago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0,37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0,68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Estômago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0,21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0,44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Cólon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1,21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1,44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Fígado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0,11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0,16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Pulmão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4,9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2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Osso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0,14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0,19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Mama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8,8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-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Bexiga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0,73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2,08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Cérebro e SNC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0,29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0,41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Tiroide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0,44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0,16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Outros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2,4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-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9" marR="65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0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82881"/>
            <a:ext cx="10018713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2324099"/>
            <a:ext cx="10018713" cy="3124201"/>
          </a:xfrm>
        </p:spPr>
        <p:txBody>
          <a:bodyPr/>
          <a:lstStyle/>
          <a:p>
            <a:r>
              <a:rPr lang="pt-PT" dirty="0"/>
              <a:t>V</a:t>
            </a:r>
            <a:r>
              <a:rPr lang="pt-PT" dirty="0" smtClean="0"/>
              <a:t>erificar </a:t>
            </a:r>
            <a:r>
              <a:rPr lang="pt-PT" dirty="0"/>
              <a:t>a noção dos profissionais aos perigos da radiação </a:t>
            </a:r>
            <a:r>
              <a:rPr lang="pt-PT" dirty="0" smtClean="0"/>
              <a:t>ionizante;</a:t>
            </a:r>
          </a:p>
          <a:p>
            <a:r>
              <a:rPr lang="pt-PT" dirty="0"/>
              <a:t>Q</a:t>
            </a:r>
            <a:r>
              <a:rPr lang="pt-PT" dirty="0" smtClean="0"/>
              <a:t>uantificar </a:t>
            </a:r>
            <a:r>
              <a:rPr lang="pt-PT" dirty="0"/>
              <a:t>o risco dos clínicos à falta de </a:t>
            </a:r>
            <a:r>
              <a:rPr lang="pt-PT" dirty="0" smtClean="0"/>
              <a:t>proteção;</a:t>
            </a:r>
          </a:p>
          <a:p>
            <a:r>
              <a:rPr lang="pt-PT" dirty="0" smtClean="0"/>
              <a:t>Sensibiliza-los </a:t>
            </a:r>
            <a:r>
              <a:rPr lang="pt-PT" dirty="0"/>
              <a:t>para os perigos inerentes à radiação.</a:t>
            </a:r>
          </a:p>
          <a:p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8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Conclusão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463041" y="1565912"/>
            <a:ext cx="10286999" cy="4514848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O número de procedimentos com uso de radiação tem vindo a aumentar, o que não tem vindo a ser acompanhado pelo aumento do conhecimento dos seus efeitos adversos, por partes dos profissionais envolvidos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/>
              <a:t>Os efeitos da radiação aos profissionais de saúde tem vindo a desenvolver problemas que muitas vezes poderiam ser evitados.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/>
              <a:t>A maioria dos profissionais não são conhecedores do limite de dose ocupacional anual</a:t>
            </a: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97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Conclusão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463041" y="1463040"/>
            <a:ext cx="10286999" cy="3474720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Os resultados desta investigação são </a:t>
            </a:r>
            <a:r>
              <a:rPr lang="pt-PT" dirty="0" smtClean="0"/>
              <a:t>preocupantes</a:t>
            </a:r>
          </a:p>
          <a:p>
            <a:pPr lvl="1" algn="just"/>
            <a:r>
              <a:rPr lang="pt-PT" sz="2400" dirty="0" smtClean="0"/>
              <a:t>Os clínicos estão pouco informados acerca dos efeitos da radiação-X e dos níveis de exposição</a:t>
            </a:r>
          </a:p>
          <a:p>
            <a:pPr lvl="1" algn="just"/>
            <a:r>
              <a:rPr lang="pt-PT" sz="2400" dirty="0" smtClean="0"/>
              <a:t>São expostos a valores de dose elevados</a:t>
            </a:r>
          </a:p>
          <a:p>
            <a:pPr lvl="1" algn="just"/>
            <a:r>
              <a:rPr lang="pt-PT" sz="2400" dirty="0" smtClean="0"/>
              <a:t>Não são conscientes dos riscos que correm </a:t>
            </a:r>
          </a:p>
          <a:p>
            <a:pPr lvl="1" algn="just"/>
            <a:r>
              <a:rPr lang="pt-PT" sz="2400" dirty="0" smtClean="0"/>
              <a:t>Não se protegem corretamente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4367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82881"/>
            <a:ext cx="10972801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Conclusão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522492" y="2005431"/>
            <a:ext cx="10305255" cy="3778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800" dirty="0" smtClean="0"/>
              <a:t>É importante consciencializar os profissionais em relação a esta problemática.</a:t>
            </a:r>
          </a:p>
          <a:p>
            <a:pPr marL="0" indent="0" algn="ctr">
              <a:buNone/>
            </a:pPr>
            <a:r>
              <a:rPr lang="pt-PT" sz="2800" dirty="0" smtClean="0"/>
              <a:t>Por isso há-que </a:t>
            </a:r>
            <a:r>
              <a:rPr lang="pt-PT" sz="2800" dirty="0"/>
              <a:t>apoiar os médicos com ações de formação e sensibilização para os riscos associados ao excesso de </a:t>
            </a:r>
            <a:r>
              <a:rPr lang="pt-PT" sz="2800" dirty="0" smtClean="0"/>
              <a:t>radiação.</a:t>
            </a:r>
          </a:p>
          <a:p>
            <a:pPr marL="0" indent="0" algn="ctr">
              <a:buNone/>
            </a:pPr>
            <a:r>
              <a:rPr lang="pt-PT" sz="2800" smtClean="0"/>
              <a:t>Deveria-se </a:t>
            </a:r>
            <a:r>
              <a:rPr lang="pt-PT" sz="2800" dirty="0"/>
              <a:t>promover um melhor conhecimento de técnicas imagiológicas que se encontram em permanente </a:t>
            </a:r>
            <a:r>
              <a:rPr lang="pt-PT" sz="2800" dirty="0" smtClean="0"/>
              <a:t>evolução.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039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cirurgia com fluoroscop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71" y="289010"/>
            <a:ext cx="7196773" cy="5695315"/>
          </a:xfrm>
          <a:prstGeom prst="rect">
            <a:avLst/>
          </a:prstGeom>
          <a:ln>
            <a:noFill/>
          </a:ln>
          <a:effectLst>
            <a:outerShdw blurRad="254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759545" y="5306694"/>
            <a:ext cx="2432456" cy="13912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6000" b="1" dirty="0" smtClean="0">
                <a:solidFill>
                  <a:schemeClr val="accent1">
                    <a:lumMod val="75000"/>
                  </a:schemeClr>
                </a:solidFill>
              </a:rPr>
              <a:t>FIM</a:t>
            </a:r>
            <a:endParaRPr lang="pt-PT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51532" y="4430395"/>
            <a:ext cx="10018713" cy="1752599"/>
          </a:xfrm>
        </p:spPr>
        <p:txBody>
          <a:bodyPr/>
          <a:lstStyle/>
          <a:p>
            <a:r>
              <a:rPr lang="pt-PT" dirty="0" smtClean="0"/>
              <a:t>Muito Obrigada!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1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82881"/>
            <a:ext cx="10018713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Gestão do Risco Profissional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78569" y="1600199"/>
            <a:ext cx="10448611" cy="17972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ICRP criou um conjunto de orientações que visam fornecer recomendações sobre proteção radiológica em procedimentos de fluoroscopia.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7543450"/>
              </p:ext>
            </p:extLst>
          </p:nvPr>
        </p:nvGraphicFramePr>
        <p:xfrm>
          <a:off x="2466340" y="3268980"/>
          <a:ext cx="8140700" cy="247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2725420" y="6335395"/>
            <a:ext cx="9466580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dirty="0" err="1"/>
              <a:t>Protection</a:t>
            </a:r>
            <a:r>
              <a:rPr lang="pt-PT" sz="900" dirty="0"/>
              <a:t> IC </a:t>
            </a:r>
            <a:r>
              <a:rPr lang="pt-PT" sz="900" dirty="0" err="1"/>
              <a:t>on</a:t>
            </a:r>
            <a:r>
              <a:rPr lang="pt-PT" sz="900" dirty="0"/>
              <a:t> R. </a:t>
            </a:r>
            <a:r>
              <a:rPr lang="pt-PT" sz="900" dirty="0" err="1"/>
              <a:t>The</a:t>
            </a:r>
            <a:r>
              <a:rPr lang="pt-PT" sz="900" dirty="0"/>
              <a:t> 2007 </a:t>
            </a:r>
            <a:r>
              <a:rPr lang="pt-PT" sz="900" dirty="0" err="1"/>
              <a:t>Recommendations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International</a:t>
            </a:r>
            <a:r>
              <a:rPr lang="pt-PT" sz="900" dirty="0"/>
              <a:t> </a:t>
            </a:r>
            <a:r>
              <a:rPr lang="pt-PT" sz="900" dirty="0" err="1"/>
              <a:t>Commision</a:t>
            </a:r>
            <a:r>
              <a:rPr lang="pt-PT" sz="900" dirty="0"/>
              <a:t> </a:t>
            </a:r>
            <a:r>
              <a:rPr lang="pt-PT" sz="900" dirty="0" err="1"/>
              <a:t>on</a:t>
            </a:r>
            <a:r>
              <a:rPr lang="pt-PT" sz="900" dirty="0"/>
              <a:t> </a:t>
            </a:r>
            <a:r>
              <a:rPr lang="pt-PT" sz="900" dirty="0" err="1"/>
              <a:t>Radiolofical</a:t>
            </a:r>
            <a:r>
              <a:rPr lang="pt-PT" sz="900" dirty="0"/>
              <a:t> </a:t>
            </a:r>
            <a:r>
              <a:rPr lang="pt-PT" sz="900" dirty="0" err="1"/>
              <a:t>Protection</a:t>
            </a:r>
            <a:r>
              <a:rPr lang="pt-PT" sz="900" dirty="0"/>
              <a:t>. Oxford [Internet]. 2007;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http://www.icrp.org/publication.asp?id=ICRP </a:t>
            </a:r>
            <a:r>
              <a:rPr lang="pt-PT" sz="900" dirty="0" err="1"/>
              <a:t>Publication</a:t>
            </a:r>
            <a:r>
              <a:rPr lang="pt-PT" sz="900" dirty="0"/>
              <a:t> </a:t>
            </a:r>
            <a:r>
              <a:rPr lang="pt-PT" sz="900" dirty="0" smtClean="0"/>
              <a:t>103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448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82881"/>
            <a:ext cx="10018713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Gestão do Risco Profissional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09329" y="1656185"/>
            <a:ext cx="8182671" cy="14299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dirty="0"/>
              <a:t> </a:t>
            </a:r>
            <a:r>
              <a:rPr lang="pt-PT" dirty="0" smtClean="0"/>
              <a:t>Nenhuma </a:t>
            </a:r>
            <a:r>
              <a:rPr lang="pt-PT" dirty="0"/>
              <a:t>prática que envolva a exposição a radiação ionizante deve ser adotada, a não ser que o benefício (económico e social) </a:t>
            </a:r>
            <a:r>
              <a:rPr lang="pt-PT" dirty="0" smtClean="0"/>
              <a:t>seja </a:t>
            </a:r>
            <a:r>
              <a:rPr lang="pt-PT" dirty="0"/>
              <a:t>maior que o malefício causado à saúde.</a:t>
            </a:r>
            <a:endParaRPr lang="pt-PT" dirty="0" smtClean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4009329" y="3109237"/>
            <a:ext cx="8182671" cy="142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 </a:t>
            </a:r>
            <a:r>
              <a:rPr lang="pt-PT" dirty="0"/>
              <a:t>A</a:t>
            </a:r>
            <a:r>
              <a:rPr lang="pt-PT" dirty="0" smtClean="0"/>
              <a:t> </a:t>
            </a:r>
            <a:r>
              <a:rPr lang="pt-PT" dirty="0"/>
              <a:t>exposição dos indivíduos deve ser sempre mantida a baixo dos níveis estabelecidos</a:t>
            </a:r>
            <a:endParaRPr lang="pt-PT" dirty="0" smtClean="0"/>
          </a:p>
        </p:txBody>
      </p:sp>
      <p:sp>
        <p:nvSpPr>
          <p:cNvPr id="14" name="Retângulo arredondado 13"/>
          <p:cNvSpPr/>
          <p:nvPr/>
        </p:nvSpPr>
        <p:spPr>
          <a:xfrm>
            <a:off x="1462910" y="1804775"/>
            <a:ext cx="2525020" cy="11327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u="sng" dirty="0" smtClean="0"/>
              <a:t>Justificação</a:t>
            </a:r>
            <a:endParaRPr lang="pt-PT" sz="3200" b="1" u="sng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1484309" y="3207121"/>
            <a:ext cx="2525020" cy="1132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u="sng" dirty="0" smtClean="0"/>
              <a:t>Limitação</a:t>
            </a:r>
            <a:endParaRPr lang="pt-PT" sz="3200" b="1" u="sng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1484309" y="4609467"/>
            <a:ext cx="2525020" cy="11327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u="sng" dirty="0" smtClean="0"/>
              <a:t>Otimização</a:t>
            </a:r>
            <a:endParaRPr lang="pt-PT" sz="3200" b="1" u="sng" dirty="0"/>
          </a:p>
        </p:txBody>
      </p: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4009329" y="4417388"/>
            <a:ext cx="8182671" cy="142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 Assegurar que a exposição dos indivíduos à radiação seja tão baixa quanto razoavelmente possível</a:t>
            </a:r>
          </a:p>
        </p:txBody>
      </p:sp>
      <p:sp>
        <p:nvSpPr>
          <p:cNvPr id="19" name="Nota de aviso com seta para cima 18"/>
          <p:cNvSpPr/>
          <p:nvPr/>
        </p:nvSpPr>
        <p:spPr>
          <a:xfrm>
            <a:off x="6012180" y="5742202"/>
            <a:ext cx="2560320" cy="95577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ALARA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1072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82881"/>
            <a:ext cx="10018713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Gestão do Risco Profissional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40569" y="3171293"/>
            <a:ext cx="5777551" cy="89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PT" dirty="0" smtClean="0"/>
              <a:t>Baseado em três regras básicas: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 smtClean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2725420" y="6335395"/>
            <a:ext cx="9466580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dirty="0" err="1"/>
              <a:t>Radiation</a:t>
            </a:r>
            <a:r>
              <a:rPr lang="pt-PT" sz="900" dirty="0"/>
              <a:t> </a:t>
            </a:r>
            <a:r>
              <a:rPr lang="pt-PT" sz="900" dirty="0" err="1"/>
              <a:t>Safety</a:t>
            </a:r>
            <a:r>
              <a:rPr lang="pt-PT" sz="900" dirty="0"/>
              <a:t> </a:t>
            </a:r>
            <a:r>
              <a:rPr lang="pt-PT" sz="900" dirty="0" err="1"/>
              <a:t>and</a:t>
            </a:r>
            <a:r>
              <a:rPr lang="pt-PT" sz="900" dirty="0"/>
              <a:t> ALARA </a:t>
            </a:r>
            <a:r>
              <a:rPr lang="pt-PT" sz="900" dirty="0" err="1"/>
              <a:t>Environmental</a:t>
            </a:r>
            <a:r>
              <a:rPr lang="pt-PT" sz="900" dirty="0"/>
              <a:t> </a:t>
            </a:r>
            <a:r>
              <a:rPr lang="pt-PT" sz="900" dirty="0" err="1"/>
              <a:t>Health</a:t>
            </a:r>
            <a:r>
              <a:rPr lang="pt-PT" sz="900" dirty="0"/>
              <a:t> &amp; </a:t>
            </a:r>
            <a:r>
              <a:rPr lang="pt-PT" sz="900" dirty="0" err="1"/>
              <a:t>Safety</a:t>
            </a:r>
            <a:r>
              <a:rPr lang="pt-PT" sz="900" dirty="0"/>
              <a:t> </a:t>
            </a:r>
            <a:r>
              <a:rPr lang="pt-PT" sz="900" dirty="0" err="1"/>
              <a:t>Center</a:t>
            </a:r>
            <a:r>
              <a:rPr lang="pt-PT" sz="900" dirty="0"/>
              <a:t> </a:t>
            </a:r>
            <a:r>
              <a:rPr lang="pt-PT" sz="900" dirty="0" err="1"/>
              <a:t>Radiation</a:t>
            </a:r>
            <a:r>
              <a:rPr lang="pt-PT" sz="900" dirty="0"/>
              <a:t> </a:t>
            </a:r>
            <a:r>
              <a:rPr lang="pt-PT" sz="900" dirty="0" err="1"/>
              <a:t>Division</a:t>
            </a:r>
            <a:r>
              <a:rPr lang="pt-PT" sz="900" dirty="0"/>
              <a:t>.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743389" y="1960085"/>
            <a:ext cx="2525020" cy="1132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/>
              <a:t>ALARA</a:t>
            </a:r>
            <a:endParaRPr lang="pt-PT" sz="4000" b="1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57877394"/>
              </p:ext>
            </p:extLst>
          </p:nvPr>
        </p:nvGraphicFramePr>
        <p:xfrm>
          <a:off x="2429664" y="3795604"/>
          <a:ext cx="8771735" cy="156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429664" y="5646420"/>
            <a:ext cx="87717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P</a:t>
            </a:r>
            <a:r>
              <a:rPr lang="pt-PT" sz="2800" dirty="0" smtClean="0"/>
              <a:t>ermanecer no BO </a:t>
            </a:r>
            <a:r>
              <a:rPr lang="pt-PT" sz="2800" dirty="0"/>
              <a:t>apenas os membros fundamentais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268409" y="2584239"/>
            <a:ext cx="3646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PT" sz="20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pt-PT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pt-PT" sz="20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Reasonably</a:t>
            </a:r>
            <a:r>
              <a:rPr lang="pt-PT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Achievable</a:t>
            </a:r>
            <a:endParaRPr lang="pt-PT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291442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Exposição à radiação ionizante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17321" y="1569719"/>
            <a:ext cx="10607039" cy="167640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Trabalhadores expostos, são indivíduos submetidos durante o </a:t>
            </a:r>
            <a:r>
              <a:rPr lang="pt-PT" dirty="0" smtClean="0"/>
              <a:t>trabalho a </a:t>
            </a:r>
            <a:r>
              <a:rPr lang="pt-PT" dirty="0"/>
              <a:t>uma exposição à radiação </a:t>
            </a:r>
            <a:r>
              <a:rPr lang="pt-PT" dirty="0" smtClean="0"/>
              <a:t>suscetíveis </a:t>
            </a:r>
            <a:r>
              <a:rPr lang="pt-PT" dirty="0"/>
              <a:t>de resultar numa dose superior </a:t>
            </a:r>
            <a:r>
              <a:rPr lang="pt-PT" dirty="0" smtClean="0"/>
              <a:t>aos limites </a:t>
            </a:r>
            <a:r>
              <a:rPr lang="pt-PT" dirty="0"/>
              <a:t>de dose fixados para os membros do público. </a:t>
            </a:r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5231676"/>
              </p:ext>
            </p:extLst>
          </p:nvPr>
        </p:nvGraphicFramePr>
        <p:xfrm>
          <a:off x="2032000" y="3360420"/>
          <a:ext cx="9992360" cy="34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0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291442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Exposição à radiação ionizante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1580" y="1181099"/>
            <a:ext cx="10949941" cy="1676401"/>
          </a:xfrm>
        </p:spPr>
        <p:txBody>
          <a:bodyPr/>
          <a:lstStyle/>
          <a:p>
            <a:pPr marL="0" indent="0" algn="just">
              <a:buNone/>
            </a:pPr>
            <a:r>
              <a:rPr lang="pt-PT" b="1" u="sng" dirty="0" smtClean="0"/>
              <a:t>Dosimetria </a:t>
            </a:r>
            <a:r>
              <a:rPr lang="pt-PT" b="1" u="sng" dirty="0"/>
              <a:t>individual </a:t>
            </a:r>
            <a:r>
              <a:rPr lang="pt-PT" dirty="0" smtClean="0"/>
              <a:t>- dose </a:t>
            </a:r>
            <a:r>
              <a:rPr lang="pt-PT" dirty="0"/>
              <a:t>recebida por cada </a:t>
            </a:r>
            <a:r>
              <a:rPr lang="pt-PT" dirty="0" smtClean="0"/>
              <a:t>profissional. Essencialmente </a:t>
            </a:r>
            <a:r>
              <a:rPr lang="pt-PT" dirty="0"/>
              <a:t>limitada pela adesão dos profissionais e pela utilização correta do dosímetro 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1882622"/>
              </p:ext>
            </p:extLst>
          </p:nvPr>
        </p:nvGraphicFramePr>
        <p:xfrm>
          <a:off x="1165860" y="2148840"/>
          <a:ext cx="10794363" cy="276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Resultado de imagem para dosimetro activo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4303" r="2645" b="3688"/>
          <a:stretch/>
        </p:blipFill>
        <p:spPr bwMode="auto">
          <a:xfrm>
            <a:off x="9898381" y="4457700"/>
            <a:ext cx="1933892" cy="2106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765045236"/>
              </p:ext>
            </p:extLst>
          </p:nvPr>
        </p:nvGraphicFramePr>
        <p:xfrm>
          <a:off x="1513841" y="4514427"/>
          <a:ext cx="8128000" cy="188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2725420" y="6358255"/>
            <a:ext cx="9466580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dirty="0" err="1"/>
              <a:t>Bott</a:t>
            </a:r>
            <a:r>
              <a:rPr lang="pt-PT" sz="900" dirty="0"/>
              <a:t> OJ, </a:t>
            </a:r>
            <a:r>
              <a:rPr lang="pt-PT" sz="900" dirty="0" err="1"/>
              <a:t>Dresing</a:t>
            </a:r>
            <a:r>
              <a:rPr lang="pt-PT" sz="900" dirty="0"/>
              <a:t> K, Wagner M, </a:t>
            </a:r>
            <a:r>
              <a:rPr lang="pt-PT" sz="900" dirty="0" err="1"/>
              <a:t>Raab</a:t>
            </a:r>
            <a:r>
              <a:rPr lang="pt-PT" sz="900" dirty="0"/>
              <a:t> B, </a:t>
            </a:r>
            <a:r>
              <a:rPr lang="pt-PT" sz="900" dirty="0" err="1"/>
              <a:t>Teistler</a:t>
            </a:r>
            <a:r>
              <a:rPr lang="pt-PT" sz="900" dirty="0"/>
              <a:t> M. </a:t>
            </a:r>
            <a:r>
              <a:rPr lang="pt-PT" sz="900" dirty="0" err="1"/>
              <a:t>Informatics</a:t>
            </a:r>
            <a:r>
              <a:rPr lang="pt-PT" sz="900" dirty="0"/>
              <a:t> in </a:t>
            </a:r>
            <a:r>
              <a:rPr lang="pt-PT" sz="900" dirty="0" err="1"/>
              <a:t>Radiology</a:t>
            </a:r>
            <a:r>
              <a:rPr lang="pt-PT" sz="900" dirty="0"/>
              <a:t> Use </a:t>
            </a:r>
            <a:r>
              <a:rPr lang="pt-PT" sz="900" dirty="0" err="1"/>
              <a:t>of</a:t>
            </a:r>
            <a:r>
              <a:rPr lang="pt-PT" sz="900" dirty="0"/>
              <a:t> a C-</a:t>
            </a:r>
            <a:r>
              <a:rPr lang="pt-PT" sz="900" dirty="0" err="1"/>
              <a:t>Arm</a:t>
            </a:r>
            <a:r>
              <a:rPr lang="pt-PT" sz="900" dirty="0"/>
              <a:t> </a:t>
            </a:r>
            <a:r>
              <a:rPr lang="pt-PT" sz="900" dirty="0" err="1"/>
              <a:t>Fluoroscopy</a:t>
            </a:r>
            <a:r>
              <a:rPr lang="pt-PT" sz="900" dirty="0"/>
              <a:t> Simulator to </a:t>
            </a:r>
            <a:r>
              <a:rPr lang="pt-PT" sz="900" dirty="0" err="1"/>
              <a:t>Support</a:t>
            </a:r>
            <a:r>
              <a:rPr lang="pt-PT" sz="900" dirty="0"/>
              <a:t> Training in </a:t>
            </a:r>
            <a:r>
              <a:rPr lang="pt-PT" sz="900" dirty="0" err="1"/>
              <a:t>Intraoperative</a:t>
            </a:r>
            <a:r>
              <a:rPr lang="pt-PT" sz="900" dirty="0"/>
              <a:t>. </a:t>
            </a:r>
            <a:r>
              <a:rPr lang="pt-PT" sz="900" dirty="0" err="1"/>
              <a:t>RadioGraphics</a:t>
            </a:r>
            <a:r>
              <a:rPr lang="pt-PT" sz="900" dirty="0"/>
              <a:t> [Internet]. 2011; </a:t>
            </a:r>
            <a:r>
              <a:rPr lang="pt-PT" sz="900" dirty="0" err="1"/>
              <a:t>Available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: http://radiographics.rsna.org/content/31/3/E65.full.pdf+html </a:t>
            </a:r>
            <a:r>
              <a:rPr lang="pt-PT" sz="900" dirty="0" smtClean="0"/>
              <a:t>.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20918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1" y="182881"/>
            <a:ext cx="10291442" cy="1074420"/>
          </a:xfrm>
        </p:spPr>
        <p:txBody>
          <a:bodyPr>
            <a:normAutofit/>
          </a:bodyPr>
          <a:lstStyle/>
          <a:p>
            <a:r>
              <a:rPr lang="pt-PT" sz="6000" b="1" u="sng" dirty="0" smtClean="0">
                <a:solidFill>
                  <a:schemeClr val="accent1">
                    <a:lumMod val="75000"/>
                  </a:schemeClr>
                </a:solidFill>
              </a:rPr>
              <a:t>Exposição à radiação ionizante</a:t>
            </a:r>
            <a:endParaRPr lang="pt-PT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1580" y="1181099"/>
            <a:ext cx="10949941" cy="1676401"/>
          </a:xfrm>
        </p:spPr>
        <p:txBody>
          <a:bodyPr/>
          <a:lstStyle/>
          <a:p>
            <a:pPr marL="0" indent="0" algn="just">
              <a:buNone/>
            </a:pPr>
            <a:r>
              <a:rPr lang="pt-PT" b="1" u="sng" dirty="0" smtClean="0"/>
              <a:t>Dosimetria </a:t>
            </a:r>
            <a:r>
              <a:rPr lang="pt-PT" b="1" u="sng" dirty="0"/>
              <a:t>individual </a:t>
            </a:r>
            <a:r>
              <a:rPr lang="pt-PT" dirty="0" smtClean="0"/>
              <a:t>- dose </a:t>
            </a:r>
            <a:r>
              <a:rPr lang="pt-PT" dirty="0"/>
              <a:t>recebida por cada </a:t>
            </a:r>
            <a:r>
              <a:rPr lang="pt-PT" dirty="0" smtClean="0"/>
              <a:t>profissional. Essencialmente </a:t>
            </a:r>
            <a:r>
              <a:rPr lang="pt-PT" dirty="0"/>
              <a:t>limitada pela adesão dos profissionais e pela utilização correta do dosímetro 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" name="Imagem 3" descr="Resultado de imagem para ist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6381115"/>
            <a:ext cx="816613" cy="316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97355410"/>
              </p:ext>
            </p:extLst>
          </p:nvPr>
        </p:nvGraphicFramePr>
        <p:xfrm>
          <a:off x="1165860" y="2270123"/>
          <a:ext cx="10794363" cy="278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2950693"/>
              </p:ext>
            </p:extLst>
          </p:nvPr>
        </p:nvGraphicFramePr>
        <p:xfrm>
          <a:off x="1856741" y="4285827"/>
          <a:ext cx="8128000" cy="188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m 8" descr="Resultado de imagem para dosimetro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/>
          <a:stretch/>
        </p:blipFill>
        <p:spPr bwMode="auto">
          <a:xfrm>
            <a:off x="9121140" y="4240107"/>
            <a:ext cx="3060382" cy="221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18359" y="6418581"/>
            <a:ext cx="10066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spcAft>
                <a:spcPts val="0"/>
              </a:spcAft>
            </a:pP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Nickoloff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EL. AAPM/RSNA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tutorial for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flat-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fluoroscopy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fluoroscopy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imaging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flat-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versus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intensifiers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more.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Radiographics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a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Radiological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[Internet]. 2011;31(2):591–602.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http://www.ncbi.nlm.nih.gov/pubmed/21415199 </a:t>
            </a:r>
            <a:endParaRPr lang="pt-PT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1625</TotalTime>
  <Words>2716</Words>
  <Application>Microsoft Office PowerPoint</Application>
  <PresentationFormat>Custom</PresentationFormat>
  <Paragraphs>363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Paralaxe</vt:lpstr>
      <vt:lpstr>Perceção do Risco dos  Clínicos Cirurgiões à Radiação</vt:lpstr>
      <vt:lpstr>Principal objetivo</vt:lpstr>
      <vt:lpstr>Objetivos</vt:lpstr>
      <vt:lpstr>Gestão do Risco Profissional</vt:lpstr>
      <vt:lpstr>Gestão do Risco Profissional</vt:lpstr>
      <vt:lpstr>Gestão do Risco Profissional</vt:lpstr>
      <vt:lpstr>Exposição à radiação ionizante</vt:lpstr>
      <vt:lpstr>Exposição à radiação ionizante</vt:lpstr>
      <vt:lpstr>Exposição à radiação ionizante</vt:lpstr>
      <vt:lpstr>Proteção nos Blocos Operatórios</vt:lpstr>
      <vt:lpstr>Proteção nos Blocos Operatórios</vt:lpstr>
      <vt:lpstr>Proteção nos Blocos Operatórios</vt:lpstr>
      <vt:lpstr>Perceção dos Riscos Radiológicos</vt:lpstr>
      <vt:lpstr>Perceção dos Riscos Radiológicos</vt:lpstr>
      <vt:lpstr>Perceção dos Riscos Radiológicos</vt:lpstr>
      <vt:lpstr>Perceção dos Riscos Radiológicos</vt:lpstr>
      <vt:lpstr>Perceção dos Riscos Radiológicos</vt:lpstr>
      <vt:lpstr>Perceção dos Riscos Radiológicos</vt:lpstr>
      <vt:lpstr>Perceção dos Riscos Radiológicos</vt:lpstr>
      <vt:lpstr>Quantificação do Risco</vt:lpstr>
      <vt:lpstr>Quantificação do Risco</vt:lpstr>
      <vt:lpstr>Perigos inerentes à radiação</vt:lpstr>
      <vt:lpstr>Perigos inerentes à radiação</vt:lpstr>
      <vt:lpstr>Perigos inerentes à radiação</vt:lpstr>
      <vt:lpstr>Perigos inerentes à radiação</vt:lpstr>
      <vt:lpstr>Perigos inerentes à radiação</vt:lpstr>
      <vt:lpstr>Perigos inerentes à radiação</vt:lpstr>
      <vt:lpstr>Perigos inerentes à radiação</vt:lpstr>
      <vt:lpstr>Perigos inerentes à radiação</vt:lpstr>
      <vt:lpstr>Conclusão</vt:lpstr>
      <vt:lpstr>Conclusão</vt:lpstr>
      <vt:lpstr>Conclusão</vt:lpstr>
      <vt:lpstr>Muito Obrigada!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Perceção do Risco dos  Clínicos Cirurgiões à Radiação</dc:title>
  <dc:creator>Marisa Barreira</dc:creator>
  <cp:lastModifiedBy>aquarium</cp:lastModifiedBy>
  <cp:revision>46</cp:revision>
  <dcterms:created xsi:type="dcterms:W3CDTF">2017-02-12T21:04:13Z</dcterms:created>
  <dcterms:modified xsi:type="dcterms:W3CDTF">2017-02-14T10:35:56Z</dcterms:modified>
</cp:coreProperties>
</file>