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2"/>
  </p:notesMasterIdLst>
  <p:sldIdLst>
    <p:sldId id="256" r:id="rId2"/>
    <p:sldId id="257" r:id="rId3"/>
    <p:sldId id="258" r:id="rId4"/>
    <p:sldId id="261" r:id="rId5"/>
    <p:sldId id="263" r:id="rId6"/>
    <p:sldId id="260" r:id="rId7"/>
    <p:sldId id="305" r:id="rId8"/>
    <p:sldId id="306" r:id="rId9"/>
    <p:sldId id="307" r:id="rId10"/>
    <p:sldId id="308" r:id="rId11"/>
    <p:sldId id="309" r:id="rId12"/>
    <p:sldId id="310" r:id="rId13"/>
    <p:sldId id="267" r:id="rId14"/>
    <p:sldId id="264" r:id="rId15"/>
    <p:sldId id="270" r:id="rId16"/>
    <p:sldId id="272" r:id="rId17"/>
    <p:sldId id="269" r:id="rId18"/>
    <p:sldId id="271" r:id="rId19"/>
    <p:sldId id="301" r:id="rId20"/>
    <p:sldId id="268" r:id="rId21"/>
    <p:sldId id="302" r:id="rId22"/>
    <p:sldId id="295" r:id="rId23"/>
    <p:sldId id="296" r:id="rId24"/>
    <p:sldId id="274" r:id="rId25"/>
    <p:sldId id="265" r:id="rId26"/>
    <p:sldId id="273" r:id="rId27"/>
    <p:sldId id="293" r:id="rId28"/>
    <p:sldId id="298" r:id="rId29"/>
    <p:sldId id="299" r:id="rId30"/>
    <p:sldId id="275" r:id="rId31"/>
    <p:sldId id="276" r:id="rId32"/>
    <p:sldId id="279" r:id="rId33"/>
    <p:sldId id="278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311" r:id="rId45"/>
    <p:sldId id="303" r:id="rId46"/>
    <p:sldId id="300" r:id="rId47"/>
    <p:sldId id="291" r:id="rId48"/>
    <p:sldId id="294" r:id="rId49"/>
    <p:sldId id="292" r:id="rId50"/>
    <p:sldId id="312" r:id="rId5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19" autoAdjust="0"/>
    <p:restoredTop sz="98208" autoAdjust="0"/>
  </p:normalViewPr>
  <p:slideViewPr>
    <p:cSldViewPr>
      <p:cViewPr>
        <p:scale>
          <a:sx n="70" d="100"/>
          <a:sy n="70" d="100"/>
        </p:scale>
        <p:origin x="-115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D59CD-04BF-48CE-9473-1AF765B0AB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CFBA5-7A44-48B5-941D-A47838762B2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406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vez que, normalmente, a organogénese só se inicia 3 semanas após a conceção, a exposição à radiação no início da gravidez não resulta em malformações. Neste período inicial, o principal risco é o aborto induzido se a exposição à radiação resultar na morte do embrião. Para que isso ocorra é necessário uma dose fetal superior a 100mGy (10).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é possível observar na tabela 1, os efeitos da radiação no embrião/feto estão assim associados a doses de radiação superiores a 100-200mGy, sendo que os riscos vão crescendo para doses superiores a 200mGy. À medida que o período de gestação aumenta, os limites de dose para a ocorrência de malformações congénitas também aumentam.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CFBA5-7A44-48B5-941D-A47838762B2D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918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vez que, normalmente, a organogénese só se inicia 3 semanas após a conceção, a exposição à radiação no início da gravidez não resulta em malformações. Neste período inicial, o principal risco é o aborto induzido se a exposição à radiação resultar na morte do embrião. Para que isso ocorra é necessário uma dose fetal superior a 100mGy (10).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é possível observar na tabela 1, os efeitos da radiação no embrião/feto estão assim associados a doses de radiação superiores a 100-200mGy, sendo que os riscos vão crescendo para doses superiores a 200mGy. À medida que o período de gestação aumenta, os limites de dose para a ocorrência de malformações congénitas também aumentam.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CFBA5-7A44-48B5-941D-A47838762B2D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1473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CFBA5-7A44-48B5-941D-A47838762B2D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3665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0C8E8D-F680-4C24-9BCC-5B8DE095C7EF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9DA989-A389-49B4-A8BA-2B4F8B499FB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208912" cy="1752600"/>
          </a:xfrm>
        </p:spPr>
        <p:txBody>
          <a:bodyPr/>
          <a:lstStyle/>
          <a:p>
            <a:r>
              <a:rPr lang="pt-PT" dirty="0" smtClean="0"/>
              <a:t>Mestrado em proteção e segurança radiológica</a:t>
            </a:r>
          </a:p>
          <a:p>
            <a:endParaRPr lang="pt-PT" dirty="0" smtClean="0"/>
          </a:p>
          <a:p>
            <a:r>
              <a:rPr lang="pt-PT" dirty="0" smtClean="0"/>
              <a:t>UC: Fundamentos de proteção e segurança radiológica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29816"/>
            <a:ext cx="8568952" cy="1919064"/>
          </a:xfrm>
        </p:spPr>
        <p:txBody>
          <a:bodyPr>
            <a:normAutofit/>
          </a:bodyPr>
          <a:lstStyle/>
          <a:p>
            <a:r>
              <a:rPr lang="pt-PT" sz="2000" b="1" dirty="0" smtClean="0">
                <a:solidFill>
                  <a:schemeClr val="tx1"/>
                </a:solidFill>
              </a:rPr>
              <a:t>Radiações Ionizantes e a Gravidez</a:t>
            </a:r>
            <a:br>
              <a:rPr lang="pt-PT" sz="2000" b="1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/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b="1" dirty="0" smtClean="0">
                <a:solidFill>
                  <a:schemeClr val="tx1"/>
                </a:solidFill>
              </a:rPr>
              <a:t>Como Estimar a Dose de Radiação recebida pelo embrião/feto durante um Procedimento de Fluoroscopia?</a:t>
            </a:r>
            <a:r>
              <a:rPr lang="pt-PT" sz="2000" dirty="0" smtClean="0">
                <a:solidFill>
                  <a:srgbClr val="FFC000"/>
                </a:solidFill>
              </a:rPr>
              <a:t/>
            </a:r>
            <a:br>
              <a:rPr lang="pt-PT" sz="2000" dirty="0" smtClean="0">
                <a:solidFill>
                  <a:srgbClr val="FFC000"/>
                </a:solidFill>
              </a:rPr>
            </a:br>
            <a:endParaRPr lang="pt-PT" sz="2000" dirty="0">
              <a:solidFill>
                <a:srgbClr val="FFC000"/>
              </a:solidFill>
            </a:endParaRPr>
          </a:p>
        </p:txBody>
      </p:sp>
      <p:pic>
        <p:nvPicPr>
          <p:cNvPr id="1026" name="Imagem 2" descr="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53" y="188640"/>
            <a:ext cx="186286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5301208"/>
            <a:ext cx="8784976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 pinheiro e maria rodrigues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pt-PT" sz="1600" b="1" cap="all" spc="250" dirty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t-PT" sz="1600" b="1" cap="all" spc="250" dirty="0" smtClean="0">
                <a:solidFill>
                  <a:schemeClr val="tx2"/>
                </a:solidFill>
              </a:rPr>
              <a:t>13 Fevereiro 2017</a:t>
            </a:r>
            <a:endParaRPr kumimoji="0" lang="pt-PT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Efeitos Biológicos das Radiações Ionizantes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Indução de Cancro:</a:t>
            </a:r>
            <a:endParaRPr lang="pt-PT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20881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Tratando-se de um efeito estocástico, a indução de cancro é independente do período de gestação no qual ocorreu a exposição.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52528" y="4869160"/>
            <a:ext cx="763284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Existem estudos que demostram que o risco de uma pessoa vir a desenvolver cancro ao longo da vida, como consequência de uma exposição do embrião/feto durante a gravidez, não é maior que o risco de cancro associado a uma exposição durante a infância.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055225"/>
            <a:ext cx="2880320" cy="15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9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Efeitos Biológicos das Radiações Ionizantes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Indução de Cancro: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4272" y="2523674"/>
            <a:ext cx="27476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Exposição: População em geral (adulto)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3585790"/>
            <a:ext cx="367240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prstClr val="black"/>
                </a:solidFill>
              </a:rPr>
              <a:t>Risco de cancro ~</a:t>
            </a:r>
            <a:r>
              <a:rPr lang="pt-PT" dirty="0" smtClean="0"/>
              <a:t>5% por Gray Risco de efeitos genéticos hereditários ~ 0,2%-1% por Gray.</a:t>
            </a:r>
            <a:endParaRPr lang="pt-PT" dirty="0"/>
          </a:p>
        </p:txBody>
      </p:sp>
      <p:cxnSp>
        <p:nvCxnSpPr>
          <p:cNvPr id="10" name="Conexão recta unidireccional 9"/>
          <p:cNvCxnSpPr/>
          <p:nvPr/>
        </p:nvCxnSpPr>
        <p:spPr>
          <a:xfrm>
            <a:off x="2051720" y="307999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136760" y="2523674"/>
            <a:ext cx="27476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Exposição: Criança e embrião/feto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88024" y="3585790"/>
            <a:ext cx="39604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prstClr val="black"/>
                </a:solidFill>
              </a:rPr>
              <a:t>Risco de cancro ~</a:t>
            </a:r>
            <a:r>
              <a:rPr lang="pt-PT" dirty="0" smtClean="0"/>
              <a:t>5%-15% por Gray</a:t>
            </a:r>
            <a:endParaRPr lang="pt-PT" dirty="0"/>
          </a:p>
        </p:txBody>
      </p:sp>
      <p:cxnSp>
        <p:nvCxnSpPr>
          <p:cNvPr id="13" name="Conexão recta unidireccional 12"/>
          <p:cNvCxnSpPr/>
          <p:nvPr/>
        </p:nvCxnSpPr>
        <p:spPr>
          <a:xfrm>
            <a:off x="6444208" y="307999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043608" y="5229200"/>
            <a:ext cx="720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Estas estimativas de risco podem e devem ser usadas na decisão médica de realizar ou não determinado exame que utilize radiações ionizantes.</a:t>
            </a:r>
          </a:p>
        </p:txBody>
      </p:sp>
    </p:spTree>
    <p:extLst>
      <p:ext uri="{BB962C8B-B14F-4D97-AF65-F5344CB8AC3E}">
        <p14:creationId xmlns:p14="http://schemas.microsoft.com/office/powerpoint/2010/main" xmlns="" val="5703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46761" t="36711" r="30469" b="23594"/>
          <a:stretch>
            <a:fillRect/>
          </a:stretch>
        </p:blipFill>
        <p:spPr bwMode="auto">
          <a:xfrm>
            <a:off x="1132549" y="1501717"/>
            <a:ext cx="4392488" cy="43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Princípios de Proteção Radiológica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6012160" y="1628800"/>
            <a:ext cx="2771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dirty="0"/>
              <a:t>Os limites de dose não se aplicam às exposições que ocorrem em pacientes, uma vez que a decisão de realizar um exame ou procedimento com radiação deve ser sempre </a:t>
            </a:r>
            <a:r>
              <a:rPr lang="pt-PT" dirty="0" smtClean="0"/>
              <a:t>justificada. </a:t>
            </a:r>
            <a:endParaRPr lang="pt-PT" dirty="0"/>
          </a:p>
        </p:txBody>
      </p:sp>
      <p:cxnSp>
        <p:nvCxnSpPr>
          <p:cNvPr id="8" name="Conexão recta unidireccional 7"/>
          <p:cNvCxnSpPr/>
          <p:nvPr/>
        </p:nvCxnSpPr>
        <p:spPr>
          <a:xfrm flipV="1">
            <a:off x="5220072" y="198884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ângulo 6"/>
          <p:cNvSpPr/>
          <p:nvPr/>
        </p:nvSpPr>
        <p:spPr>
          <a:xfrm>
            <a:off x="5364088" y="5103674"/>
            <a:ext cx="32403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 smtClean="0"/>
              <a:t>Princípio ALARA</a:t>
            </a:r>
          </a:p>
          <a:p>
            <a:pPr algn="ctr"/>
            <a:r>
              <a:rPr lang="pt-PT" dirty="0" smtClean="0"/>
              <a:t>Cada prática deve assegurar que a exposição do indivíduo seja tão baixa quanto razoavelmente atingível</a:t>
            </a:r>
            <a:endParaRPr lang="pt-PT" dirty="0"/>
          </a:p>
        </p:txBody>
      </p:sp>
      <p:cxnSp>
        <p:nvCxnSpPr>
          <p:cNvPr id="10" name="Conexão recta unidireccional 9"/>
          <p:cNvCxnSpPr/>
          <p:nvPr/>
        </p:nvCxnSpPr>
        <p:spPr>
          <a:xfrm>
            <a:off x="4644008" y="5373216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32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412776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marL="342900" indent="-342900">
              <a:buFontTx/>
              <a:buAutoNum type="arabicPeriod"/>
            </a:pPr>
            <a:r>
              <a:rPr lang="pt-PT" b="1" u="sng" dirty="0" smtClean="0">
                <a:solidFill>
                  <a:srgbClr val="3366CC"/>
                </a:solidFill>
              </a:rPr>
              <a:t>Princípio da justificação</a:t>
            </a:r>
            <a:endParaRPr lang="pt-PT" dirty="0" smtClean="0"/>
          </a:p>
          <a:p>
            <a:pPr marL="342900" indent="-342900">
              <a:buAutoNum type="arabicPeriod"/>
            </a:pPr>
            <a:endParaRPr lang="pt-PT" dirty="0" smtClean="0"/>
          </a:p>
          <a:p>
            <a:pPr marL="342900" indent="-342900" algn="just"/>
            <a:r>
              <a:rPr lang="pt-PT" dirty="0" smtClean="0"/>
              <a:t>	O </a:t>
            </a:r>
            <a:r>
              <a:rPr lang="pt-PT" dirty="0"/>
              <a:t>Médico Assistente e o Médico que realiza a intervenção são os responsáveis por justificar o procedimento. Nesta decisão é necessário ponderar o benefício individual </a:t>
            </a:r>
            <a:r>
              <a:rPr lang="pt-PT" dirty="0" smtClean="0"/>
              <a:t>para a </a:t>
            </a:r>
            <a:r>
              <a:rPr lang="pt-PT" dirty="0"/>
              <a:t>paciente com os riscos potenciais da radiação para a mãe e para o embrião/feto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1" t="33395" r="13246" b="59714"/>
          <a:stretch/>
        </p:blipFill>
        <p:spPr bwMode="auto">
          <a:xfrm>
            <a:off x="1029320" y="3933056"/>
            <a:ext cx="72008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57256" y="4437112"/>
            <a:ext cx="7115144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algn="ctr"/>
            <a:r>
              <a:rPr lang="pt-PT" dirty="0" smtClean="0"/>
              <a:t>Doses </a:t>
            </a:r>
            <a:r>
              <a:rPr lang="pt-PT" b="1" u="sng" dirty="0" smtClean="0"/>
              <a:t>inferiores a100 </a:t>
            </a:r>
            <a:r>
              <a:rPr lang="pt-PT" b="1" u="sng" dirty="0" err="1" smtClean="0"/>
              <a:t>mGy</a:t>
            </a:r>
            <a:r>
              <a:rPr lang="pt-PT" b="1" dirty="0" smtClean="0"/>
              <a:t> </a:t>
            </a:r>
          </a:p>
          <a:p>
            <a:pPr algn="ctr"/>
            <a:r>
              <a:rPr lang="pt-PT" dirty="0" smtClean="0"/>
              <a:t>Não justificam interrupção da gravidez.</a:t>
            </a:r>
          </a:p>
          <a:p>
            <a:pPr algn="ctr"/>
            <a:endParaRPr lang="pt-PT" dirty="0" smtClean="0"/>
          </a:p>
          <a:p>
            <a:pPr algn="ctr"/>
            <a:r>
              <a:rPr lang="pt-PT" sz="1600" dirty="0" smtClean="0"/>
              <a:t>(abaixo deste patamar não existem efeitos determinísticos significativos)</a:t>
            </a:r>
            <a:endParaRPr lang="pt-PT" sz="16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de Proteção Radiológica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412776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marL="342900" indent="-342900">
              <a:buFontTx/>
              <a:buAutoNum type="arabicPeriod"/>
            </a:pPr>
            <a:r>
              <a:rPr lang="pt-PT" b="1" u="sng" dirty="0" smtClean="0">
                <a:solidFill>
                  <a:srgbClr val="3366CC"/>
                </a:solidFill>
              </a:rPr>
              <a:t>Princípio da justificação</a:t>
            </a:r>
            <a:endParaRPr lang="pt-PT" dirty="0" smtClean="0"/>
          </a:p>
          <a:p>
            <a:pPr marL="342900" indent="-342900">
              <a:buAutoNum type="arabicPeriod"/>
            </a:pPr>
            <a:endParaRPr lang="pt-PT" dirty="0" smtClean="0"/>
          </a:p>
          <a:p>
            <a:pPr marL="342900" indent="-342900" algn="just"/>
            <a:r>
              <a:rPr lang="pt-PT" b="1" dirty="0" smtClean="0"/>
              <a:t>Situação de Urgência:</a:t>
            </a:r>
          </a:p>
          <a:p>
            <a:r>
              <a:rPr lang="pt-PT" dirty="0" smtClean="0"/>
              <a:t>Justificação: “A vida do embrião/feto depende da vida da mãe”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b="1" dirty="0" smtClean="0"/>
              <a:t>Quadro clínico simples:</a:t>
            </a:r>
          </a:p>
          <a:p>
            <a:pPr algn="just"/>
            <a:r>
              <a:rPr lang="pt-PT" dirty="0"/>
              <a:t>A</a:t>
            </a:r>
            <a:r>
              <a:rPr lang="pt-PT" dirty="0" smtClean="0"/>
              <a:t>nálise </a:t>
            </a:r>
            <a:r>
              <a:rPr lang="pt-PT" dirty="0"/>
              <a:t>do período de </a:t>
            </a:r>
            <a:r>
              <a:rPr lang="pt-PT" dirty="0" smtClean="0"/>
              <a:t>gestação</a:t>
            </a:r>
            <a:r>
              <a:rPr lang="pt-PT" dirty="0"/>
              <a:t>, da dose estimada para o feto, da indicação médica para realizar o procedimento com radiação e do risco de adiar o procedimento.</a:t>
            </a:r>
          </a:p>
          <a:p>
            <a:pPr>
              <a:buFontTx/>
              <a:buChar char="-"/>
            </a:pPr>
            <a:endParaRPr lang="pt-PT" dirty="0"/>
          </a:p>
          <a:p>
            <a:endParaRPr lang="pt-PT" dirty="0" smtClean="0"/>
          </a:p>
          <a:p>
            <a:pPr marL="342900" indent="-342900"/>
            <a:endParaRPr lang="pt-PT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de Proteção Radiológica</a:t>
            </a:r>
            <a:endParaRPr lang="pt-PT" dirty="0"/>
          </a:p>
        </p:txBody>
      </p:sp>
      <p:pic>
        <p:nvPicPr>
          <p:cNvPr id="8" name="Picture 2" descr="C:\Documents and Settings\72207\Ambiente de trabalho\gravidez-radia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81128"/>
            <a:ext cx="28864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39552" y="3068960"/>
            <a:ext cx="388843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b="1" dirty="0" smtClean="0">
                <a:solidFill>
                  <a:prstClr val="black"/>
                </a:solidFill>
              </a:rPr>
              <a:t>Situação 1:</a:t>
            </a:r>
          </a:p>
          <a:p>
            <a:endParaRPr lang="pt-PT" dirty="0">
              <a:solidFill>
                <a:prstClr val="black"/>
              </a:solidFill>
            </a:endParaRPr>
          </a:p>
          <a:p>
            <a:r>
              <a:rPr lang="pt-PT" dirty="0" smtClean="0">
                <a:solidFill>
                  <a:prstClr val="black"/>
                </a:solidFill>
              </a:rPr>
              <a:t>Embrião/feto não está na direção do feixe primário de radiação.</a:t>
            </a:r>
          </a:p>
          <a:p>
            <a:endParaRPr lang="pt-PT" dirty="0" smtClean="0">
              <a:solidFill>
                <a:prstClr val="black"/>
              </a:solidFill>
            </a:endParaRPr>
          </a:p>
          <a:p>
            <a:r>
              <a:rPr lang="pt-PT" dirty="0" smtClean="0">
                <a:solidFill>
                  <a:prstClr val="black"/>
                </a:solidFill>
              </a:rPr>
              <a:t>A exposição </a:t>
            </a:r>
            <a:r>
              <a:rPr lang="pt-PT" dirty="0">
                <a:solidFill>
                  <a:prstClr val="black"/>
                </a:solidFill>
              </a:rPr>
              <a:t>ocorre predominantemente a partir de radiação dispersa formada dentro da paciente. </a:t>
            </a:r>
            <a:endParaRPr lang="pt-P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32289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323528" y="16288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Quando o procedimento é justificado é necessário otimizar a forma como este irá ser realizado, de modo a minimizar a exposição do embrião/feto à radiação. 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de Proteção Radiológica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dirty="0" smtClean="0">
                <a:solidFill>
                  <a:schemeClr val="tx1"/>
                </a:solidFill>
              </a:rPr>
              <a:t>Dose Fetal em Procedimentos Radiológicos realizados </a:t>
            </a:r>
            <a:r>
              <a:rPr lang="pt-PT" sz="2000" b="1" dirty="0" smtClean="0">
                <a:solidFill>
                  <a:schemeClr val="tx1"/>
                </a:solidFill>
              </a:rPr>
              <a:t>fora da região do abdómen e pélvica</a:t>
            </a:r>
            <a:endParaRPr lang="pt-PT" sz="2000" b="1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24257" r="20287" b="14514"/>
          <a:stretch>
            <a:fillRect/>
          </a:stretch>
        </p:blipFill>
        <p:spPr bwMode="auto">
          <a:xfrm>
            <a:off x="1187624" y="1700808"/>
            <a:ext cx="6749443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4999985" cy="338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467544" y="1412776"/>
            <a:ext cx="352839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b="1" dirty="0" smtClean="0">
                <a:solidFill>
                  <a:prstClr val="black"/>
                </a:solidFill>
              </a:rPr>
              <a:t>Situação 2:</a:t>
            </a:r>
          </a:p>
          <a:p>
            <a:endParaRPr lang="pt-PT" dirty="0" smtClean="0">
              <a:solidFill>
                <a:prstClr val="black"/>
              </a:solidFill>
            </a:endParaRPr>
          </a:p>
          <a:p>
            <a:r>
              <a:rPr lang="pt-PT" dirty="0" smtClean="0">
                <a:solidFill>
                  <a:prstClr val="black"/>
                </a:solidFill>
              </a:rPr>
              <a:t>Embrião/feto está na direção do feixe  primário de radiação.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de Proteção Radiológica</a:t>
            </a:r>
            <a:endParaRPr lang="pt-P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27241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9158" t="19106" r="26065" b="9178"/>
          <a:stretch>
            <a:fillRect/>
          </a:stretch>
        </p:blipFill>
        <p:spPr bwMode="auto">
          <a:xfrm>
            <a:off x="1907704" y="1556792"/>
            <a:ext cx="5135142" cy="462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dirty="0" smtClean="0">
                <a:solidFill>
                  <a:schemeClr val="tx1"/>
                </a:solidFill>
              </a:rPr>
              <a:t>Dose Fetal em Procedimentos Radiológicos realizados </a:t>
            </a:r>
            <a:r>
              <a:rPr lang="pt-PT" sz="2000" b="1" dirty="0" smtClean="0">
                <a:solidFill>
                  <a:schemeClr val="tx1"/>
                </a:solidFill>
              </a:rPr>
              <a:t>na região do abdómen e pélvica</a:t>
            </a:r>
            <a:endParaRPr lang="pt-PT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b="1" dirty="0"/>
              <a:t>METODOLOGIA DE CÁLCULO DA DOSE FETAL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O modelo de cálculo utilizado tem como base a metodologia proposta por </a:t>
            </a:r>
            <a:r>
              <a:rPr lang="pt-PT" dirty="0" err="1" smtClean="0"/>
              <a:t>Osei</a:t>
            </a:r>
            <a:r>
              <a:rPr lang="pt-PT" dirty="0" smtClean="0"/>
              <a:t>:</a:t>
            </a:r>
          </a:p>
          <a:p>
            <a:endParaRPr lang="pt-PT" dirty="0" smtClean="0"/>
          </a:p>
          <a:p>
            <a:pPr lvl="2"/>
            <a:r>
              <a:rPr lang="pt-PT" dirty="0" smtClean="0"/>
              <a:t>permite </a:t>
            </a:r>
            <a:r>
              <a:rPr lang="pt-PT" dirty="0"/>
              <a:t>estimar da dose absorvida pelo embrião/feto, definida como dose </a:t>
            </a:r>
            <a:r>
              <a:rPr lang="pt-PT" dirty="0" smtClean="0"/>
              <a:t>fetal, a </a:t>
            </a:r>
            <a:r>
              <a:rPr lang="pt-PT" dirty="0"/>
              <a:t>partir de dados referentes a exames radiológicos reais, para uma paciente gestante submetida a exame radiológico</a:t>
            </a:r>
            <a:r>
              <a:rPr lang="pt-PT" dirty="0" smtClean="0"/>
              <a:t>.</a:t>
            </a:r>
          </a:p>
          <a:p>
            <a:pPr lvl="2"/>
            <a:endParaRPr lang="pt-PT" dirty="0"/>
          </a:p>
          <a:p>
            <a:pPr lvl="2"/>
            <a:r>
              <a:rPr lang="pt-PT" dirty="0"/>
              <a:t>Estes coeficientes foram gerados por </a:t>
            </a:r>
            <a:r>
              <a:rPr lang="pt-PT" dirty="0" err="1"/>
              <a:t>Osei</a:t>
            </a:r>
            <a:r>
              <a:rPr lang="pt-PT" dirty="0"/>
              <a:t> </a:t>
            </a:r>
            <a:r>
              <a:rPr lang="pt-PT" dirty="0" smtClean="0"/>
              <a:t>através </a:t>
            </a:r>
            <a:r>
              <a:rPr lang="pt-PT" dirty="0"/>
              <a:t>de simulações de pelo método de Monte Carlo.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40459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Conteúdos: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1800" dirty="0" smtClean="0"/>
              <a:t>Introdução: As Radiações Ionizantes e a Gravidez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1800" dirty="0" smtClean="0"/>
              <a:t>Efeitos Biológicos da Radiação Ionizante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1800" dirty="0" smtClean="0"/>
              <a:t>Princípios de Proteção Radiológica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1800" dirty="0" smtClean="0"/>
              <a:t>Metodologia para Estimativa da Dose Fetal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1800" dirty="0" smtClean="0"/>
              <a:t>Caso Prático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1800" dirty="0" smtClean="0"/>
              <a:t>Métodos de Otimização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1800" dirty="0" smtClean="0"/>
              <a:t>Conclusão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800" dirty="0" smtClean="0"/>
          </a:p>
          <a:p>
            <a:endParaRPr lang="pt-PT" sz="1800" dirty="0" smtClean="0"/>
          </a:p>
          <a:p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Dose Fetal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556030" y="1484784"/>
            <a:ext cx="8025844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pt-PT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procedimentos de </a:t>
            </a:r>
            <a:r>
              <a:rPr lang="pt-P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fluoroscopia, a quantidade de radiação absorvida pelo feto, de uma paciente grávida clinicamente exposta, depende de vários fatores, tais como: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286125" algn="l"/>
              </a:tabLst>
            </a:pP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Técnica radiográfica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PT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fluoroscopia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3286125" algn="l"/>
              </a:tabLst>
            </a:pP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Dose à entrada da pele 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(DEP) </a:t>
            </a:r>
            <a:r>
              <a:rPr lang="pt-PT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PT" sz="1400" dirty="0" smtClean="0"/>
              <a:t>dose </a:t>
            </a:r>
            <a:r>
              <a:rPr lang="pt-PT" sz="1400" dirty="0"/>
              <a:t>absorvida à superfície de entrada do paciente, no centro do feixe incidente, inclui a radiação que é dispersa no paciente.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286125" algn="l"/>
              </a:tabLst>
            </a:pPr>
            <a:r>
              <a:rPr lang="pt-PT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Informações </a:t>
            </a: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 fatores técnicos 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estimativa desta grandeza, tais como, tensão aplicada no tubo (</a:t>
            </a:r>
            <a:r>
              <a:rPr lang="pt-P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kV</a:t>
            </a:r>
            <a:r>
              <a:rPr lang="pt-PT" sz="1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distância foco-filme (DFF) ou foco-pele (DFP), corrente (</a:t>
            </a:r>
            <a:r>
              <a:rPr lang="pt-P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e o tempo de exposição;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286125" algn="l"/>
              </a:tabLst>
            </a:pP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Espessura ântero-posterior 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(AP) da paciente, em cm, ou as informações de massa corporal (kg) e a altura (cm);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286125" algn="l"/>
              </a:tabLst>
            </a:pP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Idade gestacional 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(IG);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286125" algn="l"/>
              </a:tabLst>
            </a:pP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Localização (profundidade) do embrião/feto 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à superfície abdominal materna e o seu tamanho;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286125" algn="l"/>
              </a:tabLst>
            </a:pP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Quantidade de imagens adquiridas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286125" algn="l"/>
              </a:tabLst>
            </a:pP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Tamanho do campo de radiação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Dose Fetal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752" y="1809328"/>
            <a:ext cx="8503920" cy="4572000"/>
          </a:xfrm>
        </p:spPr>
        <p:txBody>
          <a:bodyPr>
            <a:normAutofit/>
          </a:bodyPr>
          <a:lstStyle/>
          <a:p>
            <a:r>
              <a:rPr lang="pt-PT" sz="2000" dirty="0"/>
              <a:t>A metodologia anteriormente referida tem como eixo central o uso de coeficientes de conversão de dose uterina para dose fetal (NUD). </a:t>
            </a:r>
            <a:endParaRPr lang="pt-PT" sz="2000" dirty="0" smtClean="0"/>
          </a:p>
          <a:p>
            <a:endParaRPr lang="pt-PT" dirty="0"/>
          </a:p>
          <a:p>
            <a:pPr lvl="2"/>
            <a:r>
              <a:rPr lang="pt-PT" sz="1800" dirty="0"/>
              <a:t>NUD é a razão entre a dose absorvida no útero (expressa em: </a:t>
            </a:r>
            <a:r>
              <a:rPr lang="pt-PT" sz="1800" dirty="0" err="1"/>
              <a:t>mGy</a:t>
            </a:r>
            <a:r>
              <a:rPr lang="pt-PT" sz="1800" dirty="0"/>
              <a:t>) e a DEP (expressa em </a:t>
            </a:r>
            <a:r>
              <a:rPr lang="pt-PT" sz="1800" dirty="0" err="1"/>
              <a:t>mGy</a:t>
            </a:r>
            <a:r>
              <a:rPr lang="pt-PT" sz="1800" dirty="0"/>
              <a:t>), este coeficiente é expresso em </a:t>
            </a:r>
            <a:r>
              <a:rPr lang="pt-PT" sz="1800" dirty="0" err="1"/>
              <a:t>mGy</a:t>
            </a:r>
            <a:r>
              <a:rPr lang="pt-PT" sz="1800" dirty="0"/>
              <a:t>/</a:t>
            </a:r>
            <a:r>
              <a:rPr lang="pt-PT" sz="1800" dirty="0" err="1"/>
              <a:t>mGy</a:t>
            </a:r>
            <a:r>
              <a:rPr lang="pt-PT" sz="1800" dirty="0"/>
              <a:t>.</a:t>
            </a:r>
          </a:p>
          <a:p>
            <a:endParaRPr lang="pt-PT" sz="1800" dirty="0"/>
          </a:p>
          <a:p>
            <a:pPr lvl="2"/>
            <a:r>
              <a:rPr lang="pt-PT" sz="1800" dirty="0"/>
              <a:t>Para exposições médicas, o coeficiente NUD é considerado a fração de dose absorvida pelo útero relativa à dose à entrada da pele (DEP). </a:t>
            </a:r>
            <a:endParaRPr lang="pt-PT" sz="1800" dirty="0" smtClean="0"/>
          </a:p>
          <a:p>
            <a:pPr lvl="2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0790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Dose Fetal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325629" y="1653596"/>
            <a:ext cx="3166251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Dose à entrada da pele (DEP):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0106" y="2722168"/>
            <a:ext cx="24416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Espessura da paciente: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tângulo 7"/>
              <p:cNvSpPr/>
              <p:nvPr/>
            </p:nvSpPr>
            <p:spPr>
              <a:xfrm>
                <a:off x="3273755" y="2777714"/>
                <a:ext cx="3286541" cy="93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tabLst>
                    <a:tab pos="3286125" algn="l"/>
                  </a:tabLst>
                </a:pPr>
                <a:r>
                  <a:rPr lang="pt-PT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EAP</a:t>
                </a:r>
                <a:r>
                  <a:rPr lang="pt-PT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calculada</a:t>
                </a:r>
                <a:r>
                  <a:rPr lang="pt-PT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=2.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𝑚𝑎𝑠𝑠𝑎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𝑐𝑜𝑟𝑝𝑜𝑟𝑎𝑙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𝑎𝑙𝑡𝑢𝑟𝑎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𝑐𝑚</m:t>
                            </m:r>
                            <m:r>
                              <a:rPr lang="pt-P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pt-PT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55" y="2777714"/>
                <a:ext cx="3286541" cy="93788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374023" y="4005063"/>
            <a:ext cx="20377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b="1" dirty="0">
                <a:latin typeface="Times New Roman" panose="02020603050405020304" pitchFamily="18" charset="0"/>
                <a:ea typeface="PMingLiU"/>
              </a:rPr>
              <a:t>Idade Gestacional: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73755" y="407431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Exame físico ou ecografia</a:t>
            </a:r>
            <a:endParaRPr lang="pt-PT" dirty="0"/>
          </a:p>
        </p:txBody>
      </p:sp>
      <p:sp>
        <p:nvSpPr>
          <p:cNvPr id="11" name="Retângulo 10"/>
          <p:cNvSpPr/>
          <p:nvPr/>
        </p:nvSpPr>
        <p:spPr>
          <a:xfrm>
            <a:off x="301752" y="5287958"/>
            <a:ext cx="849694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 </a:t>
            </a:r>
            <a:r>
              <a:rPr lang="pt-P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 seja medido em exames de </a:t>
            </a:r>
            <a:r>
              <a:rPr lang="pt-PT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obstetrícia, esta grandeza </a:t>
            </a:r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</a:t>
            </a:r>
            <a:r>
              <a:rPr lang="pt-P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cerca de 30% da espessura AP da paciente, em todas as idades gestacionais.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1475" y="4802359"/>
            <a:ext cx="35724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b="1" dirty="0">
                <a:latin typeface="Times New Roman" panose="02020603050405020304" pitchFamily="18" charset="0"/>
                <a:ea typeface="PMingLiU"/>
              </a:rPr>
              <a:t>Profundidade Fetal Média (PFM):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479" t="37031" r="32762" b="52141"/>
          <a:stretch>
            <a:fillRect/>
          </a:stretch>
        </p:blipFill>
        <p:spPr bwMode="auto">
          <a:xfrm>
            <a:off x="3707904" y="1772816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Dose Fetal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395536" y="1628800"/>
            <a:ext cx="34227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Dose Fetal como função da DEP: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tângulo 3"/>
              <p:cNvSpPr/>
              <p:nvPr/>
            </p:nvSpPr>
            <p:spPr>
              <a:xfrm>
                <a:off x="683568" y="2337951"/>
                <a:ext cx="7704856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𝑁𝑈𝐷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𝑃𝑀𝐹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𝐷𝐸𝑃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PT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𝐷𝐸𝑃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𝑟𝑎𝑑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𝑆𝐹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𝑁𝑈𝐷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𝑃𝐹𝑀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𝐷𝐸𝑃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pt-PT" i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𝐷𝐸𝑃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𝑓𝑙𝑢𝑜𝑟𝑜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𝑆𝐹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37951"/>
                <a:ext cx="7704856" cy="87985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59536" y="3217807"/>
            <a:ext cx="8446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dose fetal total, </a:t>
            </a:r>
            <a:r>
              <a:rPr lang="pt-P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PT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pode ser calculada somando-se as </a:t>
            </a:r>
            <a:r>
              <a:rPr lang="pt-P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doses utilizando o modo filme </a:t>
            </a:r>
            <a:r>
              <a:rPr lang="pt-P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as </a:t>
            </a:r>
            <a:r>
              <a:rPr lang="pt-P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doses utilizando o modo </a:t>
            </a:r>
            <a:r>
              <a:rPr lang="pt-P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fluoroscópico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2480" y="4581128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Dose Fetal como função da </a:t>
            </a:r>
            <a:r>
              <a:rPr lang="pt-PT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DAP:</a:t>
            </a:r>
            <a:endParaRPr lang="pt-PT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tângulo 6"/>
              <p:cNvSpPr/>
              <p:nvPr/>
            </p:nvSpPr>
            <p:spPr>
              <a:xfrm>
                <a:off x="4499992" y="4172427"/>
                <a:ext cx="335906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𝐷𝐴𝑃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PT" i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𝑁𝑈𝐷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𝐷𝐴𝑃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𝑆𝐹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172427"/>
                <a:ext cx="3359061" cy="84856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395536" y="5057445"/>
            <a:ext cx="84969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dirty="0" err="1">
                <a:latin typeface="Times New Roman" panose="02020603050405020304" pitchFamily="18" charset="0"/>
                <a:ea typeface="PMingLiU"/>
              </a:rPr>
              <a:t>NUD</a:t>
            </a:r>
            <a:r>
              <a:rPr lang="pt-PT" baseline="-25000" dirty="0" err="1">
                <a:latin typeface="Times New Roman" panose="02020603050405020304" pitchFamily="18" charset="0"/>
                <a:ea typeface="PMingLiU"/>
              </a:rPr>
              <a:t>d,DAP</a:t>
            </a:r>
            <a:r>
              <a:rPr lang="pt-PT" dirty="0">
                <a:latin typeface="Times New Roman" panose="02020603050405020304" pitchFamily="18" charset="0"/>
                <a:ea typeface="PMingLiU"/>
              </a:rPr>
              <a:t> é a dose no útero a uma profundidade média d, normalizada ao produto </a:t>
            </a:r>
            <a:r>
              <a:rPr lang="pt-PT" dirty="0" err="1">
                <a:latin typeface="Times New Roman" panose="02020603050405020304" pitchFamily="18" charset="0"/>
                <a:ea typeface="PMingLiU"/>
              </a:rPr>
              <a:t>dose.area</a:t>
            </a:r>
            <a:r>
              <a:rPr lang="pt-PT" dirty="0">
                <a:latin typeface="Times New Roman" panose="02020603050405020304" pitchFamily="18" charset="0"/>
                <a:ea typeface="PMingLiU"/>
              </a:rPr>
              <a:t>, e </a:t>
            </a:r>
            <a:r>
              <a:rPr lang="pt-PT" dirty="0" err="1">
                <a:latin typeface="Times New Roman" panose="02020603050405020304" pitchFamily="18" charset="0"/>
                <a:ea typeface="PMingLiU"/>
              </a:rPr>
              <a:t>DAP</a:t>
            </a:r>
            <a:r>
              <a:rPr lang="pt-PT" baseline="-25000" dirty="0" err="1">
                <a:latin typeface="Times New Roman" panose="02020603050405020304" pitchFamily="18" charset="0"/>
                <a:ea typeface="PMingLiU"/>
              </a:rPr>
              <a:t>i</a:t>
            </a:r>
            <a:r>
              <a:rPr lang="pt-PT" dirty="0">
                <a:latin typeface="Times New Roman" panose="02020603050405020304" pitchFamily="18" charset="0"/>
                <a:ea typeface="PMingLiU"/>
              </a:rPr>
              <a:t> é o produto </a:t>
            </a:r>
            <a:r>
              <a:rPr lang="pt-PT" dirty="0" err="1">
                <a:latin typeface="Times New Roman" panose="02020603050405020304" pitchFamily="18" charset="0"/>
                <a:ea typeface="PMingLiU"/>
              </a:rPr>
              <a:t>dose.area</a:t>
            </a:r>
            <a:r>
              <a:rPr lang="pt-PT" dirty="0">
                <a:latin typeface="Times New Roman" panose="02020603050405020304" pitchFamily="18" charset="0"/>
                <a:ea typeface="PMingLiU"/>
              </a:rPr>
              <a:t> por </a:t>
            </a:r>
            <a:r>
              <a:rPr lang="pt-PT" dirty="0" smtClean="0">
                <a:latin typeface="Times New Roman" panose="02020603050405020304" pitchFamily="18" charset="0"/>
                <a:ea typeface="PMingLiU"/>
              </a:rPr>
              <a:t>exame (i), e os </a:t>
            </a:r>
            <a:r>
              <a:rPr lang="pt-PT" dirty="0" smtClean="0"/>
              <a:t>fatores </a:t>
            </a:r>
            <a:r>
              <a:rPr lang="pt-PT" dirty="0"/>
              <a:t>de conversão de tamanho fetal (SF</a:t>
            </a:r>
            <a:r>
              <a:rPr lang="pt-PT" dirty="0" smtClean="0"/>
              <a:t>)</a:t>
            </a:r>
            <a:r>
              <a:rPr lang="pt-PT" dirty="0">
                <a:latin typeface="Times New Roman" panose="02020603050405020304" pitchFamily="18" charset="0"/>
              </a:rPr>
              <a:t>.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1" t="33395" r="13246" b="59714"/>
          <a:stretch/>
        </p:blipFill>
        <p:spPr bwMode="auto">
          <a:xfrm>
            <a:off x="1187624" y="1553922"/>
            <a:ext cx="682388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87624" y="2057978"/>
            <a:ext cx="676875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algn="ctr"/>
            <a:r>
              <a:rPr lang="pt-PT" dirty="0" smtClean="0"/>
              <a:t>Como forma de prevenção:</a:t>
            </a:r>
          </a:p>
          <a:p>
            <a:pPr algn="ctr"/>
            <a:r>
              <a:rPr lang="pt-PT" b="1" dirty="0" smtClean="0"/>
              <a:t>Mulheres em idade reprodutiva </a:t>
            </a:r>
            <a:r>
              <a:rPr lang="pt-PT" dirty="0" smtClean="0"/>
              <a:t>que necessitem de efetuar procedimentos com radiação ionizante devem realiza-los durante o ciclo menstrual ou nos 10 primeiros dias após o mesmo.</a:t>
            </a: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1" t="33395" r="13246" b="59714"/>
          <a:stretch/>
        </p:blipFill>
        <p:spPr bwMode="auto">
          <a:xfrm>
            <a:off x="1187624" y="4809926"/>
            <a:ext cx="682388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84576" y="5313982"/>
            <a:ext cx="67687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algn="ctr"/>
            <a:r>
              <a:rPr lang="pt-PT" dirty="0" smtClean="0"/>
              <a:t>Deve ser sempre assinado um Consentimento Informado.</a:t>
            </a:r>
          </a:p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720" y="3588071"/>
            <a:ext cx="1391690" cy="121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Caso Prático</a:t>
            </a:r>
            <a:endParaRPr lang="pt-PT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52849" t="14391" r="12285" b="13751"/>
          <a:stretch>
            <a:fillRect/>
          </a:stretch>
        </p:blipFill>
        <p:spPr bwMode="auto">
          <a:xfrm>
            <a:off x="5652120" y="2204864"/>
            <a:ext cx="30450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395536" y="2132856"/>
            <a:ext cx="5256584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dirty="0"/>
              <a:t>Paciente do sexo feminino realiza procedimento de intervenção guiado por fluoroscopia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Uma semana após o procedimento descobre que estava grávida quando realizou a intervenção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O Médico Assistente e o Médico que realizou a intervenção contactam o Perito em Proteção Radiológica da instituição para estimar a dose de radiação recebida pelo embrião/feto durante o procedimento.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Caso Prático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108" y="2132857"/>
            <a:ext cx="4447906" cy="28083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86" y="2348880"/>
            <a:ext cx="4171455" cy="2385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“CODE </a:t>
            </a:r>
            <a:r>
              <a:rPr lang="pt-PT" dirty="0" err="1"/>
              <a:t>fluoroscopy</a:t>
            </a:r>
            <a:r>
              <a:rPr lang="pt-PT" dirty="0"/>
              <a:t> module”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360" y="1556792"/>
            <a:ext cx="4109053" cy="21602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9424" y="3501008"/>
            <a:ext cx="5491155" cy="280831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552190" y="1580260"/>
            <a:ext cx="4168389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sz="1600" dirty="0">
                <a:ea typeface="Times New Roman" panose="02020603050405020304" pitchFamily="18" charset="0"/>
              </a:rPr>
              <a:t>A realização de uma estimativa realista da dose de radiação recebida pelo embrião/feto é determinante para ajudar o médico assistente e a gestante a tomar uma decisão. </a:t>
            </a:r>
            <a:endParaRPr lang="pt-PT" sz="16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“CODE </a:t>
            </a:r>
            <a:r>
              <a:rPr lang="pt-PT" dirty="0" err="1"/>
              <a:t>fluoroscopy</a:t>
            </a:r>
            <a:r>
              <a:rPr lang="pt-PT" dirty="0"/>
              <a:t> module”</a:t>
            </a:r>
          </a:p>
        </p:txBody>
      </p:sp>
      <p:pic>
        <p:nvPicPr>
          <p:cNvPr id="4" name="Marcador de Posição de Conteúdo 7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542056" cy="19143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7691" y="1484784"/>
            <a:ext cx="2672649" cy="14660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950806"/>
            <a:ext cx="5956606" cy="31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5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Análise do resultado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PT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P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 smtClean="0"/>
              <a:t>A </a:t>
            </a:r>
            <a:r>
              <a:rPr lang="pt-PT" sz="2000" dirty="0"/>
              <a:t>dose estimada para o embrião é de 5,10 </a:t>
            </a:r>
            <a:r>
              <a:rPr lang="pt-PT" sz="2000" dirty="0" err="1"/>
              <a:t>mGy</a:t>
            </a:r>
            <a:r>
              <a:rPr lang="pt-PT" sz="2000" dirty="0"/>
              <a:t>, com uma probabilidade de 97% de não vir a ter malformações e de 99,7% de não vir a desenvolver cancro, devido a esta exposição</a:t>
            </a:r>
            <a:r>
              <a:rPr lang="pt-PT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sz="2000" dirty="0"/>
          </a:p>
          <a:p>
            <a:pPr>
              <a:buFont typeface="Wingdings" panose="05000000000000000000" pitchFamily="2" charset="2"/>
              <a:buChar char="Ø"/>
            </a:pPr>
            <a:endParaRPr lang="pt-P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/>
              <a:t>De acordo com os artigos citados, </a:t>
            </a:r>
            <a:r>
              <a:rPr lang="pt-PT" sz="2000" b="1" dirty="0"/>
              <a:t>doses abaixo de 100 </a:t>
            </a:r>
            <a:r>
              <a:rPr lang="pt-PT" sz="2000" b="1" dirty="0" err="1"/>
              <a:t>mGy</a:t>
            </a:r>
            <a:r>
              <a:rPr lang="pt-PT" sz="2000" b="1" dirty="0"/>
              <a:t> </a:t>
            </a:r>
            <a:r>
              <a:rPr lang="pt-PT" sz="2000" u="sng" dirty="0"/>
              <a:t>não justificam interrupção de gravidez</a:t>
            </a:r>
            <a:r>
              <a:rPr lang="pt-PT" sz="2000" dirty="0"/>
              <a:t>, pois abaixo deste patamar não existem efeitos determinísticos significativos.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685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As Radiações Ionizantes e a Gravidez</a:t>
            </a:r>
            <a:endParaRPr lang="pt-PT" dirty="0"/>
          </a:p>
        </p:txBody>
      </p:sp>
      <p:pic>
        <p:nvPicPr>
          <p:cNvPr id="4" name="Picture 2" descr="C:\Documents and Settings\72207\Ambiente de trabalho\gravidez-radia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04" y="3142059"/>
            <a:ext cx="2886492" cy="1656184"/>
          </a:xfrm>
          <a:prstGeom prst="rect">
            <a:avLst/>
          </a:prstGeom>
          <a:noFill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5380" y="1556792"/>
            <a:ext cx="5410773" cy="48267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1484784"/>
            <a:ext cx="5328592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Segundo o ICRP: </a:t>
            </a:r>
          </a:p>
          <a:p>
            <a:pPr algn="ctr"/>
            <a:r>
              <a:rPr lang="pt-PT" sz="1600" dirty="0" smtClean="0"/>
              <a:t>Milhares </a:t>
            </a:r>
            <a:r>
              <a:rPr lang="pt-PT" sz="1600" dirty="0"/>
              <a:t>de </a:t>
            </a:r>
            <a:r>
              <a:rPr lang="pt-PT" sz="1600" dirty="0" smtClean="0"/>
              <a:t>Mulheres </a:t>
            </a:r>
            <a:r>
              <a:rPr lang="pt-PT" sz="1600" dirty="0"/>
              <a:t>grávidas são expostas anualmente a radiações ionizantes como consequência da realização de exames e procedimentos médicos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3528" y="2886072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Medidas de Otimização</a:t>
            </a:r>
            <a:endParaRPr kumimoji="0" lang="pt-PT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556792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pt-PT" dirty="0" smtClean="0">
                <a:sym typeface="Wingdings"/>
              </a:rPr>
              <a:t> Se possível, e</a:t>
            </a:r>
            <a:r>
              <a:rPr lang="pt-PT" dirty="0" smtClean="0"/>
              <a:t>xcluir o embrião/feto da direção do feixe primário;</a:t>
            </a:r>
          </a:p>
          <a:p>
            <a:pPr>
              <a:buFont typeface="Wingdings" pitchFamily="2" charset="2"/>
              <a:buChar char="F"/>
            </a:pPr>
            <a:endParaRPr lang="pt-PT" dirty="0"/>
          </a:p>
          <a:p>
            <a:pPr>
              <a:buFont typeface="Wingdings" pitchFamily="2" charset="2"/>
              <a:buChar char="F"/>
            </a:pPr>
            <a:r>
              <a:rPr lang="pt-PT" dirty="0" smtClean="0"/>
              <a:t> Posicionar </a:t>
            </a:r>
            <a:r>
              <a:rPr lang="pt-PT" dirty="0"/>
              <a:t>o feixe de radiação o mais afastado possível do embrião/feto</a:t>
            </a:r>
            <a:r>
              <a:rPr lang="pt-PT" dirty="0" smtClean="0"/>
              <a:t>;</a:t>
            </a:r>
          </a:p>
          <a:p>
            <a:endParaRPr lang="pt-PT" dirty="0" smtClean="0">
              <a:sym typeface="Wingdings"/>
            </a:endParaRPr>
          </a:p>
          <a:p>
            <a:pPr marL="342900" indent="-342900">
              <a:buFont typeface="Wingdings" pitchFamily="2" charset="2"/>
              <a:buChar char="F"/>
            </a:pPr>
            <a:r>
              <a:rPr lang="pt-PT" dirty="0" smtClean="0"/>
              <a:t>Considerar o acesso radial ou através do pescoço em vez do acesso de virilha;</a:t>
            </a:r>
          </a:p>
          <a:p>
            <a:pPr marL="342900" indent="-342900"/>
            <a:endParaRPr lang="pt-PT" dirty="0" smtClean="0"/>
          </a:p>
          <a:p>
            <a:pPr lvl="0">
              <a:buFont typeface="Wingdings" pitchFamily="2" charset="2"/>
              <a:buChar char="F"/>
            </a:pPr>
            <a:r>
              <a:rPr lang="pt-PT" dirty="0" smtClean="0"/>
              <a:t>Considerar o uso de ultrassom em vez de raios X em certas fases do procedimento</a:t>
            </a:r>
          </a:p>
          <a:p>
            <a:pPr marL="342900" indent="-342900">
              <a:buAutoNum type="arabicPeriod"/>
            </a:pPr>
            <a:endParaRPr lang="pt-PT" dirty="0" smtClean="0"/>
          </a:p>
          <a:p>
            <a:pPr marL="342900" indent="-342900">
              <a:buAutoNum type="arabicPeriod"/>
            </a:pPr>
            <a:endParaRPr lang="pt-PT" dirty="0"/>
          </a:p>
        </p:txBody>
      </p:sp>
      <p:grpSp>
        <p:nvGrpSpPr>
          <p:cNvPr id="11" name="Grupo 10"/>
          <p:cNvGrpSpPr/>
          <p:nvPr/>
        </p:nvGrpSpPr>
        <p:grpSpPr>
          <a:xfrm>
            <a:off x="2195736" y="3645024"/>
            <a:ext cx="4572000" cy="2739752"/>
            <a:chOff x="2195736" y="3212976"/>
            <a:chExt cx="4572000" cy="2739752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4581128"/>
              <a:ext cx="4572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6001"/>
            <a:stretch>
              <a:fillRect/>
            </a:stretch>
          </p:blipFill>
          <p:spPr bwMode="auto">
            <a:xfrm>
              <a:off x="3923928" y="3212976"/>
              <a:ext cx="1152525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630541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F"/>
            </a:pPr>
            <a:r>
              <a:rPr lang="pt-PT" dirty="0" smtClean="0"/>
              <a:t>Avaliar a influência do tamanho da bexiga;</a:t>
            </a:r>
          </a:p>
          <a:p>
            <a:pPr marL="342900" indent="-342900">
              <a:buAutoNum type="arabicPeriod"/>
            </a:pP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15816" y="3212976"/>
            <a:ext cx="338437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600" i="1" dirty="0" smtClean="0"/>
              <a:t>Projeção PA – bexiga vazia</a:t>
            </a:r>
          </a:p>
          <a:p>
            <a:r>
              <a:rPr lang="pt-PT" sz="1600" i="1" dirty="0" smtClean="0"/>
              <a:t>Projeção AP – bexiga cheia</a:t>
            </a:r>
            <a:endParaRPr lang="pt-PT" sz="1600" i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6156176" y="2492896"/>
            <a:ext cx="1957006" cy="3744416"/>
            <a:chOff x="1043608" y="2492896"/>
            <a:chExt cx="1957006" cy="374441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50372"/>
            <a:stretch>
              <a:fillRect/>
            </a:stretch>
          </p:blipFill>
          <p:spPr bwMode="auto">
            <a:xfrm rot="5400000">
              <a:off x="869983" y="4106681"/>
              <a:ext cx="2304256" cy="195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6001"/>
            <a:stretch>
              <a:fillRect/>
            </a:stretch>
          </p:blipFill>
          <p:spPr bwMode="auto">
            <a:xfrm>
              <a:off x="1547664" y="2492896"/>
              <a:ext cx="1152525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upo 11"/>
          <p:cNvGrpSpPr/>
          <p:nvPr/>
        </p:nvGrpSpPr>
        <p:grpSpPr>
          <a:xfrm>
            <a:off x="611560" y="2420888"/>
            <a:ext cx="1944216" cy="3960440"/>
            <a:chOff x="3275856" y="2996952"/>
            <a:chExt cx="1957006" cy="417646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9628"/>
            <a:stretch>
              <a:fillRect/>
            </a:stretch>
          </p:blipFill>
          <p:spPr bwMode="auto">
            <a:xfrm rot="5400000">
              <a:off x="3084968" y="3187840"/>
              <a:ext cx="2338781" cy="195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6001"/>
            <a:stretch>
              <a:fillRect/>
            </a:stretch>
          </p:blipFill>
          <p:spPr bwMode="auto">
            <a:xfrm flipV="1">
              <a:off x="4067944" y="5445224"/>
              <a:ext cx="1152525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51520" y="141277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pPr>
              <a:buFont typeface="Wingdings"/>
              <a:buChar char="F"/>
            </a:pPr>
            <a:r>
              <a:rPr lang="pt-PT" dirty="0" smtClean="0"/>
              <a:t> Reduzir o tempo de exposição;</a:t>
            </a:r>
          </a:p>
          <a:p>
            <a:pPr>
              <a:buFont typeface="Wingdings"/>
              <a:buChar char="F"/>
            </a:pPr>
            <a:endParaRPr lang="pt-PT" dirty="0" smtClean="0"/>
          </a:p>
          <a:p>
            <a:pPr>
              <a:buFont typeface="Wingdings"/>
              <a:buChar char="F"/>
            </a:pPr>
            <a:r>
              <a:rPr lang="pt-PT" dirty="0" smtClean="0"/>
              <a:t> Realizar </a:t>
            </a:r>
            <a:r>
              <a:rPr lang="pt-PT" dirty="0"/>
              <a:t>o procedimento em baixa taxa de dose em modo de fluoroscopia pulsada</a:t>
            </a:r>
            <a:endParaRPr lang="pt-PT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226" t="21446" r="17107" b="44248"/>
          <a:stretch>
            <a:fillRect/>
          </a:stretch>
        </p:blipFill>
        <p:spPr bwMode="auto">
          <a:xfrm>
            <a:off x="2195736" y="2780928"/>
            <a:ext cx="4248472" cy="34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2" t="36754" r="10868" b="21082"/>
          <a:stretch/>
        </p:blipFill>
        <p:spPr bwMode="auto">
          <a:xfrm>
            <a:off x="1547664" y="2564904"/>
            <a:ext cx="650174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7008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 radiação primária obedece à Lei do Inverso do Quadrado da Distância.</a:t>
            </a:r>
            <a:endParaRPr lang="pt-PT" b="1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551723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700" dirty="0"/>
              <a:t>Para o mesmo padrão de qualidade da imagem, a </a:t>
            </a:r>
            <a:r>
              <a:rPr lang="pt-PT" sz="1700" dirty="0" err="1"/>
              <a:t>exposimetria</a:t>
            </a:r>
            <a:r>
              <a:rPr lang="pt-PT" sz="1700" dirty="0"/>
              <a:t> automática compensa a taxa de dose à entrada do </a:t>
            </a:r>
            <a:r>
              <a:rPr lang="pt-PT" sz="1700" dirty="0" err="1"/>
              <a:t>recetor</a:t>
            </a:r>
            <a:r>
              <a:rPr lang="pt-PT" sz="1700" dirty="0"/>
              <a:t> de imagem, diminuindo a intensidade do feixe de raios X na situação 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4" t="51493" r="27239" b="14179"/>
          <a:stretch/>
        </p:blipFill>
        <p:spPr bwMode="auto">
          <a:xfrm>
            <a:off x="1163140" y="2442198"/>
            <a:ext cx="6826584" cy="28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4847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Dependência com a Distância – Radiação Primária</a:t>
            </a:r>
            <a:endParaRPr lang="pt-PT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2852936"/>
            <a:ext cx="91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B</a:t>
            </a:r>
            <a:endParaRPr lang="pt-PT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098558"/>
            <a:ext cx="91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</a:t>
            </a:r>
            <a:endParaRPr lang="pt-PT" sz="16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3" t="44590" r="8587" b="13433"/>
          <a:stretch/>
        </p:blipFill>
        <p:spPr bwMode="auto">
          <a:xfrm>
            <a:off x="683568" y="2267580"/>
            <a:ext cx="8064896" cy="326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6915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Em ambas as situações a distância foco-</a:t>
            </a:r>
            <a:r>
              <a:rPr lang="pt-PT" dirty="0" err="1" smtClean="0"/>
              <a:t>recetor</a:t>
            </a:r>
            <a:r>
              <a:rPr lang="pt-PT" dirty="0" smtClean="0"/>
              <a:t> de imagem é a mesma.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57239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 dose à entrada da pele 4 vezes maior na situação B!</a:t>
            </a:r>
            <a:endParaRPr lang="pt-PT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58" t="36521" r="10681" b="23367"/>
          <a:stretch/>
        </p:blipFill>
        <p:spPr bwMode="auto">
          <a:xfrm>
            <a:off x="1031762" y="2348880"/>
            <a:ext cx="7096837" cy="293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56490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Boa prática: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r>
              <a:rPr lang="pt-PT" sz="2000" dirty="0" smtClean="0">
                <a:sym typeface="Wingdings"/>
              </a:rPr>
              <a:t></a:t>
            </a:r>
            <a:r>
              <a:rPr lang="pt-PT" sz="2000" dirty="0" smtClean="0"/>
              <a:t> Minimizar a distância entre o intensificador de imagem e o paciente</a:t>
            </a:r>
          </a:p>
          <a:p>
            <a:pPr algn="ctr"/>
            <a:r>
              <a:rPr lang="pt-PT" sz="2000" dirty="0" smtClean="0">
                <a:sym typeface="Wingdings"/>
              </a:rPr>
              <a:t></a:t>
            </a:r>
            <a:r>
              <a:rPr lang="pt-PT" sz="2000" dirty="0" smtClean="0"/>
              <a:t> Maximizar a distância entre a ampola e o paciente</a:t>
            </a:r>
            <a:endParaRPr lang="pt-PT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51520" y="156312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F"/>
            </a:pPr>
            <a:r>
              <a:rPr lang="pt-PT" dirty="0" smtClean="0"/>
              <a:t> </a:t>
            </a:r>
            <a:r>
              <a:rPr lang="pt-PT" b="1" dirty="0" smtClean="0"/>
              <a:t>Colimar</a:t>
            </a:r>
            <a:r>
              <a:rPr lang="pt-PT" dirty="0" smtClean="0"/>
              <a:t> sempre a área de interesse;</a:t>
            </a:r>
          </a:p>
          <a:p>
            <a:pPr>
              <a:buFont typeface="Wingdings"/>
              <a:buChar char="F"/>
            </a:pPr>
            <a:endParaRPr lang="pt-PT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2" t="32235" r="13386" b="15672"/>
          <a:stretch/>
        </p:blipFill>
        <p:spPr bwMode="auto">
          <a:xfrm>
            <a:off x="1403648" y="2355210"/>
            <a:ext cx="6264696" cy="345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Efeitos Biológicos das Radiações Ionizantes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921012"/>
              </p:ext>
            </p:extLst>
          </p:nvPr>
        </p:nvGraphicFramePr>
        <p:xfrm>
          <a:off x="539552" y="1844824"/>
          <a:ext cx="8064896" cy="3918056"/>
        </p:xfrm>
        <a:graphic>
          <a:graphicData uri="http://schemas.openxmlformats.org/drawingml/2006/table">
            <a:tbl>
              <a:tblPr/>
              <a:tblGrid>
                <a:gridCol w="1496105"/>
                <a:gridCol w="2765807"/>
                <a:gridCol w="2143500"/>
                <a:gridCol w="1659484"/>
              </a:tblGrid>
              <a:tr h="4858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PT" sz="1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Definição sumária</a:t>
                      </a:r>
                      <a:endParaRPr lang="pt-PT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Limiar de dose</a:t>
                      </a:r>
                      <a:endParaRPr lang="pt-PT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Exemplo </a:t>
                      </a:r>
                      <a:r>
                        <a:rPr lang="pt-PT" sz="1600" b="1" baseline="0" dirty="0" smtClean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Doenças  </a:t>
                      </a:r>
                      <a:r>
                        <a:rPr lang="pt-PT" sz="1600" b="1" dirty="0" smtClean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(embrião/feto)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397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Efeitos Determinísticos</a:t>
                      </a:r>
                      <a:endParaRPr lang="pt-PT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5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Resultam da exposição à radiação ionizante que provoca </a:t>
                      </a:r>
                      <a:r>
                        <a:rPr lang="pt-PT" sz="15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danos celulares ou a morte celular</a:t>
                      </a:r>
                      <a:r>
                        <a:rPr lang="pt-PT" sz="15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e que prejudica a função do tecido ou órgão irradiado.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5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Existe limiar de dose a partir do qual podem surgir os efeitos determinísticos.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5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Morte</a:t>
                      </a:r>
                      <a:r>
                        <a:rPr lang="pt-PT" sz="15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15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intra</a:t>
                      </a:r>
                      <a:r>
                        <a:rPr lang="pt-PT" sz="15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uterina; Malformações;  Atraso mental;</a:t>
                      </a:r>
                      <a:r>
                        <a:rPr lang="pt-PT" sz="150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15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Microcefalia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Efeitos Estocásticos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PT" sz="900" b="1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5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Envolvem a </a:t>
                      </a:r>
                      <a:r>
                        <a:rPr lang="pt-PT" sz="15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modificação não-letal de uma célula em vez da sua morte</a:t>
                      </a:r>
                      <a:r>
                        <a:rPr lang="pt-PT" sz="15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. Esta modificação é convencionalmente considerada como sendo devida a uma mutação do ADN do núcleo da célula.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5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Não existe limiar de dose para os efeitos estocásticos.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5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 probabilidade da ocorrência dos efeitos aumenta com a dose absorvida.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5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Leucemia e alguns tipos</a:t>
                      </a:r>
                      <a:r>
                        <a:rPr lang="pt-PT" sz="15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de tumores;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5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Degenerações genéticas</a:t>
                      </a:r>
                      <a:endParaRPr lang="pt-PT" sz="1500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377911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PT" dirty="0" smtClean="0"/>
              <a:t>Reduz a exposição do embrião/feto;</a:t>
            </a:r>
          </a:p>
          <a:p>
            <a:pPr marL="342900" indent="-342900" algn="just">
              <a:buFont typeface="+mj-lt"/>
              <a:buAutoNum type="arabicPeriod"/>
            </a:pPr>
            <a:endParaRPr lang="pt-PT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PT" dirty="0" smtClean="0"/>
              <a:t>Reduz a radiação dispersa que chega ao recetor e, por consequente, </a:t>
            </a:r>
            <a:r>
              <a:rPr lang="pt-PT" b="1" dirty="0" smtClean="0"/>
              <a:t>melhora o contraste e a qualidade de imagem.</a:t>
            </a:r>
          </a:p>
          <a:p>
            <a:pPr marL="342900" indent="-342900" algn="just">
              <a:buFont typeface="+mj-lt"/>
              <a:buAutoNum type="arabicPeriod"/>
            </a:pPr>
            <a:endParaRPr lang="pt-PT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PT" dirty="0" smtClean="0"/>
              <a:t>Reduz a radiação dispersa na sala e, por consequente, </a:t>
            </a:r>
            <a:r>
              <a:rPr lang="pt-PT" b="1" dirty="0" smtClean="0"/>
              <a:t>reduz a exposição da equipa multidisciplinar.</a:t>
            </a:r>
          </a:p>
          <a:p>
            <a:pPr marL="342900" indent="-342900" algn="just">
              <a:buFont typeface="+mj-lt"/>
              <a:buAutoNum type="arabicPeriod"/>
            </a:pPr>
            <a:endParaRPr lang="pt-PT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PT" dirty="0" smtClean="0"/>
              <a:t>Reduz a possibilidade de sobreposição do campo de exposição na reorientação do feixe.</a:t>
            </a:r>
          </a:p>
          <a:p>
            <a:pPr marL="342900" indent="-342900" algn="just">
              <a:buFont typeface="+mj-lt"/>
              <a:buAutoNum type="arabicPeriod"/>
            </a:pPr>
            <a:endParaRPr lang="pt-PT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0" y="15858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VANTAGENS DA COLIMAÇÃO</a:t>
            </a:r>
            <a:endParaRPr lang="pt-PT" b="1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2062841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Ao reorientarmos o feixe devemos distribuir o feixe para outras regiões da pele, reduzindo o risco de sobreexposição localizada.</a:t>
            </a:r>
          </a:p>
          <a:p>
            <a:pPr algn="ctr"/>
            <a:r>
              <a:rPr lang="pt-PT" dirty="0" smtClean="0"/>
              <a:t>A colimação deve ser utilizada.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55878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Orientação do Feixe </a:t>
            </a:r>
            <a:r>
              <a:rPr lang="pt-PT" sz="2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vs</a:t>
            </a:r>
            <a:r>
              <a:rPr lang="pt-PT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Espessura do Paciente</a:t>
            </a:r>
            <a:endParaRPr lang="pt-PT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79" t="38058" r="19639" b="17183"/>
          <a:stretch/>
        </p:blipFill>
        <p:spPr bwMode="auto">
          <a:xfrm>
            <a:off x="5724128" y="3140968"/>
            <a:ext cx="3005884" cy="300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3" t="36201" r="19930" b="13613"/>
          <a:stretch/>
        </p:blipFill>
        <p:spPr bwMode="auto">
          <a:xfrm>
            <a:off x="683568" y="2888656"/>
            <a:ext cx="5019892" cy="321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609"/>
          <a:stretch/>
        </p:blipFill>
        <p:spPr bwMode="auto">
          <a:xfrm>
            <a:off x="1259632" y="3284984"/>
            <a:ext cx="6912768" cy="296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76686" y="1628800"/>
            <a:ext cx="844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Quanto </a:t>
            </a:r>
            <a:r>
              <a:rPr lang="pt-PT" b="1" dirty="0" smtClean="0"/>
              <a:t>maior é a massa corporal maior é a absorção da radiação</a:t>
            </a:r>
            <a:r>
              <a:rPr lang="pt-PT" dirty="0" smtClean="0"/>
              <a:t>, e por consequente, </a:t>
            </a:r>
            <a:r>
              <a:rPr lang="pt-PT" b="1" dirty="0" smtClean="0"/>
              <a:t>mais radiação é aplicada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6687" y="2332736"/>
            <a:ext cx="844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 risco de lesão na pele do paciente aumenta com o ângulo de </a:t>
            </a:r>
            <a:r>
              <a:rPr lang="pt-PT" dirty="0" err="1" smtClean="0"/>
              <a:t>projeção</a:t>
            </a:r>
            <a:r>
              <a:rPr lang="pt-PT" dirty="0" smtClean="0"/>
              <a:t> do feixe!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90880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3366CC"/>
                </a:solidFill>
              </a:rPr>
              <a:t>Projeção PA (</a:t>
            </a:r>
            <a:r>
              <a:rPr lang="pt-PT" sz="1600" dirty="0" err="1" smtClean="0">
                <a:solidFill>
                  <a:srgbClr val="3366CC"/>
                </a:solidFill>
              </a:rPr>
              <a:t>Póstero-anterior</a:t>
            </a:r>
            <a:r>
              <a:rPr lang="pt-PT" sz="1600" dirty="0" smtClean="0">
                <a:solidFill>
                  <a:srgbClr val="3366CC"/>
                </a:solidFill>
              </a:rPr>
              <a:t>)</a:t>
            </a:r>
            <a:endParaRPr lang="pt-PT" sz="1600" dirty="0">
              <a:solidFill>
                <a:srgbClr val="3366CC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07904" y="290880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3366CC"/>
                </a:solidFill>
              </a:rPr>
              <a:t>Projeção obliqua</a:t>
            </a:r>
            <a:endParaRPr lang="pt-PT" sz="1600" dirty="0">
              <a:solidFill>
                <a:srgbClr val="3366CC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28184" y="290880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3366CC"/>
                </a:solidFill>
              </a:rPr>
              <a:t>Projeção lateral</a:t>
            </a:r>
            <a:endParaRPr lang="pt-PT" sz="1600" dirty="0">
              <a:solidFill>
                <a:srgbClr val="3366CC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398892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x</a:t>
            </a:r>
            <a:endParaRPr lang="pt-PT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20072" y="456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1,5x</a:t>
            </a:r>
            <a:endParaRPr lang="pt-PT" sz="1400" dirty="0"/>
          </a:p>
        </p:txBody>
      </p:sp>
      <p:sp>
        <p:nvSpPr>
          <p:cNvPr id="12" name="Rectângulo 11"/>
          <p:cNvSpPr/>
          <p:nvPr/>
        </p:nvSpPr>
        <p:spPr>
          <a:xfrm>
            <a:off x="7092280" y="4709000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2x</a:t>
            </a:r>
            <a:endParaRPr lang="pt-PT" sz="1400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9552" y="1484784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</a:t>
            </a:r>
            <a:r>
              <a:rPr lang="pt-PT" dirty="0"/>
              <a:t>colocação de um avental de chumbo a envolver a região pélvica da paciente grávida durante a realização da intervenção torna-se pouco </a:t>
            </a:r>
            <a:r>
              <a:rPr lang="pt-PT" dirty="0" smtClean="0"/>
              <a:t>efetivo-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A </a:t>
            </a:r>
            <a:r>
              <a:rPr lang="pt-PT" dirty="0"/>
              <a:t>dose recebida (principalmente por radiação interna dispersa) não é substancialmente alterada pela blindagem. </a:t>
            </a:r>
            <a:endParaRPr lang="pt-PT" dirty="0" smtClean="0"/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Esta </a:t>
            </a:r>
            <a:r>
              <a:rPr lang="pt-PT" dirty="0"/>
              <a:t>medida pode no entanto ser reconfortante para a paciente e para a equipa de intervenção e, portanto, é recomendada desde que o uso do avental de chumbo não comprometa o desempenho do procedimento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Medidas de Otimização</a:t>
            </a:r>
            <a:endParaRPr lang="pt-PT" dirty="0"/>
          </a:p>
        </p:txBody>
      </p:sp>
      <p:grpSp>
        <p:nvGrpSpPr>
          <p:cNvPr id="6" name="Grupo 5"/>
          <p:cNvGrpSpPr/>
          <p:nvPr/>
        </p:nvGrpSpPr>
        <p:grpSpPr>
          <a:xfrm>
            <a:off x="2123728" y="4045633"/>
            <a:ext cx="4608512" cy="2599253"/>
            <a:chOff x="2195736" y="3212976"/>
            <a:chExt cx="4572000" cy="273975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4581128"/>
              <a:ext cx="4572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6001"/>
            <a:stretch>
              <a:fillRect/>
            </a:stretch>
          </p:blipFill>
          <p:spPr bwMode="auto">
            <a:xfrm>
              <a:off x="3923928" y="3212976"/>
              <a:ext cx="1152525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Conexão recta 9"/>
          <p:cNvCxnSpPr/>
          <p:nvPr/>
        </p:nvCxnSpPr>
        <p:spPr>
          <a:xfrm>
            <a:off x="3203848" y="5589240"/>
            <a:ext cx="936104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691680" y="4869160"/>
            <a:ext cx="2160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/>
              <a:t>Avental de chumbo</a:t>
            </a:r>
            <a:endParaRPr lang="pt-PT" sz="1500" dirty="0"/>
          </a:p>
        </p:txBody>
      </p:sp>
      <p:cxnSp>
        <p:nvCxnSpPr>
          <p:cNvPr id="13" name="Conexão recta unidireccional 12"/>
          <p:cNvCxnSpPr/>
          <p:nvPr/>
        </p:nvCxnSpPr>
        <p:spPr>
          <a:xfrm>
            <a:off x="3203848" y="522920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PT" sz="2000" dirty="0" smtClean="0"/>
          </a:p>
          <a:p>
            <a:endParaRPr lang="pt-PT" sz="2000" dirty="0"/>
          </a:p>
          <a:p>
            <a:pPr algn="just"/>
            <a:r>
              <a:rPr lang="pt-PT" sz="2000" dirty="0" smtClean="0"/>
              <a:t>Para </a:t>
            </a:r>
            <a:r>
              <a:rPr lang="pt-PT" sz="2000" dirty="0"/>
              <a:t>exames que utilizam altas doses de radiação, tais como procedimentos de intervenção guiados por fluoroscopia, </a:t>
            </a:r>
            <a:r>
              <a:rPr lang="pt-PT" sz="2000" b="1" dirty="0"/>
              <a:t>a justificação individual do procedimento é particularmente importante</a:t>
            </a:r>
            <a:r>
              <a:rPr lang="pt-PT" dirty="0"/>
              <a:t>. </a:t>
            </a:r>
          </a:p>
          <a:p>
            <a:endParaRPr lang="pt-PT" dirty="0" smtClean="0"/>
          </a:p>
          <a:p>
            <a:pPr algn="just"/>
            <a:r>
              <a:rPr lang="pt-PT" sz="2000" dirty="0"/>
              <a:t>A realização de </a:t>
            </a:r>
            <a:r>
              <a:rPr lang="pt-PT" sz="2000" b="1" dirty="0"/>
              <a:t>uma estimativa realista da dose </a:t>
            </a:r>
            <a:r>
              <a:rPr lang="pt-PT" sz="2000" dirty="0"/>
              <a:t>de radiação recebida pelo embrião/feto é determinante para ajudar o médico assistente e a gestante a tomar uma decisão.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994459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Caso Real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2588" y="1419564"/>
            <a:ext cx="6552728" cy="43242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890511"/>
            <a:ext cx="3308520" cy="43182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83968" y="5737046"/>
            <a:ext cx="444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Mulher grávida que sofreu acidente de automóvel.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507848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É possível evitar a realização de exames em mulheres grávidas, que o desconheçam, criando métodos de alerta</a:t>
            </a:r>
            <a:r>
              <a:rPr lang="pt-PT" sz="2400" dirty="0" smtClean="0"/>
              <a:t>:</a:t>
            </a:r>
          </a:p>
          <a:p>
            <a:endParaRPr lang="pt-PT" sz="2400" dirty="0"/>
          </a:p>
          <a:p>
            <a:pPr lvl="1"/>
            <a:r>
              <a:rPr lang="pt-PT" dirty="0" smtClean="0"/>
              <a:t>introdução </a:t>
            </a:r>
            <a:r>
              <a:rPr lang="pt-PT" dirty="0"/>
              <a:t>de cartazes nas salas de </a:t>
            </a:r>
            <a:r>
              <a:rPr lang="pt-PT" dirty="0" smtClean="0"/>
              <a:t>espera:</a:t>
            </a:r>
          </a:p>
          <a:p>
            <a:pPr lvl="2"/>
            <a:r>
              <a:rPr lang="pt-PT" dirty="0" smtClean="0"/>
              <a:t> </a:t>
            </a:r>
            <a:r>
              <a:rPr lang="pt-PT" dirty="0"/>
              <a:t>chamando a atenção para a realização de exames com radiação em mulheres grávidas ou potencialmente </a:t>
            </a:r>
            <a:r>
              <a:rPr lang="pt-PT" dirty="0" smtClean="0"/>
              <a:t>grávidas;</a:t>
            </a:r>
          </a:p>
          <a:p>
            <a:pPr marL="594360" lvl="2" indent="0">
              <a:buNone/>
            </a:pPr>
            <a:endParaRPr lang="pt-PT" dirty="0" smtClean="0"/>
          </a:p>
          <a:p>
            <a:pPr lvl="1"/>
            <a:r>
              <a:rPr lang="pt-PT" dirty="0" smtClean="0"/>
              <a:t>Entrega </a:t>
            </a:r>
            <a:r>
              <a:rPr lang="pt-PT" dirty="0"/>
              <a:t>de consentimento informado na 1ª </a:t>
            </a:r>
            <a:r>
              <a:rPr lang="pt-PT" dirty="0" smtClean="0"/>
              <a:t>consulta:</a:t>
            </a:r>
          </a:p>
          <a:p>
            <a:pPr lvl="2"/>
            <a:r>
              <a:rPr lang="pt-PT" dirty="0" smtClean="0"/>
              <a:t> </a:t>
            </a:r>
            <a:r>
              <a:rPr lang="pt-PT" dirty="0"/>
              <a:t>criando desta forma tempo para se fazerem análises, ou decidir se o exame se justifica perante a possibilidade de uma </a:t>
            </a:r>
            <a:r>
              <a:rPr lang="pt-PT" dirty="0" smtClean="0"/>
              <a:t>gravidez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160901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628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Nas salas de espera deve haver informação de aviso:</a:t>
            </a:r>
          </a:p>
        </p:txBody>
      </p:sp>
      <p:pic>
        <p:nvPicPr>
          <p:cNvPr id="5" name="Picture 2" descr="C:\Documents and Settings\72207\Ambiente de trabalho\slide_16 (1).jpg"/>
          <p:cNvPicPr>
            <a:picLocks noChangeAspect="1" noChangeArrowheads="1"/>
          </p:cNvPicPr>
          <p:nvPr/>
        </p:nvPicPr>
        <p:blipFill>
          <a:blip r:embed="rId2" cstate="print"/>
          <a:srcRect l="53150" t="20601" r="12988" b="22271"/>
          <a:stretch>
            <a:fillRect/>
          </a:stretch>
        </p:blipFill>
        <p:spPr bwMode="auto">
          <a:xfrm>
            <a:off x="467544" y="2132856"/>
            <a:ext cx="3096344" cy="3917823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4355976" y="458112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i="1" dirty="0" smtClean="0">
                <a:solidFill>
                  <a:prstClr val="black"/>
                </a:solidFill>
              </a:rPr>
              <a:t>“</a:t>
            </a:r>
            <a:r>
              <a:rPr lang="pt-PT" i="1" dirty="0" err="1" smtClean="0">
                <a:solidFill>
                  <a:prstClr val="black"/>
                </a:solidFill>
              </a:rPr>
              <a:t>If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you</a:t>
            </a:r>
            <a:r>
              <a:rPr lang="pt-PT" i="1" dirty="0" smtClean="0">
                <a:solidFill>
                  <a:prstClr val="black"/>
                </a:solidFill>
              </a:rPr>
              <a:t> are </a:t>
            </a:r>
            <a:r>
              <a:rPr lang="pt-PT" i="1" dirty="0" err="1" smtClean="0">
                <a:solidFill>
                  <a:prstClr val="black"/>
                </a:solidFill>
              </a:rPr>
              <a:t>pregnant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or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think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you</a:t>
            </a:r>
            <a:r>
              <a:rPr lang="pt-PT" i="1" dirty="0" smtClean="0">
                <a:solidFill>
                  <a:prstClr val="black"/>
                </a:solidFill>
              </a:rPr>
              <a:t> are </a:t>
            </a:r>
            <a:r>
              <a:rPr lang="pt-PT" i="1" dirty="0" err="1" smtClean="0">
                <a:solidFill>
                  <a:prstClr val="black"/>
                </a:solidFill>
              </a:rPr>
              <a:t>pregnant</a:t>
            </a:r>
            <a:r>
              <a:rPr lang="pt-PT" i="1" dirty="0" smtClean="0">
                <a:solidFill>
                  <a:prstClr val="black"/>
                </a:solidFill>
              </a:rPr>
              <a:t>, </a:t>
            </a:r>
            <a:r>
              <a:rPr lang="pt-PT" i="1" dirty="0" err="1" smtClean="0">
                <a:solidFill>
                  <a:prstClr val="black"/>
                </a:solidFill>
              </a:rPr>
              <a:t>please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notify</a:t>
            </a:r>
            <a:r>
              <a:rPr lang="pt-PT" i="1" dirty="0" smtClean="0">
                <a:solidFill>
                  <a:prstClr val="black"/>
                </a:solidFill>
              </a:rPr>
              <a:t> a </a:t>
            </a:r>
            <a:r>
              <a:rPr lang="pt-PT" i="1" dirty="0" err="1" smtClean="0">
                <a:solidFill>
                  <a:prstClr val="black"/>
                </a:solidFill>
              </a:rPr>
              <a:t>technologist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or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physician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before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the</a:t>
            </a:r>
            <a:r>
              <a:rPr lang="pt-PT" i="1" dirty="0" smtClean="0">
                <a:solidFill>
                  <a:prstClr val="black"/>
                </a:solidFill>
              </a:rPr>
              <a:t> </a:t>
            </a:r>
            <a:r>
              <a:rPr lang="pt-PT" i="1" dirty="0" err="1" smtClean="0">
                <a:solidFill>
                  <a:prstClr val="black"/>
                </a:solidFill>
              </a:rPr>
              <a:t>examination</a:t>
            </a:r>
            <a:r>
              <a:rPr lang="pt-PT" i="1" dirty="0" smtClean="0">
                <a:solidFill>
                  <a:prstClr val="black"/>
                </a:solidFill>
              </a:rPr>
              <a:t>”</a:t>
            </a:r>
            <a:endParaRPr lang="pt-PT" i="1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39952" y="2852936"/>
            <a:ext cx="468052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 Black" pitchFamily="34" charset="0"/>
              </a:rPr>
              <a:t>“ Se está grávida ou se tem dúvidas se pode estar grávida, por favor avise o seu médico” </a:t>
            </a:r>
            <a:endParaRPr lang="pt-PT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Consentimento informado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00"/>
            <a:ext cx="3456384" cy="43559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1727182"/>
            <a:ext cx="3744416" cy="44368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536" y="1354700"/>
            <a:ext cx="805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Entrega de consentimento informado na 1ª consulta</a:t>
            </a:r>
            <a:endParaRPr lang="pt-P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2" name="Retângulo 1"/>
          <p:cNvSpPr/>
          <p:nvPr/>
        </p:nvSpPr>
        <p:spPr>
          <a:xfrm>
            <a:off x="563551" y="4293096"/>
            <a:ext cx="8062673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dirty="0">
                <a:ea typeface="Times New Roman" panose="02020603050405020304" pitchFamily="18" charset="0"/>
              </a:rPr>
              <a:t>Numa era em que o conhecimento médico sofreu uma evolução marcante, é essencial </a:t>
            </a:r>
            <a:r>
              <a:rPr lang="pt-PT" b="1" dirty="0">
                <a:ea typeface="Times New Roman" panose="02020603050405020304" pitchFamily="18" charset="0"/>
              </a:rPr>
              <a:t>a </a:t>
            </a:r>
            <a:r>
              <a:rPr lang="pt-PT" b="1" dirty="0" smtClean="0">
                <a:ea typeface="Times New Roman" panose="02020603050405020304" pitchFamily="18" charset="0"/>
              </a:rPr>
              <a:t>desmitificação </a:t>
            </a:r>
            <a:r>
              <a:rPr lang="pt-PT" b="1" dirty="0">
                <a:ea typeface="Times New Roman" panose="02020603050405020304" pitchFamily="18" charset="0"/>
              </a:rPr>
              <a:t>de mitos e medos</a:t>
            </a:r>
            <a:r>
              <a:rPr lang="pt-PT" dirty="0">
                <a:ea typeface="Times New Roman" panose="02020603050405020304" pitchFamily="18" charset="0"/>
              </a:rPr>
              <a:t>, </a:t>
            </a:r>
            <a:r>
              <a:rPr lang="pt-PT" dirty="0" smtClean="0">
                <a:ea typeface="Times New Roman" panose="02020603050405020304" pitchFamily="18" charset="0"/>
              </a:rPr>
              <a:t>esclarecimento de </a:t>
            </a:r>
            <a:r>
              <a:rPr lang="pt-PT" dirty="0">
                <a:ea typeface="Times New Roman" panose="02020603050405020304" pitchFamily="18" charset="0"/>
              </a:rPr>
              <a:t>incertezas e o combate a axiomas incutidos na população e comunidade</a:t>
            </a:r>
            <a:r>
              <a:rPr lang="pt-PT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3551" y="1512652"/>
            <a:ext cx="84467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286125" algn="l"/>
              </a:tabLst>
            </a:pPr>
            <a:r>
              <a:rPr lang="pt-PT" dirty="0" smtClean="0">
                <a:ea typeface="Times New Roman" panose="02020603050405020304" pitchFamily="18" charset="0"/>
              </a:rPr>
              <a:t>Deve ser desencorajada a aquisição de exames em pacientes grávidas</a:t>
            </a:r>
            <a:endParaRPr lang="pt-PT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101" y="2065566"/>
            <a:ext cx="1917534" cy="203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Efeitos Biológicos das Radiações Ionizantes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844824"/>
            <a:ext cx="835292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Em 1906</a:t>
            </a:r>
            <a:r>
              <a:rPr lang="pt-PT" b="1" dirty="0"/>
              <a:t>, </a:t>
            </a:r>
            <a:r>
              <a:rPr lang="pt-PT" b="1" dirty="0" err="1"/>
              <a:t>Bergonié</a:t>
            </a:r>
            <a:r>
              <a:rPr lang="pt-PT" b="1" dirty="0"/>
              <a:t> e </a:t>
            </a:r>
            <a:r>
              <a:rPr lang="pt-PT" b="1" dirty="0" err="1"/>
              <a:t>Tribondeau</a:t>
            </a:r>
            <a:r>
              <a:rPr lang="pt-PT" b="1" dirty="0"/>
              <a:t> </a:t>
            </a:r>
            <a:r>
              <a:rPr lang="pt-PT" dirty="0"/>
              <a:t>mostraram que as células que se dividem mais rapidamente são mais sensíveis à radiação, ou seja, são mais suscetíveis a receberem um dano permanente 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smtClean="0"/>
              <a:t>Assim</a:t>
            </a:r>
            <a:r>
              <a:rPr lang="pt-PT" dirty="0"/>
              <a:t>, as células menos especializadas e diferenciadas são mais radiossensíveis, enquanto que células diferenciadas são geralmente mais </a:t>
            </a:r>
            <a:r>
              <a:rPr lang="pt-PT" dirty="0" err="1"/>
              <a:t>radiorresistentes</a:t>
            </a:r>
            <a:r>
              <a:rPr lang="pt-PT" dirty="0"/>
              <a:t> </a:t>
            </a:r>
            <a:r>
              <a:rPr lang="pt-PT" dirty="0" smtClean="0"/>
              <a:t>. </a:t>
            </a:r>
          </a:p>
          <a:p>
            <a:endParaRPr lang="pt-PT" dirty="0"/>
          </a:p>
          <a:p>
            <a:r>
              <a:rPr lang="pt-PT" dirty="0" smtClean="0"/>
              <a:t>Por </a:t>
            </a:r>
            <a:r>
              <a:rPr lang="pt-PT" dirty="0"/>
              <a:t>esta razão, os sistemas biológicos com uma fração elevada de células em proliferação, como é o caso do embrião/feto em desenvolvimento, apresentam grande sensibilidade à radiação em comparação com o individuo adulto </a:t>
            </a:r>
            <a:r>
              <a:rPr lang="pt-PT" dirty="0" smtClean="0"/>
              <a:t>.</a:t>
            </a:r>
            <a:endParaRPr lang="pt-PT" dirty="0"/>
          </a:p>
          <a:p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544522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C000"/>
                </a:solidFill>
              </a:rPr>
              <a:t>c</a:t>
            </a:r>
            <a:r>
              <a:rPr lang="pt-PT" b="1" dirty="0" smtClean="0">
                <a:solidFill>
                  <a:srgbClr val="FFC000"/>
                </a:solidFill>
              </a:rPr>
              <a:t>élulas </a:t>
            </a:r>
            <a:r>
              <a:rPr lang="pt-PT" b="1" dirty="0" err="1" smtClean="0">
                <a:solidFill>
                  <a:srgbClr val="FFC000"/>
                </a:solidFill>
              </a:rPr>
              <a:t>radiossensives</a:t>
            </a:r>
            <a:r>
              <a:rPr lang="pt-PT" b="1" dirty="0" smtClean="0">
                <a:solidFill>
                  <a:srgbClr val="FFC000"/>
                </a:solidFill>
              </a:rPr>
              <a:t>   </a:t>
            </a:r>
            <a:r>
              <a:rPr lang="pt-PT" b="1" dirty="0" err="1" smtClean="0"/>
              <a:t>vs</a:t>
            </a:r>
            <a:r>
              <a:rPr lang="pt-PT" b="1" dirty="0" smtClean="0">
                <a:solidFill>
                  <a:srgbClr val="FFC000"/>
                </a:solidFill>
              </a:rPr>
              <a:t>  células </a:t>
            </a:r>
            <a:r>
              <a:rPr lang="pt-PT" b="1" dirty="0" err="1" smtClean="0">
                <a:solidFill>
                  <a:srgbClr val="FFC000"/>
                </a:solidFill>
              </a:rPr>
              <a:t>radiorresistente</a:t>
            </a:r>
            <a:endParaRPr lang="pt-PT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88024" y="501317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Muito Obrigada pela Atenção.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08848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Efeitos Biológicos das Radiações Ionizantes</a:t>
            </a:r>
            <a:endParaRPr lang="pt-P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71238" t="74437" r="12520" b="11782"/>
          <a:stretch>
            <a:fillRect/>
          </a:stretch>
        </p:blipFill>
        <p:spPr bwMode="auto">
          <a:xfrm>
            <a:off x="5652120" y="3573016"/>
            <a:ext cx="1800200" cy="114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74437" r="58293" b="10798"/>
          <a:stretch>
            <a:fillRect/>
          </a:stretch>
        </p:blipFill>
        <p:spPr bwMode="auto">
          <a:xfrm>
            <a:off x="1763688" y="3573016"/>
            <a:ext cx="179539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0566" t="74437" r="38360" b="10798"/>
          <a:stretch>
            <a:fillRect/>
          </a:stretch>
        </p:blipFill>
        <p:spPr bwMode="auto">
          <a:xfrm>
            <a:off x="3995936" y="350100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5013176"/>
            <a:ext cx="806489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/>
              <a:t>O período de maior risco para o feto situa-se entre as 3ª e 8ª semana de gestação (período da organogénese) para malformações e, ainda, entre a 9ª e a 15ª semana (período fetal precoce) para atraso mental. Os riscos vão diminuindo ao longo do segundo trimestre de gestação e diminuem ainda mais no terceiro trimestre</a:t>
            </a:r>
          </a:p>
        </p:txBody>
      </p:sp>
      <p:cxnSp>
        <p:nvCxnSpPr>
          <p:cNvPr id="14" name="Conexão recta unidireccional 13"/>
          <p:cNvCxnSpPr/>
          <p:nvPr/>
        </p:nvCxnSpPr>
        <p:spPr>
          <a:xfrm>
            <a:off x="1547664" y="3356992"/>
            <a:ext cx="61206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547664" y="29969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Diminuição dos Riscos</a:t>
            </a:r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7544" y="1508591"/>
            <a:ext cx="806489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/>
              <a:t>Os </a:t>
            </a:r>
            <a:r>
              <a:rPr lang="pt-PT" b="1" dirty="0"/>
              <a:t>efeitos</a:t>
            </a:r>
            <a:r>
              <a:rPr lang="pt-PT" dirty="0"/>
              <a:t> resultantes da exposição à radiação ionizante no embrião/feto </a:t>
            </a:r>
            <a:r>
              <a:rPr lang="pt-PT" b="1" dirty="0"/>
              <a:t>dependem da idade gestacional</a:t>
            </a:r>
            <a:r>
              <a:rPr lang="pt-PT" dirty="0"/>
              <a:t> durante a qual ocorreu a exposição, dos </a:t>
            </a:r>
            <a:r>
              <a:rPr lang="pt-PT" b="1" dirty="0"/>
              <a:t>mecanismos de reparação celular</a:t>
            </a:r>
            <a:r>
              <a:rPr lang="pt-PT" dirty="0"/>
              <a:t> assim como da </a:t>
            </a:r>
            <a:r>
              <a:rPr lang="pt-PT" b="1" dirty="0"/>
              <a:t>dose </a:t>
            </a:r>
            <a:r>
              <a:rPr lang="pt-PT" b="1" dirty="0" smtClean="0"/>
              <a:t>absorvida </a:t>
            </a:r>
            <a:r>
              <a:rPr lang="pt-PT" dirty="0"/>
              <a:t>pelo embrião/feto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Efeitos Biológicos das Radiações Ionizantes</a:t>
            </a:r>
            <a:endParaRPr lang="pt-P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2915" t="18329" r="11043" b="31469"/>
          <a:stretch>
            <a:fillRect/>
          </a:stretch>
        </p:blipFill>
        <p:spPr bwMode="auto">
          <a:xfrm>
            <a:off x="628493" y="1561068"/>
            <a:ext cx="7920880" cy="392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244848" y="2315014"/>
            <a:ext cx="639520" cy="241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251520" y="5608771"/>
            <a:ext cx="871296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dirty="0" smtClean="0"/>
              <a:t>A organogénese só se inicia 3 semanas após a conceção </a:t>
            </a:r>
            <a:r>
              <a:rPr lang="pt-PT" dirty="0" smtClean="0">
                <a:sym typeface="Wingdings" pitchFamily="2" charset="2"/>
              </a:rPr>
              <a:t></a:t>
            </a:r>
            <a:r>
              <a:rPr lang="pt-PT" dirty="0" smtClean="0"/>
              <a:t> a exposição à radiação no início da gravidez não resulta em malformações. </a:t>
            </a:r>
          </a:p>
          <a:p>
            <a:pPr algn="just"/>
            <a:r>
              <a:rPr lang="pt-PT" dirty="0" smtClean="0"/>
              <a:t>Neste período inicial, o principal risco é o aborto induzido (dose fetal &gt; 100mGy)</a:t>
            </a:r>
          </a:p>
        </p:txBody>
      </p:sp>
    </p:spTree>
    <p:extLst>
      <p:ext uri="{BB962C8B-B14F-4D97-AF65-F5344CB8AC3E}">
        <p14:creationId xmlns:p14="http://schemas.microsoft.com/office/powerpoint/2010/main" xmlns="" val="13140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Efeitos Biológicos das Radiações Ionizantes</a:t>
            </a:r>
            <a:endParaRPr lang="pt-P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2915" t="18329" r="11043" b="31469"/>
          <a:stretch>
            <a:fillRect/>
          </a:stretch>
        </p:blipFill>
        <p:spPr bwMode="auto">
          <a:xfrm>
            <a:off x="628493" y="1561068"/>
            <a:ext cx="7920880" cy="392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8"/>
          <p:cNvSpPr/>
          <p:nvPr/>
        </p:nvSpPr>
        <p:spPr>
          <a:xfrm>
            <a:off x="268453" y="5805264"/>
            <a:ext cx="85689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dirty="0" smtClean="0"/>
              <a:t>À medida que o período de gestação aumenta, os limites de dose para a ocorrência de malformações congénitas também aumentam.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7244848" y="2315014"/>
            <a:ext cx="639520" cy="241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438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PT" dirty="0" smtClean="0"/>
              <a:t>Efeitos Biológicos das Radiações Ionizantes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Efeitos no Sistema Nervoso:</a:t>
            </a:r>
            <a:endParaRPr lang="pt-PT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096341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Durante a 8ª e 25ª semana de gestação ocorre o desenvolvimento do sistema nervoso central (SNC), o que o torna particularmente sensível à radiação. 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179512" y="601199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dirty="0" smtClean="0">
                <a:solidFill>
                  <a:prstClr val="black"/>
                </a:solidFill>
              </a:rPr>
              <a:t>O período de maior sensibilidade do SNC situa-se entre a 8ª e 15ª semana.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88288" y="3458037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Dose fetal pouco superior a 100mGy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4726885"/>
            <a:ext cx="338437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prstClr val="black"/>
                </a:solidFill>
              </a:rPr>
              <a:t>Diminuição mensurável no quociente de inteligência (QI)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80112" y="3430741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prstClr val="black"/>
                </a:solidFill>
              </a:rPr>
              <a:t>Dose fetal de 1000mGy (1Gy)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76056" y="4726885"/>
            <a:ext cx="3600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prstClr val="black"/>
                </a:solidFill>
              </a:rPr>
              <a:t>Elevada probabilidade de ocorrer um atraso mental grave.</a:t>
            </a:r>
            <a:endParaRPr lang="pt-PT" dirty="0"/>
          </a:p>
        </p:txBody>
      </p:sp>
      <p:cxnSp>
        <p:nvCxnSpPr>
          <p:cNvPr id="16" name="Conexão recta unidireccional 15"/>
          <p:cNvCxnSpPr/>
          <p:nvPr/>
        </p:nvCxnSpPr>
        <p:spPr>
          <a:xfrm>
            <a:off x="2051720" y="42210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/>
          <p:nvPr/>
        </p:nvCxnSpPr>
        <p:spPr>
          <a:xfrm>
            <a:off x="6876256" y="42210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522489"/>
            <a:ext cx="2398177" cy="13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7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2626</Words>
  <Application>Microsoft Office PowerPoint</Application>
  <PresentationFormat>Apresentação no Ecrã (4:3)</PresentationFormat>
  <Paragraphs>265</Paragraphs>
  <Slides>50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50</vt:i4>
      </vt:variant>
    </vt:vector>
  </HeadingPairs>
  <TitlesOfParts>
    <vt:vector size="51" baseType="lpstr">
      <vt:lpstr>Cívico</vt:lpstr>
      <vt:lpstr>Radiações Ionizantes e a Gravidez  Como Estimar a Dose de Radiação recebida pelo embrião/feto durante um Procedimento de Fluoroscopia? </vt:lpstr>
      <vt:lpstr>Conteúdos:</vt:lpstr>
      <vt:lpstr>As Radiações Ionizantes e a Gravidez</vt:lpstr>
      <vt:lpstr>Efeitos Biológicos das Radiações Ionizantes</vt:lpstr>
      <vt:lpstr>Efeitos Biológicos das Radiações Ionizantes</vt:lpstr>
      <vt:lpstr>Efeitos Biológicos das Radiações Ionizantes</vt:lpstr>
      <vt:lpstr>Efeitos Biológicos das Radiações Ionizantes</vt:lpstr>
      <vt:lpstr>Efeitos Biológicos das Radiações Ionizantes</vt:lpstr>
      <vt:lpstr>Efeitos Biológicos das Radiações Ionizantes</vt:lpstr>
      <vt:lpstr>Efeitos Biológicos das Radiações Ionizantes</vt:lpstr>
      <vt:lpstr>Efeitos Biológicos das Radiações Ionizantes</vt:lpstr>
      <vt:lpstr>Princípios de Proteção Radiológica</vt:lpstr>
      <vt:lpstr>Princípios de Proteção Radiológica</vt:lpstr>
      <vt:lpstr>Princípios de Proteção Radiológica</vt:lpstr>
      <vt:lpstr>Princípios de Proteção Radiológica</vt:lpstr>
      <vt:lpstr>Dose Fetal em Procedimentos Radiológicos realizados fora da região do abdómen e pélvica</vt:lpstr>
      <vt:lpstr>Princípios de Proteção Radiológica</vt:lpstr>
      <vt:lpstr>Dose Fetal em Procedimentos Radiológicos realizados na região do abdómen e pélvica</vt:lpstr>
      <vt:lpstr>METODOLOGIA DE CÁLCULO DA DOSE FETAL</vt:lpstr>
      <vt:lpstr>Dose Fetal</vt:lpstr>
      <vt:lpstr>Dose Fetal</vt:lpstr>
      <vt:lpstr>Dose Fetal</vt:lpstr>
      <vt:lpstr>Dose Fetal</vt:lpstr>
      <vt:lpstr>Diapositivo 24</vt:lpstr>
      <vt:lpstr>Caso Prático</vt:lpstr>
      <vt:lpstr>Caso Prático</vt:lpstr>
      <vt:lpstr> “CODE fluoroscopy module”</vt:lpstr>
      <vt:lpstr>“CODE fluoroscopy module”</vt:lpstr>
      <vt:lpstr>Análise do resultado</vt:lpstr>
      <vt:lpstr>Diapositivo 30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Medidas de Otimização</vt:lpstr>
      <vt:lpstr>Conclusão</vt:lpstr>
      <vt:lpstr>Caso Real</vt:lpstr>
      <vt:lpstr>Conclusão</vt:lpstr>
      <vt:lpstr>Conclusão</vt:lpstr>
      <vt:lpstr>Consentimento informado</vt:lpstr>
      <vt:lpstr>Conclusão</vt:lpstr>
      <vt:lpstr>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Radiações Ionizantes e a Gravidez Como Estimar a Dose de Radiação recebida pelo embrião/feto durante um Procedimento de Fluoroscopia?</dc:title>
  <dc:creator>Maria 2</dc:creator>
  <cp:lastModifiedBy>Maria 2</cp:lastModifiedBy>
  <cp:revision>111</cp:revision>
  <dcterms:created xsi:type="dcterms:W3CDTF">2017-02-12T15:54:55Z</dcterms:created>
  <dcterms:modified xsi:type="dcterms:W3CDTF">2017-02-13T12:07:55Z</dcterms:modified>
</cp:coreProperties>
</file>