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6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05" autoAdjust="0"/>
  </p:normalViewPr>
  <p:slideViewPr>
    <p:cSldViewPr snapToGrid="0" snapToObjects="1">
      <p:cViewPr>
        <p:scale>
          <a:sx n="90" d="100"/>
          <a:sy n="90" d="100"/>
        </p:scale>
        <p:origin x="-1632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74594-EDA8-E84F-8729-2CD14A0ED246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1FF0D-BAE5-6847-BA12-AEBD2FE5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6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)“</a:t>
            </a:r>
            <a:r>
              <a:rPr lang="pt-P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Após o ano de 2003, foram feitos vários controlos radiológicos sobre as coleções do museu, e nos objetos mais radioativos a fim de serem conservados, ficando estes a cargo da ANDRA</a:t>
            </a:r>
            <a:r>
              <a:rPr lang="pt-PT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FF0D-BAE5-6847-BA12-AEBD2FE53E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2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FF0D-BAE5-6847-BA12-AEBD2FE53E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79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 </a:t>
            </a:r>
            <a:r>
              <a:rPr lang="en-US" dirty="0" err="1" smtClean="0"/>
              <a:t>anos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funcionamento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FF0D-BAE5-6847-BA12-AEBD2FE53E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79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 </a:t>
            </a:r>
            <a:r>
              <a:rPr lang="en-US" dirty="0" err="1" smtClean="0"/>
              <a:t>anos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funcionamento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FF0D-BAE5-6847-BA12-AEBD2FE53E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7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5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6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8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8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3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7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3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3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0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3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E5376-925C-D440-84B4-15098939338D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A229D-F8EF-994A-87CF-8D5CEB73B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6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7.jp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7.jpg"/><Relationship Id="rId5" Type="http://schemas.openxmlformats.org/officeDocument/2006/relationships/image" Target="../media/image9.jpe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jpg"/><Relationship Id="rId5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2.jp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512" y="189140"/>
            <a:ext cx="7772400" cy="645432"/>
          </a:xfrm>
        </p:spPr>
        <p:txBody>
          <a:bodyPr>
            <a:normAutofit/>
          </a:bodyPr>
          <a:lstStyle/>
          <a:p>
            <a:r>
              <a:rPr lang="pt-PT" sz="1600" b="1" dirty="0"/>
              <a:t>Mestrado em Bolonha em Proteção e Segurança Radiológica</a:t>
            </a:r>
            <a:r>
              <a:rPr lang="pt-PT" sz="1600" dirty="0" smtClean="0">
                <a:effectLst/>
              </a:rPr>
              <a:t> 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2436" y="3886200"/>
            <a:ext cx="6400800" cy="794657"/>
          </a:xfrm>
        </p:spPr>
        <p:txBody>
          <a:bodyPr>
            <a:normAutofit lnSpcReduction="10000"/>
          </a:bodyPr>
          <a:lstStyle/>
          <a:p>
            <a:r>
              <a:rPr lang="pt-PT" sz="1600" b="1" dirty="0">
                <a:solidFill>
                  <a:schemeClr val="tx1"/>
                </a:solidFill>
              </a:rPr>
              <a:t>Património Científico da História da Radioatividade: breve levantamento sobre as medidas de proteção e de segurança adoptadas no legado histórico da família </a:t>
            </a:r>
            <a:r>
              <a:rPr lang="pt-PT" sz="1600" b="1" i="1" dirty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3944" y="1484086"/>
            <a:ext cx="3129892" cy="227839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7" y="1484086"/>
            <a:ext cx="1887830" cy="22783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75714" y="4953000"/>
            <a:ext cx="528092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Unidade Curricular Isolada: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200" dirty="0"/>
              <a:t>Fundamentos de Proteção e Segurança Radiológica</a:t>
            </a:r>
          </a:p>
          <a:p>
            <a:pPr algn="ctr"/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</a:p>
          <a:p>
            <a:pPr algn="ctr"/>
            <a:r>
              <a:rPr lang="pt-P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Professor: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200" dirty="0">
                <a:solidFill>
                  <a:srgbClr val="000000"/>
                </a:solidFill>
              </a:rPr>
              <a:t>António Nazaré Falcão</a:t>
            </a:r>
          </a:p>
          <a:p>
            <a:pPr algn="ctr"/>
            <a:r>
              <a:rPr lang="pt-P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Aluna: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200" dirty="0">
                <a:solidFill>
                  <a:srgbClr val="000000"/>
                </a:solidFill>
              </a:rPr>
              <a:t>Ana Catarina Teixeira da Silva n. 88127</a:t>
            </a:r>
          </a:p>
          <a:p>
            <a:pPr algn="ctr"/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</a:p>
          <a:p>
            <a:pPr algn="ctr"/>
            <a:r>
              <a:rPr lang="pt-PT" sz="1200" dirty="0" smtClean="0">
                <a:solidFill>
                  <a:srgbClr val="000000"/>
                </a:solidFill>
              </a:rPr>
              <a:t>14 </a:t>
            </a:r>
            <a:r>
              <a:rPr lang="pt-PT" sz="1200" dirty="0">
                <a:solidFill>
                  <a:srgbClr val="000000"/>
                </a:solidFill>
              </a:rPr>
              <a:t>de fevereiro de </a:t>
            </a:r>
            <a:r>
              <a:rPr lang="pt-PT" sz="1200" dirty="0" smtClean="0">
                <a:solidFill>
                  <a:srgbClr val="000000"/>
                </a:solidFill>
              </a:rPr>
              <a:t>2017</a:t>
            </a:r>
          </a:p>
          <a:p>
            <a:pPr algn="ctr"/>
            <a:endParaRPr lang="pt-PT" sz="1200" dirty="0" smtClean="0">
              <a:solidFill>
                <a:srgbClr val="000000"/>
              </a:solidFill>
            </a:endParaRPr>
          </a:p>
          <a:p>
            <a:pPr algn="ctr"/>
            <a:r>
              <a:rPr lang="pt-PT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cteixeira@museus.ulisboa.pt</a:t>
            </a:r>
            <a:endParaRPr lang="pt-PT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56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683" y="1442485"/>
            <a:ext cx="4656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Laboratório </a:t>
            </a:r>
            <a:r>
              <a:rPr lang="pt-PT" sz="1600" b="1" i="1" dirty="0" err="1" smtClean="0"/>
              <a:t>Arcueil</a:t>
            </a:r>
            <a:r>
              <a:rPr lang="pt-PT" sz="1600" b="1" i="1" dirty="0" smtClean="0"/>
              <a:t> </a:t>
            </a:r>
            <a:r>
              <a:rPr lang="pt-PT" sz="1600" b="1" dirty="0" smtClean="0"/>
              <a:t>anexo</a:t>
            </a:r>
            <a:r>
              <a:rPr lang="pt-PT" sz="1600" b="1" i="1" dirty="0" smtClean="0"/>
              <a:t> </a:t>
            </a:r>
            <a:r>
              <a:rPr lang="pt-PT" sz="1600" b="1" dirty="0" smtClean="0"/>
              <a:t>do Instituto do Rádio</a:t>
            </a:r>
            <a:endParaRPr lang="pt-PT" sz="1600" b="1" dirty="0"/>
          </a:p>
        </p:txBody>
      </p:sp>
      <p:pic>
        <p:nvPicPr>
          <p:cNvPr id="11" name="Picture 10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461" y="2116631"/>
            <a:ext cx="2945984" cy="28787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94667" y="1989632"/>
            <a:ext cx="4811889" cy="4628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Laboratório sito na Comuna de </a:t>
            </a:r>
            <a:r>
              <a:rPr lang="pt-PT" sz="1600" dirty="0" err="1" smtClean="0"/>
              <a:t>Val-de</a:t>
            </a:r>
            <a:r>
              <a:rPr lang="pt-PT" sz="1600" dirty="0" smtClean="0"/>
              <a:t> </a:t>
            </a:r>
            <a:r>
              <a:rPr lang="pt-PT" sz="1600" dirty="0" err="1" smtClean="0"/>
              <a:t>Marne</a:t>
            </a:r>
            <a:r>
              <a:rPr lang="pt-PT" sz="1600" dirty="0" smtClean="0"/>
              <a:t> a 5km de Paris.</a:t>
            </a:r>
          </a:p>
          <a:p>
            <a:endParaRPr lang="pt-PT" sz="1000" dirty="0" smtClean="0"/>
          </a:p>
          <a:p>
            <a:r>
              <a:rPr lang="pt-PT" sz="1600" dirty="0" smtClean="0"/>
              <a:t>Mandado construir por Marie Curie ainda nos anos de 1920.</a:t>
            </a:r>
          </a:p>
          <a:p>
            <a:endParaRPr lang="pt-PT" sz="1000" dirty="0" smtClean="0"/>
          </a:p>
          <a:p>
            <a:r>
              <a:rPr lang="pt-PT" sz="1600" dirty="0" smtClean="0"/>
              <a:t>Operacional em </a:t>
            </a:r>
            <a:r>
              <a:rPr lang="pt-PT" sz="1600" b="1" dirty="0" smtClean="0"/>
              <a:t>1933 </a:t>
            </a:r>
            <a:r>
              <a:rPr lang="pt-PT" sz="1600" dirty="0" smtClean="0"/>
              <a:t>até </a:t>
            </a:r>
            <a:r>
              <a:rPr lang="pt-PT" sz="1600" b="1" dirty="0" smtClean="0"/>
              <a:t>1978, </a:t>
            </a:r>
            <a:r>
              <a:rPr lang="pt-PT" sz="1600" dirty="0" smtClean="0"/>
              <a:t>quando as instalações são abandonadas</a:t>
            </a:r>
          </a:p>
          <a:p>
            <a:endParaRPr lang="pt-PT" sz="1000" dirty="0" smtClean="0"/>
          </a:p>
          <a:p>
            <a:r>
              <a:rPr lang="pt-PT" sz="1600" dirty="0" smtClean="0"/>
              <a:t>5500 m</a:t>
            </a:r>
            <a:r>
              <a:rPr lang="pt-PT" sz="1600" baseline="30000" dirty="0" smtClean="0"/>
              <a:t>2</a:t>
            </a:r>
            <a:r>
              <a:rPr lang="pt-PT" sz="1600" dirty="0" smtClean="0"/>
              <a:t> de terreno e de 1500 m</a:t>
            </a:r>
            <a:r>
              <a:rPr lang="pt-PT" sz="1600" baseline="30000" dirty="0" smtClean="0"/>
              <a:t>2</a:t>
            </a:r>
            <a:r>
              <a:rPr lang="pt-PT" sz="1600" dirty="0" smtClean="0"/>
              <a:t> de área de cobertura do edifício.</a:t>
            </a:r>
          </a:p>
          <a:p>
            <a:endParaRPr lang="pt-PT" sz="1000" dirty="0" smtClean="0"/>
          </a:p>
          <a:p>
            <a:r>
              <a:rPr lang="pt-PT" sz="1600" dirty="0" smtClean="0"/>
              <a:t>Inicialmente destinado ao tratamento de grandes quantidades de minerais para extração de </a:t>
            </a:r>
            <a:r>
              <a:rPr lang="pt-PT" sz="1600" dirty="0" err="1" smtClean="0"/>
              <a:t>radioelementos</a:t>
            </a:r>
            <a:r>
              <a:rPr lang="pt-PT" sz="1600" dirty="0" smtClean="0"/>
              <a:t>.</a:t>
            </a:r>
          </a:p>
          <a:p>
            <a:endParaRPr lang="pt-PT" sz="1000" dirty="0" smtClean="0"/>
          </a:p>
          <a:p>
            <a:r>
              <a:rPr lang="pt-PT" sz="1600" dirty="0" smtClean="0"/>
              <a:t>Posterior utilização pelo IPN - </a:t>
            </a:r>
            <a:r>
              <a:rPr lang="pt-PT" sz="1600" i="1" dirty="0" err="1" smtClean="0"/>
              <a:t>L'Institut</a:t>
            </a:r>
            <a:r>
              <a:rPr lang="pt-PT" sz="1600" i="1" dirty="0" smtClean="0"/>
              <a:t> de </a:t>
            </a:r>
            <a:r>
              <a:rPr lang="pt-PT" sz="1600" i="1" dirty="0" err="1" smtClean="0"/>
              <a:t>Physique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Nucléaire</a:t>
            </a:r>
            <a:r>
              <a:rPr lang="pt-PT" sz="1600" i="1" dirty="0" smtClean="0"/>
              <a:t> de </a:t>
            </a:r>
            <a:r>
              <a:rPr lang="pt-PT" sz="1600" i="1" dirty="0" err="1" smtClean="0"/>
              <a:t>la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Faculté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des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Sciences</a:t>
            </a:r>
            <a:r>
              <a:rPr lang="pt-PT" sz="1600" i="1" dirty="0" smtClean="0"/>
              <a:t> de Paris </a:t>
            </a:r>
            <a:r>
              <a:rPr lang="pt-PT" sz="1600" i="1" dirty="0" err="1" smtClean="0"/>
              <a:t>et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Orsay</a:t>
            </a:r>
            <a:r>
              <a:rPr lang="pt-PT" sz="1600" i="1" dirty="0" smtClean="0"/>
              <a:t>.</a:t>
            </a:r>
            <a:endParaRPr lang="pt-PT" sz="1600" dirty="0" smtClean="0"/>
          </a:p>
          <a:p>
            <a:endParaRPr lang="pt-PT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377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129" y="1442485"/>
            <a:ext cx="4656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Laboratório </a:t>
            </a:r>
            <a:r>
              <a:rPr lang="pt-PT" sz="1600" b="1" i="1" dirty="0" err="1" smtClean="0"/>
              <a:t>Arcueil</a:t>
            </a:r>
            <a:r>
              <a:rPr lang="pt-PT" sz="1600" b="1" i="1" dirty="0" smtClean="0"/>
              <a:t> </a:t>
            </a:r>
            <a:r>
              <a:rPr lang="pt-PT" sz="1600" b="1" dirty="0" smtClean="0"/>
              <a:t>anexo</a:t>
            </a:r>
            <a:r>
              <a:rPr lang="pt-PT" sz="1600" b="1" i="1" dirty="0" smtClean="0"/>
              <a:t> </a:t>
            </a:r>
            <a:r>
              <a:rPr lang="pt-PT" sz="1600" b="1" dirty="0" smtClean="0"/>
              <a:t>do Instituto do Rádio</a:t>
            </a:r>
            <a:endParaRPr lang="pt-PT" sz="1600" b="1" dirty="0"/>
          </a:p>
        </p:txBody>
      </p:sp>
      <p:pic>
        <p:nvPicPr>
          <p:cNvPr id="11" name="Picture 10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712" y="2469409"/>
            <a:ext cx="3217334" cy="35137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94667" y="2102520"/>
            <a:ext cx="501347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Após o encerramento o laboratório foi alvo de várias descontaminações:</a:t>
            </a:r>
          </a:p>
          <a:p>
            <a:endParaRPr lang="pt-PT" sz="1000" dirty="0" smtClean="0"/>
          </a:p>
          <a:p>
            <a:r>
              <a:rPr lang="pt-PT" sz="1500" dirty="0" smtClean="0"/>
              <a:t>- No ano de 1992, fontes, minerais ricos e soluções concentradas de rádio foram recolhidos pela CEA;</a:t>
            </a:r>
          </a:p>
          <a:p>
            <a:endParaRPr lang="pt-PT" sz="1000" dirty="0" smtClean="0"/>
          </a:p>
          <a:p>
            <a:r>
              <a:rPr lang="pt-PT" sz="1500" dirty="0" smtClean="0"/>
              <a:t>- Entre 1992 e 2002 </a:t>
            </a:r>
            <a:r>
              <a:rPr lang="pt-PT" sz="1500" dirty="0" smtClean="0"/>
              <a:t>decorre um </a:t>
            </a:r>
            <a:r>
              <a:rPr lang="pt-PT" sz="1500" dirty="0" smtClean="0"/>
              <a:t>conjunto de intervenções da ANDRA:  relatório técnico, caraterização do local e ações de mitigação de incêndios;</a:t>
            </a:r>
          </a:p>
          <a:p>
            <a:endParaRPr lang="pt-PT" sz="1000" dirty="0" smtClean="0"/>
          </a:p>
          <a:p>
            <a:r>
              <a:rPr lang="pt-PT" sz="1500" dirty="0" smtClean="0"/>
              <a:t>- Em 2000 a ANDRA tria 4 toneladas de produtos químicos, sendo recolhidos exceto os contaminantes radiológicos que ficaram armazenados </a:t>
            </a:r>
            <a:r>
              <a:rPr lang="pt-PT" sz="1500" i="1" dirty="0" err="1" smtClean="0"/>
              <a:t>in</a:t>
            </a:r>
            <a:r>
              <a:rPr lang="pt-PT" sz="1500" i="1" dirty="0" smtClean="0"/>
              <a:t> </a:t>
            </a:r>
            <a:r>
              <a:rPr lang="pt-PT" sz="1500" i="1" dirty="0" err="1" smtClean="0"/>
              <a:t>situ</a:t>
            </a:r>
            <a:r>
              <a:rPr lang="pt-PT" sz="1500" dirty="0"/>
              <a:t>;</a:t>
            </a:r>
            <a:endParaRPr lang="pt-PT" sz="1500" dirty="0" smtClean="0"/>
          </a:p>
          <a:p>
            <a:endParaRPr lang="pt-PT" sz="1000" dirty="0" smtClean="0"/>
          </a:p>
          <a:p>
            <a:r>
              <a:rPr lang="pt-PT" sz="1500" dirty="0" smtClean="0"/>
              <a:t>Em 2002, procede ainda à recolha de documentação contaminada;</a:t>
            </a:r>
          </a:p>
          <a:p>
            <a:endParaRPr lang="pt-PT" sz="1000" dirty="0" smtClean="0"/>
          </a:p>
          <a:p>
            <a:r>
              <a:rPr lang="pt-PT" sz="1500" dirty="0" smtClean="0"/>
              <a:t>- Resta a última fase que inclui a remoção total do material contaminante, equipamentos, descontaminação do edifício e terreno exterior prevista a conclusão para 2018?</a:t>
            </a:r>
            <a:endParaRPr lang="pt-PT" sz="1500" dirty="0"/>
          </a:p>
        </p:txBody>
      </p:sp>
    </p:spTree>
    <p:extLst>
      <p:ext uri="{BB962C8B-B14F-4D97-AF65-F5344CB8AC3E}">
        <p14:creationId xmlns:p14="http://schemas.microsoft.com/office/powerpoint/2010/main" val="2595472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 cstate="email">
            <a:alphaModFix amt="6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9534" y="834572"/>
            <a:ext cx="5178354" cy="41613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512" y="189140"/>
            <a:ext cx="7772400" cy="645432"/>
          </a:xfrm>
        </p:spPr>
        <p:txBody>
          <a:bodyPr>
            <a:normAutofit/>
          </a:bodyPr>
          <a:lstStyle/>
          <a:p>
            <a:r>
              <a:rPr lang="pt-PT" sz="1600" b="1" dirty="0"/>
              <a:t>Mestrado em Bolonha em Proteção e Segurança Radiológica</a:t>
            </a:r>
            <a:r>
              <a:rPr lang="pt-PT" sz="1600" dirty="0" smtClean="0">
                <a:effectLst/>
              </a:rPr>
              <a:t> 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375" b="23333"/>
          <a:stretch/>
        </p:blipFill>
        <p:spPr>
          <a:xfrm>
            <a:off x="24490" y="189139"/>
            <a:ext cx="1590222" cy="645433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70396" y="4968319"/>
            <a:ext cx="6490711" cy="188323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 err="1" smtClean="0">
                <a:solidFill>
                  <a:srgbClr val="000000"/>
                </a:solidFill>
              </a:rPr>
              <a:t>Agracedimentos</a:t>
            </a:r>
            <a:r>
              <a:rPr lang="en-US" sz="1400" b="1" dirty="0" smtClean="0">
                <a:solidFill>
                  <a:srgbClr val="000000"/>
                </a:solidFill>
              </a:rPr>
              <a:t>: </a:t>
            </a:r>
            <a:r>
              <a:rPr lang="en-US" sz="1400" dirty="0" err="1" smtClean="0">
                <a:solidFill>
                  <a:srgbClr val="000000"/>
                </a:solidFill>
              </a:rPr>
              <a:t>ao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  <a:r>
              <a:rPr lang="pt-PT" sz="1400" dirty="0" err="1" smtClean="0">
                <a:solidFill>
                  <a:srgbClr val="000000"/>
                </a:solidFill>
              </a:rPr>
              <a:t>Musée</a:t>
            </a:r>
            <a:r>
              <a:rPr lang="pt-PT" sz="1400" dirty="0" smtClean="0">
                <a:solidFill>
                  <a:srgbClr val="000000"/>
                </a:solidFill>
              </a:rPr>
              <a:t> Curie</a:t>
            </a:r>
            <a:r>
              <a:rPr lang="pt-PT" sz="1400" dirty="0">
                <a:solidFill>
                  <a:srgbClr val="000000"/>
                </a:solidFill>
              </a:rPr>
              <a:t> </a:t>
            </a:r>
            <a:r>
              <a:rPr lang="pt-PT" sz="1400" dirty="0" smtClean="0">
                <a:solidFill>
                  <a:srgbClr val="000000"/>
                </a:solidFill>
              </a:rPr>
              <a:t>e à Biblioteca </a:t>
            </a:r>
            <a:r>
              <a:rPr lang="pt-PT" sz="1400" dirty="0">
                <a:solidFill>
                  <a:srgbClr val="000000"/>
                </a:solidFill>
              </a:rPr>
              <a:t>Nacional de França (</a:t>
            </a:r>
            <a:r>
              <a:rPr lang="pt-PT" sz="1400" dirty="0" err="1">
                <a:solidFill>
                  <a:srgbClr val="000000"/>
                </a:solidFill>
              </a:rPr>
              <a:t>BnF</a:t>
            </a:r>
            <a:r>
              <a:rPr lang="pt-PT" sz="1400" dirty="0" smtClean="0">
                <a:solidFill>
                  <a:srgbClr val="000000"/>
                </a:solidFill>
              </a:rPr>
              <a:t>)</a:t>
            </a:r>
            <a:endParaRPr lang="en-US" sz="1400" dirty="0">
              <a:solidFill>
                <a:srgbClr val="000000"/>
              </a:solidFill>
            </a:endParaRPr>
          </a:p>
          <a:p>
            <a:pPr algn="just"/>
            <a:r>
              <a:rPr lang="en-US" sz="1400" b="1" dirty="0" err="1" smtClean="0">
                <a:solidFill>
                  <a:srgbClr val="000000"/>
                </a:solidFill>
              </a:rPr>
              <a:t>Fotos</a:t>
            </a:r>
            <a:r>
              <a:rPr lang="en-US" sz="1400" b="1" dirty="0">
                <a:solidFill>
                  <a:srgbClr val="000000"/>
                </a:solidFill>
              </a:rPr>
              <a:t>: </a:t>
            </a:r>
            <a:r>
              <a:rPr lang="en-US" sz="1400" dirty="0" err="1" smtClean="0">
                <a:solidFill>
                  <a:srgbClr val="000000"/>
                </a:solidFill>
              </a:rPr>
              <a:t>Arquivo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Histórico</a:t>
            </a:r>
            <a:r>
              <a:rPr lang="en-US" sz="1400" dirty="0" smtClean="0">
                <a:solidFill>
                  <a:srgbClr val="000000"/>
                </a:solidFill>
              </a:rPr>
              <a:t> do </a:t>
            </a:r>
            <a:r>
              <a:rPr lang="en-US" sz="1400" dirty="0" err="1" smtClean="0">
                <a:solidFill>
                  <a:srgbClr val="000000"/>
                </a:solidFill>
              </a:rPr>
              <a:t>Musée</a:t>
            </a:r>
            <a:r>
              <a:rPr lang="en-US" sz="1400" dirty="0" smtClean="0">
                <a:solidFill>
                  <a:srgbClr val="000000"/>
                </a:solidFill>
              </a:rPr>
              <a:t> Curie; https</a:t>
            </a:r>
            <a:r>
              <a:rPr lang="en-US" sz="1400" dirty="0">
                <a:solidFill>
                  <a:srgbClr val="000000"/>
                </a:solidFill>
              </a:rPr>
              <a:t>://www.nobelprize.org/nobel_prizes/themes/physics/curie/</a:t>
            </a:r>
            <a:r>
              <a:rPr lang="en-US" sz="1400" dirty="0" smtClean="0">
                <a:solidFill>
                  <a:srgbClr val="000000"/>
                </a:solidFill>
              </a:rPr>
              <a:t>index.html</a:t>
            </a:r>
            <a:r>
              <a:rPr lang="en-US" sz="1400" dirty="0">
                <a:solidFill>
                  <a:srgbClr val="000000"/>
                </a:solidFill>
              </a:rPr>
              <a:t>; https://</a:t>
            </a:r>
            <a:r>
              <a:rPr lang="en-US" sz="1400" dirty="0" err="1">
                <a:solidFill>
                  <a:srgbClr val="000000"/>
                </a:solidFill>
              </a:rPr>
              <a:t>www.ecolemariecurie-lunel.fr</a:t>
            </a:r>
            <a:r>
              <a:rPr lang="en-US" sz="1400" dirty="0">
                <a:solidFill>
                  <a:srgbClr val="000000"/>
                </a:solidFill>
              </a:rPr>
              <a:t>/</a:t>
            </a:r>
            <a:r>
              <a:rPr lang="en-US" sz="1400" dirty="0" err="1">
                <a:solidFill>
                  <a:srgbClr val="000000"/>
                </a:solidFill>
              </a:rPr>
              <a:t>spip.php?page</a:t>
            </a:r>
            <a:r>
              <a:rPr lang="en-US" sz="1400" dirty="0">
                <a:solidFill>
                  <a:srgbClr val="000000"/>
                </a:solidFill>
              </a:rPr>
              <a:t>=</a:t>
            </a:r>
            <a:r>
              <a:rPr lang="en-US" sz="1400" dirty="0" err="1">
                <a:solidFill>
                  <a:srgbClr val="000000"/>
                </a:solidFill>
              </a:rPr>
              <a:t>imprimer&amp;id_article</a:t>
            </a:r>
            <a:r>
              <a:rPr lang="en-US" sz="1400" dirty="0">
                <a:solidFill>
                  <a:srgbClr val="000000"/>
                </a:solidFill>
              </a:rPr>
              <a:t>=</a:t>
            </a:r>
            <a:r>
              <a:rPr lang="en-US" sz="1400" dirty="0" smtClean="0">
                <a:solidFill>
                  <a:srgbClr val="000000"/>
                </a:solidFill>
              </a:rPr>
              <a:t>30;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6999" y="2751667"/>
            <a:ext cx="200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Obrigada</a:t>
            </a:r>
            <a:r>
              <a:rPr lang="en-US" b="1" dirty="0" smtClean="0">
                <a:solidFill>
                  <a:schemeClr val="bg1"/>
                </a:solidFill>
              </a:rPr>
              <a:t>!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4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55333" y="1963453"/>
            <a:ext cx="6400800" cy="2834325"/>
          </a:xfrm>
        </p:spPr>
        <p:txBody>
          <a:bodyPr>
            <a:normAutofit/>
          </a:bodyPr>
          <a:lstStyle/>
          <a:p>
            <a:endParaRPr lang="pt-PT" sz="1600" b="1" dirty="0" smtClean="0">
              <a:solidFill>
                <a:srgbClr val="000000"/>
              </a:solidFill>
            </a:endParaRPr>
          </a:p>
          <a:p>
            <a:pPr algn="just"/>
            <a:r>
              <a:rPr lang="pt-PT" sz="1600" b="1" dirty="0" smtClean="0">
                <a:solidFill>
                  <a:srgbClr val="000000"/>
                </a:solidFill>
              </a:rPr>
              <a:t>Objetivo: </a:t>
            </a:r>
          </a:p>
          <a:p>
            <a:pPr algn="just"/>
            <a:r>
              <a:rPr lang="pt-PT" sz="1600" dirty="0" smtClean="0">
                <a:solidFill>
                  <a:srgbClr val="000000"/>
                </a:solidFill>
              </a:rPr>
              <a:t>Aferir o estado em que se encontra o património que subsistiu e as medidas de proteção e de segurança radiológica que foram adotadas.</a:t>
            </a:r>
          </a:p>
          <a:p>
            <a:pPr algn="just"/>
            <a:endParaRPr lang="pt-PT" sz="1600" dirty="0" smtClean="0">
              <a:solidFill>
                <a:srgbClr val="000000"/>
              </a:solidFill>
            </a:endParaRPr>
          </a:p>
          <a:p>
            <a:pPr algn="just"/>
            <a:r>
              <a:rPr lang="pt-PT" sz="1600" b="1" dirty="0" smtClean="0">
                <a:solidFill>
                  <a:srgbClr val="000000"/>
                </a:solidFill>
              </a:rPr>
              <a:t>Metodologia: </a:t>
            </a:r>
          </a:p>
          <a:p>
            <a:pPr algn="just"/>
            <a:r>
              <a:rPr lang="pt-PT" sz="1600" dirty="0" smtClean="0">
                <a:solidFill>
                  <a:srgbClr val="000000"/>
                </a:solidFill>
              </a:rPr>
              <a:t>Levantamento de fontes bibliográficas, iconográficas e outras referências;</a:t>
            </a:r>
          </a:p>
          <a:p>
            <a:pPr algn="just"/>
            <a:r>
              <a:rPr lang="pt-PT" sz="1600" dirty="0">
                <a:solidFill>
                  <a:srgbClr val="000000"/>
                </a:solidFill>
              </a:rPr>
              <a:t>i</a:t>
            </a:r>
            <a:r>
              <a:rPr lang="pt-PT" sz="1600" dirty="0" smtClean="0">
                <a:solidFill>
                  <a:srgbClr val="000000"/>
                </a:solidFill>
              </a:rPr>
              <a:t>nquérito e questionário endereçados ao </a:t>
            </a:r>
            <a:r>
              <a:rPr lang="pt-PT" sz="1600" dirty="0" err="1" smtClean="0">
                <a:solidFill>
                  <a:srgbClr val="000000"/>
                </a:solidFill>
              </a:rPr>
              <a:t>Musée</a:t>
            </a:r>
            <a:r>
              <a:rPr lang="pt-PT" sz="1600" dirty="0" smtClean="0">
                <a:solidFill>
                  <a:srgbClr val="000000"/>
                </a:solidFill>
              </a:rPr>
              <a:t> Curie e à Biblioteca nacional de França (</a:t>
            </a:r>
            <a:r>
              <a:rPr lang="pt-PT" sz="1600" dirty="0" err="1" smtClean="0">
                <a:solidFill>
                  <a:srgbClr val="000000"/>
                </a:solidFill>
              </a:rPr>
              <a:t>BnF</a:t>
            </a:r>
            <a:r>
              <a:rPr lang="pt-PT" sz="1600" dirty="0" smtClean="0">
                <a:solidFill>
                  <a:srgbClr val="000000"/>
                </a:solidFill>
              </a:rPr>
              <a:t>)</a:t>
            </a:r>
            <a:r>
              <a:rPr lang="pt-PT" sz="1600" dirty="0" smtClean="0">
                <a:solidFill>
                  <a:srgbClr val="000000"/>
                </a:solidFill>
              </a:rPr>
              <a:t>.</a:t>
            </a:r>
            <a:endParaRPr lang="pt-PT" sz="1600" dirty="0">
              <a:solidFill>
                <a:srgbClr val="000000"/>
              </a:solidFill>
            </a:endParaRPr>
          </a:p>
        </p:txBody>
      </p:sp>
      <p:pic>
        <p:nvPicPr>
          <p:cNvPr id="10" name="Picture 9" descr="c_pier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89" y="1088571"/>
            <a:ext cx="1778000" cy="2514600"/>
          </a:xfrm>
          <a:prstGeom prst="rect">
            <a:avLst/>
          </a:prstGeom>
        </p:spPr>
      </p:pic>
      <p:pic>
        <p:nvPicPr>
          <p:cNvPr id="11" name="Picture 10" descr="c_marie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89" y="3992033"/>
            <a:ext cx="1778000" cy="2514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5111" y="3560838"/>
            <a:ext cx="1890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Pierre Curie (1859-1906)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66889" y="6480427"/>
            <a:ext cx="1890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Marie Curie (1867-1934)</a:t>
            </a:r>
            <a:endParaRPr lang="en-US" sz="1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55333" y="4797778"/>
            <a:ext cx="645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600" b="1" dirty="0">
                <a:solidFill>
                  <a:srgbClr val="000000"/>
                </a:solidFill>
              </a:rPr>
              <a:t>Âmbito:  </a:t>
            </a:r>
          </a:p>
          <a:p>
            <a:pPr algn="just"/>
            <a:r>
              <a:rPr lang="pt-PT" sz="1600" dirty="0">
                <a:solidFill>
                  <a:srgbClr val="000000"/>
                </a:solidFill>
              </a:rPr>
              <a:t>Património edificado (</a:t>
            </a:r>
            <a:r>
              <a:rPr lang="pt-PT" sz="1600" dirty="0" err="1">
                <a:solidFill>
                  <a:srgbClr val="000000"/>
                </a:solidFill>
              </a:rPr>
              <a:t>inc</a:t>
            </a:r>
            <a:r>
              <a:rPr lang="pt-PT" sz="1600" dirty="0">
                <a:solidFill>
                  <a:srgbClr val="000000"/>
                </a:solidFill>
              </a:rPr>
              <a:t>. </a:t>
            </a:r>
            <a:r>
              <a:rPr lang="pt-PT" sz="1600" dirty="0" err="1">
                <a:solidFill>
                  <a:srgbClr val="000000"/>
                </a:solidFill>
              </a:rPr>
              <a:t>Musée</a:t>
            </a:r>
            <a:r>
              <a:rPr lang="pt-PT" sz="1600" dirty="0">
                <a:solidFill>
                  <a:srgbClr val="000000"/>
                </a:solidFill>
              </a:rPr>
              <a:t> Curie), o acervo instrumental e documental.</a:t>
            </a:r>
          </a:p>
        </p:txBody>
      </p:sp>
    </p:spTree>
    <p:extLst>
      <p:ext uri="{BB962C8B-B14F-4D97-AF65-F5344CB8AC3E}">
        <p14:creationId xmlns:p14="http://schemas.microsoft.com/office/powerpoint/2010/main" val="1787118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2436" y="5026575"/>
            <a:ext cx="6400800" cy="857758"/>
          </a:xfrm>
        </p:spPr>
        <p:txBody>
          <a:bodyPr>
            <a:normAutofit/>
          </a:bodyPr>
          <a:lstStyle/>
          <a:p>
            <a:r>
              <a:rPr lang="pt-PT" sz="1400" b="1" dirty="0" smtClean="0">
                <a:solidFill>
                  <a:srgbClr val="000000"/>
                </a:solidFill>
              </a:rPr>
              <a:t>Aspeto exterior e interior do ‘hangar’ de descoberta do polónio e rádio. Antigo espaço da Faculdade de Medicina da Universidade de Paris, utilizado como sala de dissecação (na década de 1890).</a:t>
            </a:r>
            <a:endParaRPr lang="pt-PT" sz="1400" b="1" dirty="0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991"/>
          <a:stretch/>
        </p:blipFill>
        <p:spPr>
          <a:xfrm>
            <a:off x="235341" y="1794226"/>
            <a:ext cx="3715770" cy="2947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3334" y="1794225"/>
            <a:ext cx="4674808" cy="29471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5341" y="1325223"/>
            <a:ext cx="2953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Edificado</a:t>
            </a:r>
            <a:endParaRPr lang="pt-PT" sz="1600" b="1" dirty="0"/>
          </a:p>
        </p:txBody>
      </p:sp>
    </p:spTree>
    <p:extLst>
      <p:ext uri="{BB962C8B-B14F-4D97-AF65-F5344CB8AC3E}">
        <p14:creationId xmlns:p14="http://schemas.microsoft.com/office/powerpoint/2010/main" val="65743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067" y="5178774"/>
            <a:ext cx="3237936" cy="857758"/>
          </a:xfrm>
        </p:spPr>
        <p:txBody>
          <a:bodyPr>
            <a:normAutofit/>
          </a:bodyPr>
          <a:lstStyle/>
          <a:p>
            <a:pPr algn="just"/>
            <a:r>
              <a:rPr lang="pt-PT" sz="1400" b="1" dirty="0" smtClean="0">
                <a:solidFill>
                  <a:srgbClr val="000000"/>
                </a:solidFill>
              </a:rPr>
              <a:t>Faculdade de Ciências da Universidade de Paris. Rua </a:t>
            </a:r>
            <a:r>
              <a:rPr lang="pt-PT" sz="1400" b="1" dirty="0" err="1" smtClean="0">
                <a:solidFill>
                  <a:srgbClr val="000000"/>
                </a:solidFill>
              </a:rPr>
              <a:t>Cuvier</a:t>
            </a:r>
            <a:r>
              <a:rPr lang="pt-PT" sz="1400" b="1" dirty="0" smtClean="0">
                <a:solidFill>
                  <a:srgbClr val="000000"/>
                </a:solidFill>
              </a:rPr>
              <a:t>. S/d.</a:t>
            </a:r>
            <a:endParaRPr lang="pt-PT" sz="1400" b="1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2" y="1999648"/>
            <a:ext cx="3237936" cy="3122683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96232" y="2013759"/>
            <a:ext cx="3786991" cy="31226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5197685" y="5192886"/>
            <a:ext cx="2565551" cy="33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400" b="1" dirty="0" smtClean="0">
                <a:solidFill>
                  <a:srgbClr val="000000"/>
                </a:solidFill>
              </a:rPr>
              <a:t>Instituto do Rádio (Séc. XX)</a:t>
            </a:r>
            <a:endParaRPr lang="pt-PT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341" y="1325223"/>
            <a:ext cx="2953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Edificado</a:t>
            </a:r>
            <a:endParaRPr lang="pt-PT" sz="1600" b="1" dirty="0"/>
          </a:p>
        </p:txBody>
      </p:sp>
    </p:spTree>
    <p:extLst>
      <p:ext uri="{BB962C8B-B14F-4D97-AF65-F5344CB8AC3E}">
        <p14:creationId xmlns:p14="http://schemas.microsoft.com/office/powerpoint/2010/main" val="2759347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748" y="5602110"/>
            <a:ext cx="6215377" cy="409225"/>
          </a:xfrm>
        </p:spPr>
        <p:txBody>
          <a:bodyPr>
            <a:normAutofit/>
          </a:bodyPr>
          <a:lstStyle/>
          <a:p>
            <a:pPr algn="just"/>
            <a:r>
              <a:rPr lang="pt-PT" sz="1400" b="1" dirty="0" smtClean="0">
                <a:solidFill>
                  <a:srgbClr val="000000"/>
                </a:solidFill>
              </a:rPr>
              <a:t>Instituto do Rádio – Pavilhão Pasteur à direita e Pavilhão Curie à esquerda, 1914.</a:t>
            </a:r>
            <a:endParaRPr lang="pt-PT" sz="1400" b="1" dirty="0">
              <a:solidFill>
                <a:srgbClr val="000000"/>
              </a:solidFill>
            </a:endParaRPr>
          </a:p>
        </p:txBody>
      </p:sp>
      <p:pic>
        <p:nvPicPr>
          <p:cNvPr id="5" name="Picture 4" descr="ldr-dessin-b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56" y="2023529"/>
            <a:ext cx="7620000" cy="3479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341" y="1325223"/>
            <a:ext cx="2953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Edificado</a:t>
            </a:r>
            <a:endParaRPr lang="pt-PT" sz="1600" b="1" dirty="0"/>
          </a:p>
        </p:txBody>
      </p:sp>
    </p:spTree>
    <p:extLst>
      <p:ext uri="{BB962C8B-B14F-4D97-AF65-F5344CB8AC3E}">
        <p14:creationId xmlns:p14="http://schemas.microsoft.com/office/powerpoint/2010/main" val="143584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991"/>
          <a:stretch/>
        </p:blipFill>
        <p:spPr>
          <a:xfrm>
            <a:off x="630452" y="1116895"/>
            <a:ext cx="2278377" cy="16629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452" y="2977444"/>
            <a:ext cx="2278377" cy="1862665"/>
          </a:xfrm>
          <a:prstGeom prst="rect">
            <a:avLst/>
          </a:prstGeom>
        </p:spPr>
      </p:pic>
      <p:pic>
        <p:nvPicPr>
          <p:cNvPr id="7" name="Picture 6" descr="pavillon_curie_b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" y="5051776"/>
            <a:ext cx="2322009" cy="1683457"/>
          </a:xfrm>
          <a:prstGeom prst="rect">
            <a:avLst/>
          </a:prstGeom>
        </p:spPr>
      </p:pic>
      <p:pic>
        <p:nvPicPr>
          <p:cNvPr id="11" name="Picture 10" descr="musee-curi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289" y="5051776"/>
            <a:ext cx="2241893" cy="1683457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866444" y="2201333"/>
            <a:ext cx="21025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66444" y="4032955"/>
            <a:ext cx="21025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66444" y="5627511"/>
            <a:ext cx="21025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42289" y="2032056"/>
            <a:ext cx="2050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Demolido</a:t>
            </a: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42289" y="3863678"/>
            <a:ext cx="2050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Demolido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anexo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66444" y="5856109"/>
            <a:ext cx="205015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I</a:t>
            </a:r>
            <a:r>
              <a:rPr lang="en-US" sz="1600" b="1" dirty="0" err="1" smtClean="0"/>
              <a:t>nstituto</a:t>
            </a:r>
            <a:r>
              <a:rPr lang="en-US" sz="1600" b="1" dirty="0" smtClean="0"/>
              <a:t> do </a:t>
            </a:r>
            <a:r>
              <a:rPr lang="en-US" sz="1600" b="1" dirty="0" err="1" smtClean="0"/>
              <a:t>Rádio</a:t>
            </a:r>
            <a:r>
              <a:rPr lang="en-US" sz="1600" b="1" dirty="0" smtClean="0"/>
              <a:t> / Curie / </a:t>
            </a:r>
            <a:r>
              <a:rPr lang="en-US" sz="1600" b="1" dirty="0" err="1" smtClean="0"/>
              <a:t>Musée</a:t>
            </a:r>
            <a:r>
              <a:rPr lang="en-US" sz="1600" b="1" dirty="0" smtClean="0"/>
              <a:t> Curie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092220" y="5009216"/>
            <a:ext cx="2050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Musealização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05932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pic>
        <p:nvPicPr>
          <p:cNvPr id="7" name="Picture 6" descr="pavillon_curie_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" y="1994092"/>
            <a:ext cx="2322009" cy="1683457"/>
          </a:xfrm>
          <a:prstGeom prst="rect">
            <a:avLst/>
          </a:prstGeom>
        </p:spPr>
      </p:pic>
      <p:pic>
        <p:nvPicPr>
          <p:cNvPr id="11" name="Picture 10" descr="musee-curi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2" y="4557879"/>
            <a:ext cx="2322009" cy="17436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7683" y="1442485"/>
            <a:ext cx="4656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Instituto</a:t>
            </a:r>
            <a:r>
              <a:rPr lang="en-US" sz="1600" b="1" dirty="0" smtClean="0"/>
              <a:t> do </a:t>
            </a:r>
            <a:r>
              <a:rPr lang="en-US" sz="1600" b="1" dirty="0" err="1" smtClean="0"/>
              <a:t>Rádio</a:t>
            </a:r>
            <a:r>
              <a:rPr lang="en-US" sz="1600" b="1" dirty="0" smtClean="0"/>
              <a:t>/ </a:t>
            </a:r>
            <a:r>
              <a:rPr lang="en-US" sz="1600" b="1" dirty="0" err="1" smtClean="0"/>
              <a:t>Musée</a:t>
            </a:r>
            <a:r>
              <a:rPr lang="en-US" sz="1600" b="1" dirty="0" smtClean="0"/>
              <a:t> Curie</a:t>
            </a:r>
            <a:endParaRPr lang="en-US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221364" y="1895315"/>
            <a:ext cx="5573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1981</a:t>
            </a:r>
            <a:endParaRPr lang="pt-BR" sz="1600" dirty="0" smtClean="0"/>
          </a:p>
          <a:p>
            <a:r>
              <a:rPr lang="pt-BR" sz="1600" dirty="0" smtClean="0"/>
              <a:t>Descontaminação do Instituto do Rádio</a:t>
            </a:r>
          </a:p>
          <a:p>
            <a:r>
              <a:rPr lang="pt-BR" sz="1600" dirty="0" smtClean="0"/>
              <a:t>Incluindo o Laboratório de Química da Marie Curie</a:t>
            </a:r>
          </a:p>
          <a:p>
            <a:r>
              <a:rPr lang="pt-BR" sz="1600" dirty="0" smtClean="0"/>
              <a:t>Apoio da Liga Francesa contra o Cancro</a:t>
            </a:r>
          </a:p>
          <a:p>
            <a:r>
              <a:rPr lang="pt-BR" sz="1600" dirty="0" err="1" smtClean="0"/>
              <a:t>Musealização</a:t>
            </a:r>
            <a:r>
              <a:rPr lang="pt-BR" sz="1600" dirty="0" smtClean="0"/>
              <a:t> do Laboratório de Química</a:t>
            </a:r>
          </a:p>
          <a:p>
            <a:r>
              <a:rPr lang="pt-BR" sz="1600" dirty="0" smtClean="0"/>
              <a:t>Abertura do </a:t>
            </a:r>
            <a:r>
              <a:rPr lang="pt-BR" sz="1600" dirty="0" err="1" smtClean="0"/>
              <a:t>Musée</a:t>
            </a:r>
            <a:r>
              <a:rPr lang="pt-BR" sz="1600" dirty="0" smtClean="0"/>
              <a:t> Curie em 1992</a:t>
            </a:r>
            <a:endParaRPr lang="pt-BR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193142" y="3797484"/>
            <a:ext cx="58097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2010-12</a:t>
            </a:r>
          </a:p>
          <a:p>
            <a:r>
              <a:rPr lang="pt-PT" sz="1600" dirty="0" smtClean="0"/>
              <a:t>Encerramento do </a:t>
            </a:r>
            <a:r>
              <a:rPr lang="pt-PT" sz="1600" dirty="0" err="1" smtClean="0"/>
              <a:t>Musée</a:t>
            </a:r>
            <a:r>
              <a:rPr lang="pt-PT" sz="1600" dirty="0" smtClean="0"/>
              <a:t> Curie </a:t>
            </a:r>
          </a:p>
          <a:p>
            <a:r>
              <a:rPr lang="pt-PT" sz="1600" dirty="0" smtClean="0"/>
              <a:t>Controlo radiológico e descontaminação dos solos</a:t>
            </a:r>
          </a:p>
          <a:p>
            <a:endParaRPr lang="pt-PT" sz="1000" dirty="0" smtClean="0"/>
          </a:p>
          <a:p>
            <a:r>
              <a:rPr lang="pt-PT" sz="1600" dirty="0" smtClean="0"/>
              <a:t>Ao longo de 50 anos este edifício incluiu laboratórios com fontes e substâncias radioativas. Neste espaço de tempo, fontes, objetos e outros foram recolhidos pela ANDRA</a:t>
            </a:r>
          </a:p>
          <a:p>
            <a:endParaRPr lang="pt-PT" sz="1000" b="1" dirty="0" smtClean="0"/>
          </a:p>
          <a:p>
            <a:r>
              <a:rPr lang="pt-PT" sz="1600" b="1" dirty="0" smtClean="0"/>
              <a:t>Atualmente</a:t>
            </a:r>
          </a:p>
          <a:p>
            <a:r>
              <a:rPr lang="pt-PT" sz="1600" dirty="0" smtClean="0"/>
              <a:t>Aguardam os resultados de um estudo mais preciso de avaliação da contaminação ainda existente para a remodelação total do edifício.</a:t>
            </a:r>
          </a:p>
          <a:p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3218731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8462" y="1442485"/>
            <a:ext cx="86650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Coleção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histórico-científica</a:t>
            </a:r>
            <a:r>
              <a:rPr lang="en-US" sz="1600" b="1" dirty="0" smtClean="0"/>
              <a:t>							       	               c. de 1000 </a:t>
            </a:r>
            <a:r>
              <a:rPr lang="en-US" sz="1600" b="1" dirty="0" err="1" smtClean="0"/>
              <a:t>Instrumentos</a:t>
            </a:r>
            <a:r>
              <a:rPr lang="en-US" sz="1600" b="1" dirty="0" smtClean="0"/>
              <a:t>	</a:t>
            </a:r>
          </a:p>
          <a:p>
            <a:r>
              <a:rPr lang="en-US" sz="1600" b="1" dirty="0" err="1" smtClean="0"/>
              <a:t>Musée</a:t>
            </a:r>
            <a:r>
              <a:rPr lang="en-US" sz="1600" b="1" dirty="0" smtClean="0"/>
              <a:t> Curie</a:t>
            </a:r>
            <a:endParaRPr lang="en-US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894667" y="2041372"/>
            <a:ext cx="4769555" cy="4724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/>
              <a:t>2003</a:t>
            </a:r>
          </a:p>
          <a:p>
            <a:r>
              <a:rPr lang="pt-BR" sz="1500" dirty="0" smtClean="0"/>
              <a:t>Foram realizados vários controlos radiológicos sobre as coleções do museu. Os objetos mais radioativos ficaram a cargo da ANDRA.</a:t>
            </a:r>
          </a:p>
          <a:p>
            <a:endParaRPr lang="pt-BR" sz="1000" dirty="0"/>
          </a:p>
          <a:p>
            <a:r>
              <a:rPr lang="pt-BR" sz="1500" b="1" dirty="0" smtClean="0"/>
              <a:t>2012</a:t>
            </a:r>
          </a:p>
          <a:p>
            <a:r>
              <a:rPr lang="pt-BR" sz="1500" dirty="0" smtClean="0"/>
              <a:t>Reabertura do Museu. Os objetos expostos foram monitorizados e alguns descontaminados.</a:t>
            </a:r>
          </a:p>
          <a:p>
            <a:r>
              <a:rPr lang="pt-BR" sz="1500" dirty="0" smtClean="0"/>
              <a:t>Radiação no interior das vitrinas &lt; a </a:t>
            </a:r>
            <a:r>
              <a:rPr lang="pt-PT" sz="1500" dirty="0"/>
              <a:t>0,5 </a:t>
            </a:r>
            <a:r>
              <a:rPr lang="pt-PT" sz="1500" dirty="0" smtClean="0"/>
              <a:t>µ</a:t>
            </a:r>
            <a:r>
              <a:rPr lang="pt-PT" sz="1500" dirty="0" err="1" smtClean="0"/>
              <a:t>Sv</a:t>
            </a:r>
            <a:r>
              <a:rPr lang="pt-PT" sz="1500" dirty="0" smtClean="0"/>
              <a:t>/h.</a:t>
            </a:r>
            <a:endParaRPr lang="pt-BR" sz="1500" dirty="0" smtClean="0"/>
          </a:p>
          <a:p>
            <a:endParaRPr lang="pt-BR" sz="1000" dirty="0" smtClean="0"/>
          </a:p>
          <a:p>
            <a:r>
              <a:rPr lang="pt-BR" sz="1500" dirty="0" smtClean="0"/>
              <a:t>Foi constituída uma reserva própria de acesso restrito para o acondicionamento destes objetos de acordo com a regulamentação de radiações ionizantes no trabalho.</a:t>
            </a:r>
          </a:p>
          <a:p>
            <a:endParaRPr lang="pt-BR" sz="1000" dirty="0" smtClean="0"/>
          </a:p>
          <a:p>
            <a:r>
              <a:rPr lang="pt-BR" sz="1500" b="1" dirty="0" smtClean="0"/>
              <a:t>2016</a:t>
            </a:r>
          </a:p>
          <a:p>
            <a:r>
              <a:rPr lang="pt-PT" sz="1500" dirty="0" smtClean="0"/>
              <a:t>Foi realizado </a:t>
            </a:r>
            <a:r>
              <a:rPr lang="pt-PT" sz="1500" dirty="0"/>
              <a:t>um controlo radiológico e triagem em alguns </a:t>
            </a:r>
            <a:r>
              <a:rPr lang="pt-PT" sz="1500" dirty="0" smtClean="0"/>
              <a:t>equipamentos. </a:t>
            </a:r>
          </a:p>
          <a:p>
            <a:endParaRPr lang="pt-PT" sz="1000" dirty="0"/>
          </a:p>
          <a:p>
            <a:r>
              <a:rPr lang="pt-PT" sz="1500" b="1" dirty="0" smtClean="0"/>
              <a:t>Próxima fase: </a:t>
            </a:r>
            <a:r>
              <a:rPr lang="pt-PT" sz="1500" dirty="0" smtClean="0"/>
              <a:t>realização de estudos sobre a possibilidade de descontaminação de objetos com vista à sua preservação.</a:t>
            </a:r>
            <a:endParaRPr lang="pt-BR" sz="1500" dirty="0"/>
          </a:p>
        </p:txBody>
      </p:sp>
      <p:pic>
        <p:nvPicPr>
          <p:cNvPr id="10" name="Picture 9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28" y="2253543"/>
            <a:ext cx="3439873" cy="413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06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90" y="0"/>
            <a:ext cx="1590222" cy="1088571"/>
          </a:xfrm>
          <a:prstGeom prst="rect">
            <a:avLst/>
          </a:prstGeom>
        </p:spPr>
      </p:pic>
      <p:pic>
        <p:nvPicPr>
          <p:cNvPr id="6" name="Picture 5" descr="logo_head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236" y="393671"/>
            <a:ext cx="1144905" cy="28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418880" y="352775"/>
            <a:ext cx="6400800" cy="79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 smtClean="0">
                <a:solidFill>
                  <a:schemeClr val="tx1"/>
                </a:solidFill>
              </a:rPr>
              <a:t>Património Científico da História da Radioatividade: </a:t>
            </a:r>
          </a:p>
          <a:p>
            <a:r>
              <a:rPr lang="pt-PT" sz="1600" b="1" dirty="0" smtClean="0">
                <a:solidFill>
                  <a:schemeClr val="tx1"/>
                </a:solidFill>
              </a:rPr>
              <a:t>legado histórico da família </a:t>
            </a:r>
            <a:r>
              <a:rPr lang="pt-PT" sz="1600" b="1" i="1" dirty="0" smtClean="0">
                <a:solidFill>
                  <a:schemeClr val="tx1"/>
                </a:solidFill>
              </a:rPr>
              <a:t>Curie</a:t>
            </a:r>
            <a:endParaRPr lang="pt-PT" sz="1600" dirty="0">
              <a:solidFill>
                <a:schemeClr val="tx1"/>
              </a:solidFill>
            </a:endParaRPr>
          </a:p>
        </p:txBody>
      </p:sp>
      <p:pic>
        <p:nvPicPr>
          <p:cNvPr id="7" name="Picture 6" descr="pavillon_curie_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1" y="4933438"/>
            <a:ext cx="2322009" cy="168345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7683" y="1442485"/>
            <a:ext cx="4656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Acervo Documental da Família </a:t>
            </a:r>
            <a:r>
              <a:rPr lang="pt-PT" sz="1600" b="1" i="1" dirty="0" smtClean="0"/>
              <a:t>Curie</a:t>
            </a:r>
            <a:r>
              <a:rPr lang="pt-PT" sz="1600" b="1" dirty="0" smtClean="0"/>
              <a:t> e Instituto Curie</a:t>
            </a:r>
            <a:endParaRPr lang="pt-PT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221364" y="1782427"/>
            <a:ext cx="557388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1967</a:t>
            </a:r>
          </a:p>
          <a:p>
            <a:r>
              <a:rPr lang="pt-PT" sz="1600" dirty="0" err="1"/>
              <a:t>Eve</a:t>
            </a:r>
            <a:r>
              <a:rPr lang="pt-PT" sz="1600" dirty="0"/>
              <a:t> Curie-</a:t>
            </a:r>
            <a:r>
              <a:rPr lang="pt-PT" sz="1600" dirty="0" err="1"/>
              <a:t>Labouisse</a:t>
            </a:r>
            <a:r>
              <a:rPr lang="pt-PT" sz="1600" dirty="0"/>
              <a:t> (1904-2007) </a:t>
            </a:r>
            <a:r>
              <a:rPr lang="pt-PT" sz="1600" dirty="0" smtClean="0"/>
              <a:t>separa o arquivo dos seus pais e deposita uma parte de documentação pessoal e científica na </a:t>
            </a:r>
            <a:r>
              <a:rPr lang="pt-PT" sz="1600" dirty="0" err="1" smtClean="0"/>
              <a:t>BnF</a:t>
            </a:r>
            <a:r>
              <a:rPr lang="pt-PT" sz="1600" dirty="0" smtClean="0"/>
              <a:t>.</a:t>
            </a:r>
          </a:p>
          <a:p>
            <a:endParaRPr lang="pt-PT" sz="1600" dirty="0" smtClean="0"/>
          </a:p>
          <a:p>
            <a:endParaRPr lang="pt-PT" sz="1000" dirty="0" smtClean="0"/>
          </a:p>
          <a:p>
            <a:r>
              <a:rPr lang="pt-PT" sz="1600" b="1" dirty="0" smtClean="0"/>
              <a:t>2007</a:t>
            </a:r>
            <a:endParaRPr lang="pt-PT" sz="1600" dirty="0"/>
          </a:p>
          <a:p>
            <a:r>
              <a:rPr lang="pt-PT" sz="1600" dirty="0" smtClean="0"/>
              <a:t>Os herdeiros da família fazem a doação </a:t>
            </a:r>
            <a:r>
              <a:rPr lang="pt-PT" sz="1600" dirty="0"/>
              <a:t>dos arquivos Joliet-Curie </a:t>
            </a:r>
            <a:r>
              <a:rPr lang="pt-PT" sz="1600" dirty="0" smtClean="0"/>
              <a:t>à </a:t>
            </a:r>
            <a:r>
              <a:rPr lang="pt-PT" sz="1600" dirty="0" err="1" smtClean="0"/>
              <a:t>BnF</a:t>
            </a:r>
            <a:r>
              <a:rPr lang="pt-PT" sz="1600" dirty="0" smtClean="0"/>
              <a:t>.</a:t>
            </a:r>
            <a:endParaRPr lang="pt-BR" sz="16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207253" y="4855809"/>
            <a:ext cx="58097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/>
              <a:t>Proteção dos documentos na </a:t>
            </a:r>
            <a:r>
              <a:rPr lang="pt-PT" sz="1600" b="1" dirty="0" err="1" smtClean="0"/>
              <a:t>BnF</a:t>
            </a:r>
            <a:endParaRPr lang="pt-PT" sz="1600" b="1" dirty="0" smtClean="0"/>
          </a:p>
          <a:p>
            <a:endParaRPr lang="pt-PT" sz="1000" dirty="0" smtClean="0"/>
          </a:p>
          <a:p>
            <a:r>
              <a:rPr lang="pt-PT" sz="1600" dirty="0" smtClean="0"/>
              <a:t>Medições de radioatividade efetuadas nos documentos pelo serviço de </a:t>
            </a:r>
            <a:r>
              <a:rPr lang="pt-PT" sz="1600" dirty="0" err="1" smtClean="0"/>
              <a:t>Radioproteção</a:t>
            </a:r>
            <a:r>
              <a:rPr lang="pt-PT" sz="1600" dirty="0" smtClean="0"/>
              <a:t> do Instituto de Física Nuclear de </a:t>
            </a:r>
            <a:r>
              <a:rPr lang="pt-PT" sz="1600" dirty="0" err="1" smtClean="0"/>
              <a:t>Orsay</a:t>
            </a:r>
            <a:r>
              <a:rPr lang="pt-PT" sz="1600" dirty="0" smtClean="0"/>
              <a:t>.</a:t>
            </a:r>
          </a:p>
          <a:p>
            <a:r>
              <a:rPr lang="pt-PT" sz="1600" dirty="0" smtClean="0"/>
              <a:t>Documentos contaminados com acesso interdito e encapsulados em películas de plástico.</a:t>
            </a:r>
            <a:endParaRPr lang="pt-PT" sz="1600" dirty="0"/>
          </a:p>
        </p:txBody>
      </p:sp>
      <p:pic>
        <p:nvPicPr>
          <p:cNvPr id="10" name="Picture 9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451" y="1895315"/>
            <a:ext cx="2322009" cy="273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970</Words>
  <Application>Microsoft Macintosh PowerPoint</Application>
  <PresentationFormat>On-screen Show (4:3)</PresentationFormat>
  <Paragraphs>128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Mestrado em Bolonha em Proteção e Segurança Radiológica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Mestrado em Bolonha em Proteção e Segurança Radiológica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Mestrado em Bolonha em Proteção e Segurança Radiológica </dc:title>
  <dc:creator>Utilizador</dc:creator>
  <cp:lastModifiedBy>Utilizador</cp:lastModifiedBy>
  <cp:revision>31</cp:revision>
  <dcterms:created xsi:type="dcterms:W3CDTF">2017-02-12T15:37:56Z</dcterms:created>
  <dcterms:modified xsi:type="dcterms:W3CDTF">2017-02-14T00:38:48Z</dcterms:modified>
</cp:coreProperties>
</file>