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80" r:id="rId6"/>
    <p:sldId id="263" r:id="rId7"/>
    <p:sldId id="260" r:id="rId8"/>
    <p:sldId id="264" r:id="rId9"/>
    <p:sldId id="281" r:id="rId10"/>
    <p:sldId id="282" r:id="rId11"/>
    <p:sldId id="283" r:id="rId12"/>
    <p:sldId id="285" r:id="rId13"/>
    <p:sldId id="284" r:id="rId14"/>
    <p:sldId id="268" r:id="rId15"/>
    <p:sldId id="266" r:id="rId16"/>
    <p:sldId id="269" r:id="rId17"/>
    <p:sldId id="267" r:id="rId18"/>
    <p:sldId id="276" r:id="rId19"/>
    <p:sldId id="270" r:id="rId20"/>
    <p:sldId id="286" r:id="rId21"/>
    <p:sldId id="287" r:id="rId22"/>
    <p:sldId id="288" r:id="rId23"/>
    <p:sldId id="277" r:id="rId24"/>
    <p:sldId id="272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14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278" r:id="rId48"/>
    <p:sldId id="271" r:id="rId49"/>
    <p:sldId id="289" r:id="rId50"/>
    <p:sldId id="290" r:id="rId51"/>
    <p:sldId id="291" r:id="rId52"/>
    <p:sldId id="273" r:id="rId53"/>
  </p:sldIdLst>
  <p:sldSz cx="9144000" cy="6858000" type="screen4x3"/>
  <p:notesSz cx="6735763" cy="98663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92007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9B78-6DE1-4EF4-9237-BDBFB2CEA5FC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FC0D-595A-4371-A749-EA141F6D66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67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Falar</a:t>
            </a:r>
            <a:r>
              <a:rPr lang="pt-PT" baseline="0" dirty="0" smtClean="0"/>
              <a:t> primeiro do licenciamento da instalação radiológica: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acordo com o quadro regulador existente em Portugal, 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Direção-Geral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Saúde (DGS) é a entidade responsável pela autorização de práticas e licenciamento no âmbito da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proteção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radiológica de equipamentos/ instalações produtores ou utilizadores de radiações ionizantes.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licenciamento é transversal a todas as áreas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atividade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médica e não-médica e distinto de quaisquer outros licenciamentos aplicáveis.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 área médica este licenciamento é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efetuado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base em formulários específicos. Estes modelos de formulário são disponibilizados pela DGS e devem ser preenchidos e completados, pelos responsáveis da instalação que pretendem obter licenciamento radiológico.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FFC0D-595A-4371-A749-EA141F6D663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469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fim dizer que 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Plano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Proteção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Segurança Radiológica define com mais detalhe as responsabilidades do pessoal em matérias de Segurança 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Proteção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Radiológica.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FFC0D-595A-4371-A749-EA141F6D663F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49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7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32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5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722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65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50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43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16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9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327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C1F7-DD10-4950-ABE9-28F5732800E1}" type="datetimeFigureOut">
              <a:rPr lang="pt-PT" smtClean="0"/>
              <a:t>13-02-2017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D2E3-BA5B-48C2-9D9E-7D8D8F795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3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739" y="1312849"/>
            <a:ext cx="7772400" cy="1470025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Fundamentos de </a:t>
            </a:r>
            <a:r>
              <a:rPr lang="pt-PT" sz="2800" b="1" dirty="0" err="1" smtClean="0"/>
              <a:t>Proteção</a:t>
            </a:r>
            <a:r>
              <a:rPr lang="pt-PT" sz="2800" b="1" dirty="0" smtClean="0"/>
              <a:t>  e Segurança Radiológica</a:t>
            </a:r>
            <a:endParaRPr lang="pt-PT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540" y="2636912"/>
            <a:ext cx="8208912" cy="1152128"/>
          </a:xfrm>
        </p:spPr>
        <p:txBody>
          <a:bodyPr>
            <a:noAutofit/>
          </a:bodyPr>
          <a:lstStyle/>
          <a:p>
            <a:r>
              <a:rPr lang="pt-PT" sz="3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3600" b="1" dirty="0" err="1" smtClean="0">
                <a:solidFill>
                  <a:schemeClr val="bg1">
                    <a:lumMod val="65000"/>
                  </a:schemeClr>
                </a:solidFill>
              </a:rPr>
              <a:t>Projeto</a:t>
            </a:r>
            <a:r>
              <a:rPr lang="pt-PT" sz="3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3600" b="1" dirty="0">
                <a:solidFill>
                  <a:schemeClr val="bg1">
                    <a:lumMod val="65000"/>
                  </a:schemeClr>
                </a:solidFill>
              </a:rPr>
              <a:t>de uma </a:t>
            </a:r>
            <a:r>
              <a:rPr lang="pt-PT" sz="3600" b="1" dirty="0" smtClean="0">
                <a:solidFill>
                  <a:schemeClr val="bg1">
                    <a:lumMod val="65000"/>
                  </a:schemeClr>
                </a:solidFill>
              </a:rPr>
              <a:t>Instalação </a:t>
            </a:r>
            <a:r>
              <a:rPr lang="pt-PT" sz="3600" b="1" dirty="0">
                <a:solidFill>
                  <a:schemeClr val="bg1">
                    <a:lumMod val="65000"/>
                  </a:schemeClr>
                </a:solidFill>
              </a:rPr>
              <a:t>Radiológica </a:t>
            </a:r>
            <a:endParaRPr lang="pt-PT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70" y="350168"/>
            <a:ext cx="234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755576" y="51571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dirty="0"/>
          </a:p>
          <a:p>
            <a:pPr algn="ctr">
              <a:spcAft>
                <a:spcPts val="1200"/>
              </a:spcAft>
            </a:pPr>
            <a:r>
              <a:rPr lang="pt-PT" dirty="0"/>
              <a:t> </a:t>
            </a:r>
            <a:r>
              <a:rPr lang="pt-PT" sz="2000" b="1" dirty="0"/>
              <a:t>Mestrado em </a:t>
            </a:r>
            <a:r>
              <a:rPr lang="pt-PT" sz="2000" b="1" dirty="0" err="1"/>
              <a:t>Proteção</a:t>
            </a:r>
            <a:r>
              <a:rPr lang="pt-PT" sz="2000" b="1" dirty="0"/>
              <a:t> e Segurança Radiológica</a:t>
            </a:r>
            <a:r>
              <a:rPr lang="pt-PT" b="1" dirty="0"/>
              <a:t> </a:t>
            </a:r>
            <a:endParaRPr lang="pt-PT" b="1" dirty="0" smtClean="0"/>
          </a:p>
          <a:p>
            <a:pPr algn="ctr">
              <a:spcAft>
                <a:spcPts val="600"/>
              </a:spcAft>
            </a:pPr>
            <a:r>
              <a:rPr lang="pt-PT" dirty="0" smtClean="0"/>
              <a:t>Fevereiro de 2017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19684" y="3717032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 dirty="0" smtClean="0"/>
              <a:t>Bianca Conceição</a:t>
            </a:r>
          </a:p>
          <a:p>
            <a:pPr>
              <a:spcAft>
                <a:spcPts val="600"/>
              </a:spcAft>
            </a:pPr>
            <a:r>
              <a:rPr lang="pt-PT" sz="2000" dirty="0" smtClean="0"/>
              <a:t>Daniel Figueiredo</a:t>
            </a:r>
          </a:p>
          <a:p>
            <a:pPr>
              <a:spcAft>
                <a:spcPts val="600"/>
              </a:spcAft>
            </a:pPr>
            <a:r>
              <a:rPr lang="pt-PT" sz="2000" dirty="0" smtClean="0"/>
              <a:t>Mariana Trincão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147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43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Áreas Anexas – Sala de TAC</a:t>
            </a:r>
            <a:endParaRPr lang="pt-PT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448780"/>
            <a:ext cx="4026130" cy="39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360379" cy="25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52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Áreas Anexas – Sala de Mamografia</a:t>
            </a:r>
            <a:endParaRPr lang="pt-PT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7" y="2102972"/>
            <a:ext cx="3721431" cy="29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2164457"/>
            <a:ext cx="4465323" cy="28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43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Áreas Anexas – Sala de Raios-X</a:t>
            </a:r>
            <a:endParaRPr lang="pt-PT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4439"/>
            <a:ext cx="4338736" cy="275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47620" cy="29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623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Áreas Anexas – Sala de Densitometria Óssea</a:t>
            </a:r>
            <a:endParaRPr lang="pt-PT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1" y="1700808"/>
            <a:ext cx="290331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71" y="2346945"/>
            <a:ext cx="4686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5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Parâmetros típicos de funcionamento dos equipamentos</a:t>
            </a:r>
            <a:endParaRPr lang="pt-PT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6716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1373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Estudo de blindagens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120894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Parâmetros típicos de funcionamento dos equipamentos</a:t>
            </a:r>
            <a:endParaRPr lang="pt-PT" sz="2000" dirty="0"/>
          </a:p>
        </p:txBody>
      </p:sp>
      <p:cxnSp>
        <p:nvCxnSpPr>
          <p:cNvPr id="8" name="Conexão recta unidireccional 7"/>
          <p:cNvCxnSpPr>
            <a:stCxn id="2" idx="3"/>
          </p:cNvCxnSpPr>
          <p:nvPr/>
        </p:nvCxnSpPr>
        <p:spPr>
          <a:xfrm flipV="1">
            <a:off x="3275856" y="1558370"/>
            <a:ext cx="1656184" cy="1538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b="1" dirty="0" smtClean="0"/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96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Blindagem das salas</a:t>
            </a:r>
            <a:endParaRPr lang="pt-PT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5034" y="1520311"/>
            <a:ext cx="4075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dirty="0" smtClean="0"/>
              <a:t>- Barreiras existentes na instalação</a:t>
            </a:r>
          </a:p>
          <a:p>
            <a:pPr>
              <a:spcAft>
                <a:spcPts val="1200"/>
              </a:spcAft>
            </a:pPr>
            <a:r>
              <a:rPr lang="pt-PT" sz="2000" dirty="0" smtClean="0"/>
              <a:t>- Áreas anexas a cada sala</a:t>
            </a:r>
          </a:p>
          <a:p>
            <a:r>
              <a:rPr lang="pt-PT" sz="2000" dirty="0" smtClean="0"/>
              <a:t>- Parâmetros típicos de funcionamento de cada equipamento</a:t>
            </a:r>
          </a:p>
        </p:txBody>
      </p:sp>
      <p:cxnSp>
        <p:nvCxnSpPr>
          <p:cNvPr id="7" name="Conexão recta unidireccional 6"/>
          <p:cNvCxnSpPr>
            <a:stCxn id="2" idx="3"/>
          </p:cNvCxnSpPr>
          <p:nvPr/>
        </p:nvCxnSpPr>
        <p:spPr>
          <a:xfrm>
            <a:off x="4610382" y="2335919"/>
            <a:ext cx="132977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228184" y="207304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Estudo de blindagens</a:t>
            </a:r>
          </a:p>
          <a:p>
            <a:pPr algn="ctr"/>
            <a:r>
              <a:rPr lang="pt-PT" sz="2000" dirty="0" smtClean="0"/>
              <a:t>(DL 180/2002)</a:t>
            </a:r>
            <a:endParaRPr lang="pt-PT" sz="2000" dirty="0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7440221" y="2842234"/>
            <a:ext cx="0" cy="116283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940152" y="4135878"/>
            <a:ext cx="290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Necessidade de reforço adicional das barreiras</a:t>
            </a:r>
            <a:endParaRPr lang="pt-PT" sz="2000" dirty="0"/>
          </a:p>
        </p:txBody>
      </p:sp>
      <p:cxnSp>
        <p:nvCxnSpPr>
          <p:cNvPr id="13" name="Conexão recta unidireccional 12"/>
          <p:cNvCxnSpPr/>
          <p:nvPr/>
        </p:nvCxnSpPr>
        <p:spPr>
          <a:xfrm flipH="1" flipV="1">
            <a:off x="4932040" y="4135878"/>
            <a:ext cx="720080" cy="35394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 flipH="1">
            <a:off x="5029022" y="4645074"/>
            <a:ext cx="595212" cy="44011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006609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NÃO</a:t>
            </a:r>
            <a:endParaRPr lang="pt-PT" sz="2400" b="1" dirty="0">
              <a:solidFill>
                <a:srgbClr val="00B05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95936" y="3894044"/>
            <a:ext cx="7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SIM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31840" y="3566491"/>
            <a:ext cx="103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Chumbo</a:t>
            </a:r>
          </a:p>
          <a:p>
            <a:r>
              <a:rPr lang="pt-PT" dirty="0" smtClean="0"/>
              <a:t>Betão </a:t>
            </a:r>
          </a:p>
          <a:p>
            <a:r>
              <a:rPr lang="pt-PT" dirty="0" smtClean="0"/>
              <a:t>Tijolo</a:t>
            </a:r>
            <a:endParaRPr lang="pt-PT" dirty="0"/>
          </a:p>
        </p:txBody>
      </p:sp>
      <p:sp>
        <p:nvSpPr>
          <p:cNvPr id="27" name="Seta para a esquerda 26"/>
          <p:cNvSpPr/>
          <p:nvPr/>
        </p:nvSpPr>
        <p:spPr>
          <a:xfrm>
            <a:off x="2492152" y="4735241"/>
            <a:ext cx="953036" cy="266477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395536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Anexos Barreiras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6444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2" grpId="0"/>
      <p:bldP spid="23" grpId="0"/>
      <p:bldP spid="26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54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Estrutura </a:t>
            </a:r>
            <a:r>
              <a:rPr lang="pt-PT" sz="2400" b="1" dirty="0" smtClean="0"/>
              <a:t>organizativa</a:t>
            </a:r>
            <a:endParaRPr lang="pt-PT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41277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A</a:t>
            </a:r>
            <a:r>
              <a:rPr lang="pt-PT" sz="2000" dirty="0" smtClean="0"/>
              <a:t>s </a:t>
            </a:r>
            <a:r>
              <a:rPr lang="pt-PT" sz="2000" dirty="0"/>
              <a:t>instalações radiológicas devem ser tecnicamente dirigidas por um médico especialista da </a:t>
            </a:r>
            <a:r>
              <a:rPr lang="pt-PT" sz="2000" dirty="0" err="1"/>
              <a:t>respetiva</a:t>
            </a:r>
            <a:r>
              <a:rPr lang="pt-PT" sz="2000" dirty="0"/>
              <a:t> área, inscrito na Ordem dos Médicos, que assume as funções de </a:t>
            </a:r>
            <a:r>
              <a:rPr lang="pt-PT" sz="2000" dirty="0" err="1"/>
              <a:t>D</a:t>
            </a:r>
            <a:r>
              <a:rPr lang="pt-PT" sz="2000" dirty="0" err="1" smtClean="0"/>
              <a:t>iretor</a:t>
            </a:r>
            <a:r>
              <a:rPr lang="pt-PT" sz="2000" dirty="0" smtClean="0"/>
              <a:t> Clínico. </a:t>
            </a:r>
            <a:r>
              <a:rPr lang="pt-PT" sz="2000" baseline="30000" dirty="0" smtClean="0"/>
              <a:t>[1] </a:t>
            </a:r>
            <a:endParaRPr lang="pt-PT" sz="2000" baseline="30000" dirty="0"/>
          </a:p>
        </p:txBody>
      </p:sp>
      <p:sp>
        <p:nvSpPr>
          <p:cNvPr id="3" name="Rectângulo 2"/>
          <p:cNvSpPr/>
          <p:nvPr/>
        </p:nvSpPr>
        <p:spPr>
          <a:xfrm>
            <a:off x="683568" y="2782669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As instalações devem dispor, para além dos profissionais médicos, do seguinte </a:t>
            </a:r>
            <a:r>
              <a:rPr lang="pt-PT" sz="2000" dirty="0" smtClean="0"/>
              <a:t>pessoal: [1]</a:t>
            </a:r>
          </a:p>
          <a:p>
            <a:pPr algn="just"/>
            <a:endParaRPr lang="pt-PT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 smtClean="0"/>
              <a:t>Especialista </a:t>
            </a:r>
            <a:r>
              <a:rPr lang="pt-PT" sz="2000" dirty="0"/>
              <a:t>em física médica (não aplicável neste tipo de </a:t>
            </a:r>
            <a:r>
              <a:rPr lang="pt-PT" sz="2000" dirty="0" smtClean="0"/>
              <a:t>instalação - </a:t>
            </a:r>
            <a:r>
              <a:rPr lang="pt-PT" sz="2000" dirty="0"/>
              <a:t>Instalação radiológica); </a:t>
            </a:r>
            <a:endParaRPr lang="pt-PT" sz="2000" dirty="0" smtClean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Técnico de diagnóstico ou de terapia devidamente habilitado;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Pessoal de enfermagem no caso de as valências o exigirem;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Pessoal de atendimento, secretariado e arquivo.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858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3377" y="59158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CONTEÚDO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3377" y="1268760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1.3  Definição das áreas anexas (Salas de TAC, Mamografia, Raios-X e </a:t>
            </a:r>
            <a:r>
              <a:rPr lang="pt-PT" dirty="0"/>
              <a:t>	</a:t>
            </a:r>
            <a:r>
              <a:rPr lang="pt-PT" dirty="0" smtClean="0"/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dirty="0" smtClean="0"/>
              <a:t>	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/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/>
              <a:t>	</a:t>
            </a:r>
            <a:r>
              <a:rPr lang="pt-PT" dirty="0" smtClean="0"/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74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Estrutura </a:t>
            </a:r>
            <a:r>
              <a:rPr lang="pt-PT" sz="2400" b="1" dirty="0" smtClean="0"/>
              <a:t>organizativa</a:t>
            </a:r>
            <a:endParaRPr lang="pt-PT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76" y="1596436"/>
            <a:ext cx="6845411" cy="40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Estrutura </a:t>
            </a:r>
            <a:r>
              <a:rPr lang="pt-PT" sz="2400" b="1" dirty="0" smtClean="0"/>
              <a:t>organizativa</a:t>
            </a:r>
            <a:endParaRPr lang="pt-PT" sz="2400" b="1" dirty="0"/>
          </a:p>
        </p:txBody>
      </p:sp>
      <p:sp>
        <p:nvSpPr>
          <p:cNvPr id="2" name="Rectângulo 1"/>
          <p:cNvSpPr/>
          <p:nvPr/>
        </p:nvSpPr>
        <p:spPr>
          <a:xfrm>
            <a:off x="539552" y="1230426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É da responsabilidade do Titular da Instalação [2</a:t>
            </a:r>
            <a:r>
              <a:rPr lang="pt-PT" sz="2000" dirty="0" smtClean="0"/>
              <a:t>]:</a:t>
            </a:r>
          </a:p>
          <a:p>
            <a:pPr algn="just"/>
            <a:endParaRPr lang="pt-PT" dirty="0"/>
          </a:p>
          <a:p>
            <a:pPr marL="342900" indent="-342900" algn="just">
              <a:buAutoNum type="alphaLcParenR"/>
            </a:pPr>
            <a:r>
              <a:rPr lang="pt-PT" dirty="0" smtClean="0"/>
              <a:t>Nomear </a:t>
            </a:r>
            <a:r>
              <a:rPr lang="pt-PT" dirty="0"/>
              <a:t>o responsável pela </a:t>
            </a:r>
            <a:r>
              <a:rPr lang="pt-PT" dirty="0" err="1"/>
              <a:t>proteção</a:t>
            </a:r>
            <a:r>
              <a:rPr lang="pt-PT" dirty="0"/>
              <a:t> e segurança contra radiações em todas </a:t>
            </a:r>
            <a:r>
              <a:rPr lang="pt-PT" dirty="0" smtClean="0"/>
              <a:t>as instalações </a:t>
            </a:r>
            <a:r>
              <a:rPr lang="pt-PT" dirty="0"/>
              <a:t>radiológicas da unidade, de acordo com a legislação em vigor</a:t>
            </a:r>
            <a:r>
              <a:rPr lang="pt-PT" dirty="0" smtClean="0"/>
              <a:t>;</a:t>
            </a:r>
          </a:p>
          <a:p>
            <a:pPr algn="just"/>
            <a:endParaRPr lang="pt-PT" sz="1400" dirty="0"/>
          </a:p>
          <a:p>
            <a:pPr algn="just"/>
            <a:r>
              <a:rPr lang="pt-PT" dirty="0"/>
              <a:t>b) Dotar o responsável pela </a:t>
            </a:r>
            <a:r>
              <a:rPr lang="pt-PT" dirty="0" err="1"/>
              <a:t>proteção</a:t>
            </a:r>
            <a:r>
              <a:rPr lang="pt-PT" dirty="0"/>
              <a:t> e segurança contra radiações da </a:t>
            </a:r>
            <a:r>
              <a:rPr lang="pt-PT" dirty="0" smtClean="0"/>
              <a:t>autoridade necessária ao desempenho das funções que lhe são inerentes;</a:t>
            </a:r>
          </a:p>
          <a:p>
            <a:pPr algn="just"/>
            <a:endParaRPr lang="pt-PT" sz="1400" dirty="0" smtClean="0"/>
          </a:p>
          <a:p>
            <a:pPr algn="just"/>
            <a:r>
              <a:rPr lang="pt-PT" dirty="0" smtClean="0"/>
              <a:t>c</a:t>
            </a:r>
            <a:r>
              <a:rPr lang="pt-PT" dirty="0"/>
              <a:t>) Assegurar a realização prévia de estimativas de dose para o paciente em cada tipo de exame</a:t>
            </a:r>
            <a:r>
              <a:rPr lang="pt-PT" dirty="0" smtClean="0"/>
              <a:t>;</a:t>
            </a:r>
          </a:p>
          <a:p>
            <a:pPr algn="just"/>
            <a:endParaRPr lang="pt-PT" sz="1400" dirty="0"/>
          </a:p>
          <a:p>
            <a:pPr algn="just"/>
            <a:r>
              <a:rPr lang="pt-PT" dirty="0" smtClean="0"/>
              <a:t>g</a:t>
            </a:r>
            <a:r>
              <a:rPr lang="pt-PT" dirty="0"/>
              <a:t>) Estabelecer normas referentes à </a:t>
            </a:r>
            <a:r>
              <a:rPr lang="pt-PT" dirty="0" err="1"/>
              <a:t>proteção</a:t>
            </a:r>
            <a:r>
              <a:rPr lang="pt-PT" dirty="0"/>
              <a:t> da saúde e à segurança do pessoal, bem como respeitar as especificações referentes à </a:t>
            </a:r>
            <a:r>
              <a:rPr lang="pt-PT" dirty="0" err="1"/>
              <a:t>proteção</a:t>
            </a:r>
            <a:r>
              <a:rPr lang="pt-PT" dirty="0"/>
              <a:t> do ambiente e da saúde pública de velar pelo seu cumprimento</a:t>
            </a:r>
            <a:r>
              <a:rPr lang="pt-PT" dirty="0" smtClean="0"/>
              <a:t>;</a:t>
            </a:r>
          </a:p>
          <a:p>
            <a:pPr algn="just"/>
            <a:endParaRPr lang="pt-PT" sz="1400" dirty="0"/>
          </a:p>
          <a:p>
            <a:pPr algn="just"/>
            <a:r>
              <a:rPr lang="pt-PT" dirty="0"/>
              <a:t>h) Garantir a qualificação técnico -profissional adequada para o desempenho das funções técnicas necessárias.</a:t>
            </a:r>
          </a:p>
          <a:p>
            <a:pPr algn="just"/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6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Estrutura </a:t>
            </a:r>
            <a:r>
              <a:rPr lang="pt-PT" sz="2400" b="1" dirty="0" smtClean="0"/>
              <a:t>organizativa</a:t>
            </a:r>
            <a:endParaRPr lang="pt-PT" sz="2400" b="1" dirty="0"/>
          </a:p>
        </p:txBody>
      </p:sp>
      <p:sp>
        <p:nvSpPr>
          <p:cNvPr id="2" name="Rectângulo 1"/>
          <p:cNvSpPr/>
          <p:nvPr/>
        </p:nvSpPr>
        <p:spPr>
          <a:xfrm>
            <a:off x="541930" y="1268760"/>
            <a:ext cx="849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O titular da clínica designa as seguintes responsabilidades a</a:t>
            </a:r>
            <a:r>
              <a:rPr lang="pt-PT" sz="2000" dirty="0" smtClean="0"/>
              <a:t>o </a:t>
            </a:r>
            <a:r>
              <a:rPr lang="pt-PT" sz="2000" dirty="0" err="1"/>
              <a:t>Diretor</a:t>
            </a:r>
            <a:r>
              <a:rPr lang="pt-PT" sz="2000" dirty="0"/>
              <a:t> Clínico [2]: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107" y="1638092"/>
            <a:ext cx="8350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Emitir parecer prévio sobre o regulamento interno, naquilo que respeitar a matérias da sua competência; </a:t>
            </a:r>
            <a:endParaRPr lang="pt-PT" dirty="0" smtClean="0"/>
          </a:p>
          <a:p>
            <a:pPr algn="just"/>
            <a:endParaRPr lang="pt-PT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Designar, de entre os profissionais com qualificação equivalente à sua, o seu substituto durante as suas ausências ou impedimentos; </a:t>
            </a:r>
            <a:endParaRPr lang="pt-PT" dirty="0" smtClean="0"/>
          </a:p>
          <a:p>
            <a:pPr algn="just"/>
            <a:endParaRPr lang="pt-PT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Assegurar o cumprimento dos preceitos éticos, deontológicos e legais</a:t>
            </a:r>
            <a:r>
              <a:rPr lang="pt-PT" dirty="0" smtClean="0"/>
              <a:t>;</a:t>
            </a:r>
          </a:p>
          <a:p>
            <a:pPr algn="just"/>
            <a:endParaRPr lang="pt-PT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Aprovar os protocolos técnicos, clínicos e terapêuticos tendo em vista, designadamente, o cumprimento das normas definidas pelo Manual de Boas Práticas de Radiologia e </a:t>
            </a:r>
            <a:r>
              <a:rPr lang="pt-PT" dirty="0" smtClean="0"/>
              <a:t>zelar </a:t>
            </a:r>
            <a:r>
              <a:rPr lang="pt-PT" dirty="0"/>
              <a:t>pelo seu cumprimento; </a:t>
            </a:r>
          </a:p>
          <a:p>
            <a:pPr algn="just"/>
            <a:r>
              <a:rPr lang="pt-PT" dirty="0" smtClean="0"/>
              <a:t> </a:t>
            </a: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Aprovar o relatório anual da avaliação dos exames e cuidados prestados na unidade, do qual devem constar os elementos exigidos no Manual de Boas Práticas de Radiologia.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91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b="1" dirty="0" smtClean="0"/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294884"/>
            <a:ext cx="7920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dirty="0" smtClean="0"/>
              <a:t>A </a:t>
            </a:r>
            <a:r>
              <a:rPr lang="pt-PT" b="1" dirty="0" err="1" smtClean="0"/>
              <a:t>Direção-Geral</a:t>
            </a:r>
            <a:r>
              <a:rPr lang="pt-PT" b="1" dirty="0" smtClean="0"/>
              <a:t> </a:t>
            </a:r>
            <a:r>
              <a:rPr lang="pt-PT" b="1" dirty="0"/>
              <a:t>da Saúde (DGS) </a:t>
            </a:r>
            <a:r>
              <a:rPr lang="pt-PT" dirty="0"/>
              <a:t>é a entidade responsável pela autorização de práticas e licenciamento no âmbito da </a:t>
            </a:r>
            <a:r>
              <a:rPr lang="pt-PT" dirty="0" err="1"/>
              <a:t>proteção</a:t>
            </a:r>
            <a:r>
              <a:rPr lang="pt-PT" dirty="0"/>
              <a:t> radiológica de equipamentos/ instalações produtores ou utilizadores de radiações </a:t>
            </a:r>
            <a:r>
              <a:rPr lang="pt-PT" dirty="0" smtClean="0"/>
              <a:t>ionizantes em Portugal.</a:t>
            </a:r>
          </a:p>
          <a:p>
            <a:pPr algn="just"/>
            <a:endParaRPr lang="pt-PT" dirty="0"/>
          </a:p>
          <a:p>
            <a:pPr algn="just">
              <a:spcAft>
                <a:spcPts val="1200"/>
              </a:spcAft>
            </a:pPr>
            <a:r>
              <a:rPr lang="pt-PT" dirty="0"/>
              <a:t>Este licenciamento é transversal a todas as áreas de </a:t>
            </a:r>
            <a:r>
              <a:rPr lang="pt-PT" dirty="0" err="1"/>
              <a:t>atividade</a:t>
            </a:r>
            <a:r>
              <a:rPr lang="pt-PT" dirty="0"/>
              <a:t>, médica e </a:t>
            </a:r>
            <a:r>
              <a:rPr lang="pt-PT" dirty="0" smtClean="0"/>
              <a:t>não-médica, que utilizem radiação ionizante.</a:t>
            </a:r>
          </a:p>
          <a:p>
            <a:pPr algn="just"/>
            <a:endParaRPr lang="pt-PT" dirty="0"/>
          </a:p>
          <a:p>
            <a:pPr algn="just">
              <a:spcAft>
                <a:spcPts val="1200"/>
              </a:spcAft>
            </a:pPr>
            <a:r>
              <a:rPr lang="pt-PT" dirty="0"/>
              <a:t>Para a </a:t>
            </a:r>
            <a:r>
              <a:rPr lang="pt-PT" b="1" dirty="0"/>
              <a:t>área médica </a:t>
            </a:r>
            <a:r>
              <a:rPr lang="pt-PT" dirty="0"/>
              <a:t>este licenciamento é </a:t>
            </a:r>
            <a:r>
              <a:rPr lang="pt-PT" dirty="0" err="1"/>
              <a:t>efetuado</a:t>
            </a:r>
            <a:r>
              <a:rPr lang="pt-PT" dirty="0"/>
              <a:t> com base em formulários específicos, que recolhem a informação necessária à avaliação de </a:t>
            </a:r>
            <a:r>
              <a:rPr lang="pt-PT" dirty="0" smtClean="0"/>
              <a:t>segurança do equipamento e do local onde ele irá ser instalado e irá funcionar. </a:t>
            </a:r>
          </a:p>
          <a:p>
            <a:pPr algn="just"/>
            <a:endParaRPr lang="pt-PT" dirty="0"/>
          </a:p>
          <a:p>
            <a:pPr algn="just">
              <a:spcAft>
                <a:spcPts val="1200"/>
              </a:spcAft>
            </a:pPr>
            <a:r>
              <a:rPr lang="pt-PT" dirty="0" smtClean="0"/>
              <a:t>Estes </a:t>
            </a:r>
            <a:r>
              <a:rPr lang="pt-PT" dirty="0"/>
              <a:t>modelos de formulário são </a:t>
            </a:r>
            <a:r>
              <a:rPr lang="pt-PT" b="1" dirty="0"/>
              <a:t>disponibilizados pela DGS </a:t>
            </a:r>
            <a:r>
              <a:rPr lang="pt-PT" dirty="0"/>
              <a:t>e devem ser preenchidos e completados, pelos responsáveis da instalação que pretende obter licenciamento radiológico.</a:t>
            </a:r>
          </a:p>
          <a:p>
            <a:pPr algn="just">
              <a:spcAft>
                <a:spcPts val="1200"/>
              </a:spcAft>
            </a:pPr>
            <a:r>
              <a:rPr lang="pt-PT" dirty="0" smtClean="0"/>
              <a:t> </a:t>
            </a:r>
            <a:endParaRPr lang="pt-PT" dirty="0"/>
          </a:p>
          <a:p>
            <a:pPr algn="just">
              <a:spcAft>
                <a:spcPts val="1200"/>
              </a:spcAft>
            </a:pPr>
            <a:endParaRPr lang="pt-PT" b="1" dirty="0" smtClean="0"/>
          </a:p>
          <a:p>
            <a:pPr algn="just"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8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pt-PT" sz="2000" dirty="0"/>
          </a:p>
          <a:p>
            <a:r>
              <a:rPr lang="pt-PT" sz="2000" dirty="0" smtClean="0"/>
              <a:t>	</a:t>
            </a:r>
            <a:r>
              <a:rPr lang="pt-PT" sz="2000" b="1" dirty="0" smtClean="0"/>
              <a:t>2.2.1 Formulário </a:t>
            </a:r>
            <a:r>
              <a:rPr lang="pt-PT" sz="2000" b="1" dirty="0"/>
              <a:t>Nº </a:t>
            </a:r>
            <a:r>
              <a:rPr lang="pt-PT" sz="2000" b="1" dirty="0" smtClean="0"/>
              <a:t>1</a:t>
            </a:r>
          </a:p>
          <a:p>
            <a:endParaRPr lang="pt-PT" sz="2000" dirty="0" smtClean="0"/>
          </a:p>
          <a:p>
            <a:endParaRPr lang="pt-PT" sz="2000" dirty="0"/>
          </a:p>
          <a:p>
            <a:r>
              <a:rPr lang="pt-PT" sz="2000" dirty="0" smtClean="0"/>
              <a:t>	</a:t>
            </a:r>
            <a:r>
              <a:rPr lang="pt-PT" sz="2000" b="1" dirty="0" smtClean="0"/>
              <a:t>2.2.2 Anexo </a:t>
            </a:r>
            <a:r>
              <a:rPr lang="pt-PT" sz="2000" b="1" dirty="0"/>
              <a:t>A </a:t>
            </a:r>
            <a:endParaRPr lang="pt-PT" sz="2000" b="1" dirty="0" smtClean="0"/>
          </a:p>
          <a:p>
            <a:r>
              <a:rPr lang="pt-PT" sz="2000" dirty="0"/>
              <a:t>	</a:t>
            </a:r>
            <a:r>
              <a:rPr lang="pt-PT" sz="2000" dirty="0" smtClean="0"/>
              <a:t>	A.1 </a:t>
            </a:r>
            <a:r>
              <a:rPr lang="pt-PT" sz="2000" dirty="0"/>
              <a:t>Estudo das barreiras de </a:t>
            </a:r>
            <a:r>
              <a:rPr lang="pt-PT" sz="2000" dirty="0" err="1" smtClean="0"/>
              <a:t>proteção</a:t>
            </a:r>
            <a:r>
              <a:rPr lang="pt-PT" sz="2000" dirty="0" smtClean="0"/>
              <a:t>;</a:t>
            </a:r>
          </a:p>
          <a:p>
            <a:r>
              <a:rPr lang="pt-PT" sz="2000" dirty="0"/>
              <a:t>	</a:t>
            </a:r>
            <a:r>
              <a:rPr lang="pt-PT" sz="2000" dirty="0" smtClean="0"/>
              <a:t>	A.2 </a:t>
            </a:r>
            <a:r>
              <a:rPr lang="pt-PT" sz="2000" dirty="0"/>
              <a:t>Trabalhadores </a:t>
            </a:r>
            <a:r>
              <a:rPr lang="pt-PT" sz="2000" dirty="0" smtClean="0"/>
              <a:t>Expostos;</a:t>
            </a:r>
          </a:p>
          <a:p>
            <a:r>
              <a:rPr lang="pt-PT" sz="2000" dirty="0"/>
              <a:t>	</a:t>
            </a:r>
            <a:r>
              <a:rPr lang="pt-PT" sz="2000" dirty="0" smtClean="0"/>
              <a:t>	A.3 </a:t>
            </a:r>
            <a:r>
              <a:rPr lang="pt-PT" sz="2000" dirty="0"/>
              <a:t>Equipamento de </a:t>
            </a:r>
            <a:r>
              <a:rPr lang="pt-PT" sz="2000" dirty="0" err="1"/>
              <a:t>Proteção</a:t>
            </a:r>
            <a:r>
              <a:rPr lang="pt-PT" sz="2000" dirty="0"/>
              <a:t> </a:t>
            </a:r>
            <a:r>
              <a:rPr lang="pt-PT" sz="2000" dirty="0" smtClean="0"/>
              <a:t>Individual;				A.4 </a:t>
            </a:r>
            <a:r>
              <a:rPr lang="pt-PT" sz="2000" dirty="0"/>
              <a:t>Controlo de </a:t>
            </a:r>
            <a:r>
              <a:rPr lang="pt-PT" sz="2000" dirty="0" smtClean="0"/>
              <a:t>qualidade.</a:t>
            </a:r>
          </a:p>
          <a:p>
            <a:endParaRPr lang="pt-PT" sz="2000" dirty="0" smtClean="0"/>
          </a:p>
          <a:p>
            <a:endParaRPr lang="pt-PT" sz="2000" dirty="0"/>
          </a:p>
          <a:p>
            <a:r>
              <a:rPr lang="pt-PT" sz="2000" dirty="0" smtClean="0"/>
              <a:t>	</a:t>
            </a:r>
            <a:r>
              <a:rPr lang="pt-PT" sz="2000" b="1" dirty="0" smtClean="0"/>
              <a:t>2.2.3 Programa </a:t>
            </a:r>
            <a:r>
              <a:rPr lang="pt-PT" sz="2000" b="1" dirty="0"/>
              <a:t>de </a:t>
            </a:r>
            <a:r>
              <a:rPr lang="pt-PT" sz="2000" b="1" dirty="0" err="1"/>
              <a:t>Proteção</a:t>
            </a:r>
            <a:r>
              <a:rPr lang="pt-PT" sz="2000" b="1" dirty="0"/>
              <a:t> e Segurança </a:t>
            </a:r>
            <a:r>
              <a:rPr lang="pt-PT" sz="2000" b="1" dirty="0" smtClean="0"/>
              <a:t>Radiológica (PPSR)</a:t>
            </a:r>
            <a:endParaRPr lang="pt-PT" sz="2000" b="1" dirty="0"/>
          </a:p>
          <a:p>
            <a:pPr>
              <a:spcAft>
                <a:spcPts val="1200"/>
              </a:spcAft>
            </a:pP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75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1233909"/>
            <a:ext cx="8127095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Formulário </a:t>
            </a:r>
            <a:r>
              <a:rPr lang="pt-PT" sz="2000" b="1" u="sng" dirty="0"/>
              <a:t>Nº </a:t>
            </a:r>
            <a:r>
              <a:rPr lang="pt-PT" sz="2000" b="1" u="sng" dirty="0" smtClean="0"/>
              <a:t>1</a:t>
            </a:r>
          </a:p>
          <a:p>
            <a:endParaRPr lang="pt-PT" sz="500" dirty="0"/>
          </a:p>
          <a:p>
            <a:r>
              <a:rPr lang="pt-PT" dirty="0" smtClean="0"/>
              <a:t>	I – Identificação da Instalação e das </a:t>
            </a:r>
            <a:r>
              <a:rPr lang="pt-PT" dirty="0" err="1" smtClean="0"/>
              <a:t>Atividades</a:t>
            </a:r>
            <a:r>
              <a:rPr lang="pt-PT" dirty="0" smtClean="0"/>
              <a:t> a desenvolver </a:t>
            </a:r>
          </a:p>
          <a:p>
            <a:r>
              <a:rPr lang="pt-PT" dirty="0"/>
              <a:t>	</a:t>
            </a:r>
            <a:r>
              <a:rPr lang="pt-PT" dirty="0" smtClean="0"/>
              <a:t>	I.1 - Identificação da Instalação;</a:t>
            </a:r>
          </a:p>
          <a:p>
            <a:r>
              <a:rPr lang="pt-PT" dirty="0" smtClean="0"/>
              <a:t>		I.2 - </a:t>
            </a:r>
            <a:r>
              <a:rPr lang="pt-PT" dirty="0" err="1" smtClean="0"/>
              <a:t>Objeto</a:t>
            </a:r>
            <a:r>
              <a:rPr lang="pt-PT" dirty="0" smtClean="0"/>
              <a:t> do presente pedido;</a:t>
            </a:r>
          </a:p>
          <a:p>
            <a:r>
              <a:rPr lang="pt-PT" dirty="0" smtClean="0"/>
              <a:t>		I.3 - </a:t>
            </a:r>
            <a:r>
              <a:rPr lang="pt-PT" dirty="0" err="1" smtClean="0"/>
              <a:t>Atividades</a:t>
            </a:r>
            <a:r>
              <a:rPr lang="pt-PT" dirty="0" smtClean="0"/>
              <a:t> a desenvolver;</a:t>
            </a:r>
          </a:p>
          <a:p>
            <a:r>
              <a:rPr lang="pt-PT" dirty="0" smtClean="0"/>
              <a:t>		I.4 - </a:t>
            </a:r>
            <a:r>
              <a:rPr lang="pt-PT" dirty="0" err="1" smtClean="0"/>
              <a:t>Caraterísticas</a:t>
            </a:r>
            <a:r>
              <a:rPr lang="pt-PT" dirty="0" smtClean="0"/>
              <a:t> da instalação;</a:t>
            </a:r>
          </a:p>
          <a:p>
            <a:r>
              <a:rPr lang="pt-PT" dirty="0" smtClean="0"/>
              <a:t>		I.5 - </a:t>
            </a:r>
            <a:r>
              <a:rPr lang="pt-PT" dirty="0" err="1" smtClean="0"/>
              <a:t>Proteção</a:t>
            </a:r>
            <a:r>
              <a:rPr lang="pt-PT" dirty="0" smtClean="0"/>
              <a:t> radiológica;</a:t>
            </a:r>
          </a:p>
          <a:p>
            <a:r>
              <a:rPr lang="pt-PT" dirty="0" smtClean="0"/>
              <a:t>		I.6 - Pessoas </a:t>
            </a:r>
            <a:r>
              <a:rPr lang="pt-PT" dirty="0" err="1" smtClean="0"/>
              <a:t>profissinalmente</a:t>
            </a:r>
            <a:r>
              <a:rPr lang="pt-PT" dirty="0" smtClean="0"/>
              <a:t> expostas</a:t>
            </a:r>
          </a:p>
          <a:p>
            <a:endParaRPr lang="pt-PT" dirty="0"/>
          </a:p>
          <a:p>
            <a:r>
              <a:rPr lang="pt-PT" dirty="0" smtClean="0"/>
              <a:t>	II – </a:t>
            </a:r>
            <a:r>
              <a:rPr lang="pt-PT" dirty="0" err="1" smtClean="0"/>
              <a:t>Projeto</a:t>
            </a:r>
            <a:r>
              <a:rPr lang="pt-PT" dirty="0" smtClean="0"/>
              <a:t> da Instalação de radiodiagnóstico</a:t>
            </a:r>
          </a:p>
          <a:p>
            <a:r>
              <a:rPr lang="pt-PT" dirty="0" smtClean="0"/>
              <a:t>		II.1 - Identificação da Entidade ou Empresa;</a:t>
            </a:r>
          </a:p>
          <a:p>
            <a:r>
              <a:rPr lang="pt-PT" dirty="0" smtClean="0"/>
              <a:t>		II.2 - Características dos equipamentos;</a:t>
            </a:r>
          </a:p>
          <a:p>
            <a:r>
              <a:rPr lang="pt-PT" dirty="0" smtClean="0"/>
              <a:t>		II.3 - Características das salas;</a:t>
            </a:r>
          </a:p>
          <a:p>
            <a:r>
              <a:rPr lang="pt-PT" dirty="0" smtClean="0"/>
              <a:t>		II. 4 - Avaliação das condições de segurança;</a:t>
            </a:r>
          </a:p>
          <a:p>
            <a:r>
              <a:rPr lang="pt-PT" dirty="0" smtClean="0"/>
              <a:t>		II.5 - Responsabilidade do presente relatório;</a:t>
            </a:r>
          </a:p>
          <a:p>
            <a:r>
              <a:rPr lang="pt-PT" dirty="0" smtClean="0"/>
              <a:t>		II.6 - Responsabilidade do presente relatório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	</a:t>
            </a: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75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7393" y="1196752"/>
            <a:ext cx="812709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b="1" dirty="0"/>
              <a:t>	</a:t>
            </a:r>
            <a:r>
              <a:rPr lang="pt-PT" b="1" dirty="0" smtClean="0"/>
              <a:t>	A.1 </a:t>
            </a:r>
            <a:r>
              <a:rPr lang="pt-PT" b="1" dirty="0"/>
              <a:t>Estudo das barreiras de </a:t>
            </a:r>
            <a:r>
              <a:rPr lang="pt-PT" b="1" dirty="0" err="1" smtClean="0"/>
              <a:t>proteção</a:t>
            </a:r>
            <a:r>
              <a:rPr lang="pt-PT" b="1" dirty="0" smtClean="0"/>
              <a:t>;</a:t>
            </a:r>
          </a:p>
          <a:p>
            <a:r>
              <a:rPr lang="pt-PT" dirty="0"/>
              <a:t>	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A.2 </a:t>
            </a:r>
            <a:r>
              <a:rPr lang="pt-PT" dirty="0"/>
              <a:t>Trabalhadores Expostos</a:t>
            </a:r>
            <a:r>
              <a:rPr lang="pt-PT" dirty="0" smtClean="0"/>
              <a:t>;</a:t>
            </a:r>
          </a:p>
          <a:p>
            <a:endParaRPr lang="pt-PT" dirty="0"/>
          </a:p>
          <a:p>
            <a:r>
              <a:rPr lang="pt-PT" dirty="0"/>
              <a:t>		A.3 Equipamento de </a:t>
            </a:r>
            <a:r>
              <a:rPr lang="pt-PT" dirty="0" err="1"/>
              <a:t>Proteção</a:t>
            </a:r>
            <a:r>
              <a:rPr lang="pt-PT" dirty="0"/>
              <a:t> Individual</a:t>
            </a:r>
            <a:r>
              <a:rPr lang="pt-PT" dirty="0" smtClean="0"/>
              <a:t>;</a:t>
            </a:r>
          </a:p>
          <a:p>
            <a:endParaRPr lang="pt-PT" dirty="0"/>
          </a:p>
          <a:p>
            <a:r>
              <a:rPr lang="pt-PT" dirty="0"/>
              <a:t>		A.4 Controlo de </a:t>
            </a:r>
            <a:r>
              <a:rPr lang="pt-PT" dirty="0" smtClean="0"/>
              <a:t>qualidade.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7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55914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/>
              <a:t>proteção</a:t>
            </a:r>
            <a:endParaRPr lang="pt-PT" b="1" dirty="0"/>
          </a:p>
          <a:p>
            <a:r>
              <a:rPr lang="pt-PT" dirty="0"/>
              <a:t>		</a:t>
            </a:r>
          </a:p>
          <a:p>
            <a:endParaRPr lang="pt-PT" sz="1100" dirty="0"/>
          </a:p>
          <a:p>
            <a:pPr algn="just"/>
            <a:r>
              <a:rPr lang="pt-PT" dirty="0" smtClean="0"/>
              <a:t>	Parâmetros </a:t>
            </a:r>
            <a:r>
              <a:rPr lang="pt-PT" dirty="0"/>
              <a:t>a considerar para o cálculo das barreiras de </a:t>
            </a:r>
            <a:r>
              <a:rPr lang="pt-PT" dirty="0" err="1" smtClean="0"/>
              <a:t>proteção</a:t>
            </a:r>
            <a:r>
              <a:rPr lang="pt-PT" dirty="0" smtClean="0"/>
              <a:t>:</a:t>
            </a:r>
            <a:endParaRPr lang="pt-PT" dirty="0"/>
          </a:p>
          <a:p>
            <a:pPr algn="just"/>
            <a:endParaRPr lang="pt-PT" dirty="0"/>
          </a:p>
          <a:p>
            <a:pPr lvl="0" algn="just"/>
            <a:r>
              <a:rPr lang="pt-PT" dirty="0"/>
              <a:t>	a) Energia da radiação (kV);</a:t>
            </a:r>
          </a:p>
          <a:p>
            <a:pPr lvl="0" algn="just"/>
            <a:endParaRPr lang="pt-PT" dirty="0"/>
          </a:p>
          <a:p>
            <a:pPr lvl="0" algn="just"/>
            <a:r>
              <a:rPr lang="pt-PT" dirty="0"/>
              <a:t>	b) Carga de trabalho semanal (Nº de exames a realizar, Nº de </a:t>
            </a:r>
            <a:r>
              <a:rPr lang="pt-PT" dirty="0" smtClean="0"/>
              <a:t>exposições </a:t>
            </a:r>
          </a:p>
          <a:p>
            <a:pPr lvl="0" algn="just"/>
            <a:r>
              <a:rPr lang="pt-PT" dirty="0"/>
              <a:t>	</a:t>
            </a:r>
            <a:r>
              <a:rPr lang="pt-PT" dirty="0" smtClean="0"/>
              <a:t>por exame </a:t>
            </a:r>
            <a:r>
              <a:rPr lang="pt-PT" dirty="0"/>
              <a:t>e valor de </a:t>
            </a:r>
            <a:r>
              <a:rPr lang="pt-PT" dirty="0" err="1"/>
              <a:t>mAs</a:t>
            </a:r>
            <a:r>
              <a:rPr lang="pt-PT" dirty="0"/>
              <a:t> médio por exame</a:t>
            </a:r>
            <a:r>
              <a:rPr lang="pt-PT" dirty="0" smtClean="0"/>
              <a:t>);</a:t>
            </a:r>
            <a:endParaRPr lang="pt-PT" dirty="0"/>
          </a:p>
          <a:p>
            <a:pPr lvl="0" algn="just"/>
            <a:endParaRPr lang="pt-PT" dirty="0"/>
          </a:p>
          <a:p>
            <a:pPr lvl="0" algn="just"/>
            <a:r>
              <a:rPr lang="pt-PT" dirty="0"/>
              <a:t>	c) </a:t>
            </a:r>
            <a:r>
              <a:rPr lang="pt-PT" dirty="0" err="1"/>
              <a:t>Direção</a:t>
            </a:r>
            <a:r>
              <a:rPr lang="pt-PT" dirty="0"/>
              <a:t> do feixe útil de radiação (barreiras primárias e </a:t>
            </a:r>
            <a:r>
              <a:rPr lang="pt-PT" dirty="0" smtClean="0"/>
              <a:t>secundárias</a:t>
            </a:r>
            <a:r>
              <a:rPr lang="pt-PT" dirty="0"/>
              <a:t>);</a:t>
            </a:r>
          </a:p>
          <a:p>
            <a:pPr lvl="0" algn="just"/>
            <a:endParaRPr lang="pt-PT" dirty="0"/>
          </a:p>
          <a:p>
            <a:pPr lvl="0" algn="just"/>
            <a:r>
              <a:rPr lang="pt-PT" dirty="0"/>
              <a:t>	d) Tipo de ocupação das áreas anexas a proteger (T - Fator de </a:t>
            </a:r>
            <a:r>
              <a:rPr lang="pt-PT" dirty="0" smtClean="0"/>
              <a:t>Ocupação)</a:t>
            </a:r>
          </a:p>
          <a:p>
            <a:pPr lvl="0" algn="just"/>
            <a:r>
              <a:rPr lang="pt-PT" dirty="0" smtClean="0"/>
              <a:t>	e classificação </a:t>
            </a:r>
            <a:r>
              <a:rPr lang="pt-PT" dirty="0"/>
              <a:t>dessas áreas (Área controlada ou não </a:t>
            </a:r>
            <a:r>
              <a:rPr lang="pt-PT" dirty="0" smtClean="0"/>
              <a:t>controlada);</a:t>
            </a:r>
          </a:p>
          <a:p>
            <a:pPr lvl="0"/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7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55914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/>
              <a:t>proteção</a:t>
            </a:r>
            <a:endParaRPr lang="pt-PT" b="1" dirty="0"/>
          </a:p>
          <a:p>
            <a:r>
              <a:rPr lang="pt-PT" dirty="0"/>
              <a:t>		</a:t>
            </a:r>
          </a:p>
          <a:p>
            <a:endParaRPr lang="pt-PT" sz="1100" dirty="0"/>
          </a:p>
          <a:p>
            <a:r>
              <a:rPr lang="pt-PT" dirty="0" smtClean="0"/>
              <a:t>	Parâmetros </a:t>
            </a:r>
            <a:r>
              <a:rPr lang="pt-PT" dirty="0"/>
              <a:t>a considerar para o cálculo das barreiras de </a:t>
            </a:r>
            <a:r>
              <a:rPr lang="pt-PT" dirty="0" err="1" smtClean="0"/>
              <a:t>proteção</a:t>
            </a:r>
            <a:r>
              <a:rPr lang="pt-PT" dirty="0" smtClean="0"/>
              <a:t>:</a:t>
            </a:r>
            <a:endParaRPr lang="pt-PT" dirty="0"/>
          </a:p>
          <a:p>
            <a:endParaRPr lang="pt-PT" dirty="0"/>
          </a:p>
          <a:p>
            <a:pPr lvl="0"/>
            <a:r>
              <a:rPr lang="pt-PT" dirty="0"/>
              <a:t>	e) U – Fator de uso atribuído a cada uma das barreiras;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	f) Distância da ampola (barreiras primárias) ou do </a:t>
            </a:r>
            <a:r>
              <a:rPr lang="pt-PT" dirty="0" err="1"/>
              <a:t>objeto</a:t>
            </a:r>
            <a:r>
              <a:rPr lang="pt-PT" dirty="0"/>
              <a:t> dispersor </a:t>
            </a:r>
            <a:r>
              <a:rPr lang="pt-PT" dirty="0" smtClean="0"/>
              <a:t>(</a:t>
            </a:r>
            <a:r>
              <a:rPr lang="pt-PT" dirty="0"/>
              <a:t>barreiras </a:t>
            </a:r>
            <a:r>
              <a:rPr lang="pt-PT" dirty="0" smtClean="0"/>
              <a:t>	secundárias</a:t>
            </a:r>
            <a:r>
              <a:rPr lang="pt-PT" dirty="0"/>
              <a:t>) ao local a proteger;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	g) O débito de dose no feixe útil (Q</a:t>
            </a:r>
            <a:r>
              <a:rPr lang="pt-PT" baseline="-25000" dirty="0"/>
              <a:t>U</a:t>
            </a:r>
            <a:r>
              <a:rPr lang="pt-PT" dirty="0"/>
              <a:t>) a 1 metro da ampola de RX para cada 	equipamento  (este valor pode ser obtido junto dos fabricantes dos 	equipamentos).</a:t>
            </a:r>
          </a:p>
          <a:p>
            <a:pPr lvl="0" algn="just"/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15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b="1" dirty="0"/>
              <a:t>	</a:t>
            </a:r>
            <a:r>
              <a:rPr lang="pt-PT" b="1" dirty="0" smtClean="0"/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1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01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 smtClean="0"/>
              <a:t>proteção</a:t>
            </a:r>
            <a:endParaRPr lang="pt-PT" b="1" dirty="0" smtClean="0"/>
          </a:p>
          <a:p>
            <a:endParaRPr lang="pt-PT" sz="1000" b="1" dirty="0" smtClean="0"/>
          </a:p>
          <a:p>
            <a:pPr lvl="0" algn="just"/>
            <a:r>
              <a:rPr lang="pt-PT" sz="1700" dirty="0"/>
              <a:t>Baseado no método de cálculo estipulado pelo Decreto-Lei 180/2002 de 8 </a:t>
            </a:r>
            <a:r>
              <a:rPr lang="pt-PT" sz="1700" dirty="0" smtClean="0"/>
              <a:t>de </a:t>
            </a:r>
            <a:r>
              <a:rPr lang="pt-PT" sz="1700" dirty="0"/>
              <a:t>Agosto, </a:t>
            </a:r>
            <a:r>
              <a:rPr lang="pt-PT" sz="1700" dirty="0" smtClean="0"/>
              <a:t>páginas </a:t>
            </a:r>
            <a:r>
              <a:rPr lang="pt-PT" sz="1700" dirty="0"/>
              <a:t>5727 – 5729 Anexo III).</a:t>
            </a:r>
          </a:p>
          <a:p>
            <a:endParaRPr lang="pt-PT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8" y="2996952"/>
            <a:ext cx="8195318" cy="304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267744" y="601199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Anexo A.1 </a:t>
            </a:r>
            <a:r>
              <a:rPr lang="pt-PT" sz="1600" dirty="0" smtClean="0"/>
              <a:t>para referente ao equipamento de RX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005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559143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/>
              <a:t>proteção</a:t>
            </a:r>
            <a:endParaRPr lang="pt-PT" b="1" dirty="0"/>
          </a:p>
          <a:p>
            <a:r>
              <a:rPr lang="pt-PT" dirty="0"/>
              <a:t>	</a:t>
            </a:r>
          </a:p>
          <a:p>
            <a:r>
              <a:rPr lang="pt-PT" dirty="0" smtClean="0"/>
              <a:t>a</a:t>
            </a:r>
            <a:r>
              <a:rPr lang="pt-PT" dirty="0"/>
              <a:t>) Cálculo </a:t>
            </a:r>
            <a:r>
              <a:rPr lang="pt-PT" dirty="0" err="1"/>
              <a:t>Workload</a:t>
            </a:r>
            <a:r>
              <a:rPr lang="pt-PT" dirty="0"/>
              <a:t> semanal	</a:t>
            </a:r>
            <a:r>
              <a:rPr lang="en-US" dirty="0"/>
              <a:t>[</a:t>
            </a:r>
            <a:r>
              <a:rPr lang="en-US" dirty="0" err="1"/>
              <a:t>mA.min</a:t>
            </a:r>
            <a:r>
              <a:rPr lang="en-US" dirty="0"/>
              <a:t>/sem.]</a:t>
            </a:r>
            <a:r>
              <a:rPr lang="pt-PT" dirty="0"/>
              <a:t>:     </a:t>
            </a:r>
            <a:r>
              <a:rPr lang="en-US" b="1" i="1" dirty="0"/>
              <a:t>W = N x E</a:t>
            </a:r>
          </a:p>
          <a:p>
            <a:endParaRPr lang="pt-PT" sz="1400" dirty="0"/>
          </a:p>
          <a:p>
            <a:r>
              <a:rPr lang="pt-PT" sz="1500" b="1" i="1" dirty="0" smtClean="0"/>
              <a:t>N </a:t>
            </a:r>
            <a:r>
              <a:rPr lang="pt-PT" sz="1500" b="1" i="1" dirty="0"/>
              <a:t>– </a:t>
            </a:r>
            <a:r>
              <a:rPr lang="pt-PT" sz="1500" dirty="0"/>
              <a:t>Nº exames realizados por semana</a:t>
            </a:r>
          </a:p>
          <a:p>
            <a:r>
              <a:rPr lang="pt-PT" sz="1500" b="1" i="1" dirty="0" smtClean="0"/>
              <a:t>E </a:t>
            </a:r>
            <a:r>
              <a:rPr lang="pt-PT" sz="1500" b="1" i="1" dirty="0"/>
              <a:t>– </a:t>
            </a:r>
            <a:r>
              <a:rPr lang="pt-PT" sz="1500" dirty="0" err="1"/>
              <a:t>mAs</a:t>
            </a:r>
            <a:r>
              <a:rPr lang="pt-PT" sz="1500" dirty="0"/>
              <a:t> por exame</a:t>
            </a:r>
          </a:p>
          <a:p>
            <a:endParaRPr lang="pt-PT" sz="1400" dirty="0"/>
          </a:p>
          <a:p>
            <a:r>
              <a:rPr lang="pt-PT" dirty="0"/>
              <a:t>		</a:t>
            </a:r>
            <a:r>
              <a:rPr lang="pt-PT" i="1" dirty="0" smtClean="0"/>
              <a:t>W </a:t>
            </a:r>
            <a:r>
              <a:rPr lang="pt-PT" i="1" dirty="0"/>
              <a:t>= 200 </a:t>
            </a:r>
            <a:r>
              <a:rPr lang="pt-PT" sz="1400" i="1" dirty="0"/>
              <a:t>(exames/sem.) </a:t>
            </a:r>
            <a:r>
              <a:rPr lang="pt-PT" i="1" dirty="0"/>
              <a:t>x 80 </a:t>
            </a:r>
            <a:r>
              <a:rPr lang="pt-PT" sz="1400" i="1" dirty="0"/>
              <a:t>(</a:t>
            </a:r>
            <a:r>
              <a:rPr lang="pt-PT" sz="1400" i="1" dirty="0" err="1"/>
              <a:t>mAs</a:t>
            </a:r>
            <a:r>
              <a:rPr lang="pt-PT" sz="1400" i="1" dirty="0"/>
              <a:t>/exame) </a:t>
            </a:r>
            <a:r>
              <a:rPr lang="pt-PT" i="1" dirty="0"/>
              <a:t>x 1/60 </a:t>
            </a:r>
            <a:r>
              <a:rPr lang="pt-PT" sz="1400" i="1" dirty="0"/>
              <a:t>(min/s)</a:t>
            </a:r>
          </a:p>
          <a:p>
            <a:pPr lvl="0"/>
            <a:r>
              <a:rPr lang="pt-PT" i="1" dirty="0"/>
              <a:t>		</a:t>
            </a:r>
            <a:r>
              <a:rPr lang="pt-PT" i="1" dirty="0" smtClean="0"/>
              <a:t>W </a:t>
            </a:r>
            <a:r>
              <a:rPr lang="pt-PT" i="1" dirty="0"/>
              <a:t>= 266,67 </a:t>
            </a:r>
            <a:r>
              <a:rPr lang="pt-PT" sz="1400" i="1" dirty="0" err="1"/>
              <a:t>mA.min</a:t>
            </a:r>
            <a:r>
              <a:rPr lang="pt-PT" sz="1400" i="1" dirty="0"/>
              <a:t>/sem.</a:t>
            </a:r>
          </a:p>
          <a:p>
            <a:endParaRPr lang="pt-PT" dirty="0"/>
          </a:p>
          <a:p>
            <a:pPr lvl="0"/>
            <a:r>
              <a:rPr lang="pt-PT" dirty="0" smtClean="0"/>
              <a:t>b</a:t>
            </a:r>
            <a:r>
              <a:rPr lang="pt-PT" dirty="0"/>
              <a:t>) Cálculo do débito semanal a 1m [</a:t>
            </a:r>
            <a:r>
              <a:rPr lang="pt-PT" dirty="0" err="1"/>
              <a:t>mGy</a:t>
            </a:r>
            <a:r>
              <a:rPr lang="pt-PT" dirty="0"/>
              <a:t>/sem.]:    </a:t>
            </a:r>
            <a:r>
              <a:rPr lang="pt-PT" b="1" i="1" dirty="0"/>
              <a:t>Q</a:t>
            </a:r>
            <a:r>
              <a:rPr lang="pt-PT" b="1" i="1" baseline="-25000" dirty="0"/>
              <a:t>S</a:t>
            </a:r>
            <a:r>
              <a:rPr lang="pt-PT" b="1" i="1" dirty="0"/>
              <a:t> = Q</a:t>
            </a:r>
            <a:r>
              <a:rPr lang="pt-PT" b="1" i="1" baseline="-25000" dirty="0"/>
              <a:t>U</a:t>
            </a:r>
            <a:r>
              <a:rPr lang="pt-PT" b="1" i="1" dirty="0"/>
              <a:t> x W</a:t>
            </a:r>
            <a:endParaRPr lang="pt-PT" dirty="0"/>
          </a:p>
          <a:p>
            <a:r>
              <a:rPr lang="pt-PT" b="1" i="1" dirty="0"/>
              <a:t>	</a:t>
            </a:r>
          </a:p>
          <a:p>
            <a:r>
              <a:rPr lang="pt-PT" sz="1500" b="1" i="1" dirty="0" smtClean="0"/>
              <a:t>Q</a:t>
            </a:r>
            <a:r>
              <a:rPr lang="pt-PT" sz="1500" b="1" i="1" baseline="-25000" dirty="0" smtClean="0"/>
              <a:t>U</a:t>
            </a:r>
            <a:r>
              <a:rPr lang="pt-PT" sz="1500" b="1" i="1" dirty="0" smtClean="0"/>
              <a:t> </a:t>
            </a:r>
            <a:r>
              <a:rPr lang="pt-PT" sz="1500" b="1" i="1" dirty="0"/>
              <a:t>– </a:t>
            </a:r>
            <a:r>
              <a:rPr lang="pt-PT" sz="1500" dirty="0"/>
              <a:t>Débito no feixe útil a 1m da ampola </a:t>
            </a:r>
            <a:r>
              <a:rPr lang="pt-PT" sz="1500" dirty="0" smtClean="0">
                <a:latin typeface="Calibri"/>
              </a:rPr>
              <a:t>→ </a:t>
            </a:r>
            <a:r>
              <a:rPr lang="pt-PT" sz="1500" dirty="0" smtClean="0"/>
              <a:t> </a:t>
            </a:r>
            <a:r>
              <a:rPr lang="pt-PT" sz="1500" dirty="0"/>
              <a:t>0,0650 </a:t>
            </a:r>
            <a:r>
              <a:rPr lang="pt-PT" sz="1500" dirty="0" err="1"/>
              <a:t>mGy</a:t>
            </a:r>
            <a:r>
              <a:rPr lang="pt-PT" sz="1500" dirty="0"/>
              <a:t>/</a:t>
            </a:r>
            <a:r>
              <a:rPr lang="pt-PT" sz="1500" dirty="0" err="1"/>
              <a:t>mAs</a:t>
            </a:r>
            <a:r>
              <a:rPr lang="pt-PT" sz="1500" dirty="0"/>
              <a:t> x 60 s = 3,9 </a:t>
            </a:r>
            <a:r>
              <a:rPr lang="pt-PT" sz="1500" dirty="0" err="1"/>
              <a:t>mGy</a:t>
            </a:r>
            <a:r>
              <a:rPr lang="pt-PT" sz="1500" dirty="0"/>
              <a:t>/</a:t>
            </a:r>
            <a:r>
              <a:rPr lang="pt-PT" sz="1500" dirty="0" err="1"/>
              <a:t>mA.min</a:t>
            </a:r>
            <a:endParaRPr lang="pt-PT" sz="1500" dirty="0"/>
          </a:p>
          <a:p>
            <a:r>
              <a:rPr lang="pt-PT" sz="1500" b="1" i="1" dirty="0" smtClean="0"/>
              <a:t>W </a:t>
            </a:r>
            <a:r>
              <a:rPr lang="pt-PT" sz="1500" b="1" i="1" dirty="0"/>
              <a:t>– </a:t>
            </a:r>
            <a:r>
              <a:rPr lang="pt-PT" sz="1500" dirty="0" err="1"/>
              <a:t>Workload</a:t>
            </a:r>
            <a:r>
              <a:rPr lang="pt-PT" sz="1500" dirty="0"/>
              <a:t> semanal</a:t>
            </a:r>
          </a:p>
          <a:p>
            <a:endParaRPr lang="pt-PT" sz="1200" dirty="0"/>
          </a:p>
          <a:p>
            <a:pPr lvl="0"/>
            <a:r>
              <a:rPr lang="pt-PT" dirty="0"/>
              <a:t>		</a:t>
            </a:r>
            <a:r>
              <a:rPr lang="pt-PT" i="1" dirty="0" smtClean="0"/>
              <a:t>Q</a:t>
            </a:r>
            <a:r>
              <a:rPr lang="pt-PT" i="1" baseline="-25000" dirty="0" smtClean="0"/>
              <a:t>S</a:t>
            </a:r>
            <a:r>
              <a:rPr lang="pt-PT" i="1" dirty="0" smtClean="0"/>
              <a:t> </a:t>
            </a:r>
            <a:r>
              <a:rPr lang="pt-PT" i="1" dirty="0"/>
              <a:t>= 3,9 </a:t>
            </a:r>
            <a:r>
              <a:rPr lang="pt-PT" sz="1400" i="1" dirty="0"/>
              <a:t>(</a:t>
            </a:r>
            <a:r>
              <a:rPr lang="pt-PT" sz="1400" i="1" dirty="0" err="1"/>
              <a:t>mGy</a:t>
            </a:r>
            <a:r>
              <a:rPr lang="pt-PT" sz="1400" i="1" dirty="0"/>
              <a:t>/</a:t>
            </a:r>
            <a:r>
              <a:rPr lang="pt-PT" sz="1400" i="1" dirty="0" err="1"/>
              <a:t>mA.min</a:t>
            </a:r>
            <a:r>
              <a:rPr lang="pt-PT" sz="1400" i="1" dirty="0"/>
              <a:t>)</a:t>
            </a:r>
            <a:r>
              <a:rPr lang="pt-PT" i="1" dirty="0"/>
              <a:t> x 266,67 </a:t>
            </a:r>
            <a:r>
              <a:rPr lang="pt-PT" sz="1400" i="1" dirty="0"/>
              <a:t>(</a:t>
            </a:r>
            <a:r>
              <a:rPr lang="pt-PT" sz="1400" i="1" dirty="0" err="1"/>
              <a:t>mA.min</a:t>
            </a:r>
            <a:r>
              <a:rPr lang="pt-PT" sz="1400" i="1" dirty="0"/>
              <a:t>/sem.) = </a:t>
            </a:r>
            <a:r>
              <a:rPr lang="pt-PT" i="1" dirty="0"/>
              <a:t>1040</a:t>
            </a:r>
            <a:r>
              <a:rPr lang="pt-PT" sz="1400" i="1" dirty="0"/>
              <a:t> </a:t>
            </a:r>
            <a:r>
              <a:rPr lang="pt-PT" sz="1400" i="1" dirty="0" err="1"/>
              <a:t>mGy</a:t>
            </a:r>
            <a:r>
              <a:rPr lang="pt-PT" sz="1400" i="1" dirty="0"/>
              <a:t>/sem</a:t>
            </a:r>
          </a:p>
          <a:p>
            <a:pPr lvl="0" algn="just"/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0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559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/>
              <a:t>proteção</a:t>
            </a:r>
            <a:endParaRPr lang="pt-PT" b="1" dirty="0"/>
          </a:p>
          <a:p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2" y="2478763"/>
            <a:ext cx="8280920" cy="36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4857" y="1196752"/>
                <a:ext cx="8559143" cy="518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pt-PT" sz="2000" b="1" u="sng" dirty="0" smtClean="0"/>
                  <a:t>Anexo </a:t>
                </a:r>
                <a:r>
                  <a:rPr lang="pt-PT" sz="2000" b="1" u="sng" dirty="0"/>
                  <a:t>A </a:t>
                </a:r>
                <a:endParaRPr lang="pt-PT" sz="2000" b="1" u="sng" dirty="0" smtClean="0"/>
              </a:p>
              <a:p>
                <a:r>
                  <a:rPr lang="pt-PT" dirty="0"/>
                  <a:t>	</a:t>
                </a:r>
                <a:endParaRPr lang="pt-PT" dirty="0" smtClean="0"/>
              </a:p>
              <a:p>
                <a:r>
                  <a:rPr lang="pt-PT" dirty="0"/>
                  <a:t>	</a:t>
                </a:r>
                <a:r>
                  <a:rPr lang="pt-PT" b="1" dirty="0"/>
                  <a:t>A.1 Estudo das barreiras de </a:t>
                </a:r>
                <a:r>
                  <a:rPr lang="pt-PT" b="1" dirty="0" err="1" smtClean="0"/>
                  <a:t>proteção</a:t>
                </a:r>
                <a:endParaRPr lang="pt-PT" b="1" dirty="0" smtClean="0"/>
              </a:p>
              <a:p>
                <a:endParaRPr lang="pt-PT" b="1" dirty="0" smtClean="0"/>
              </a:p>
              <a:p>
                <a:r>
                  <a:rPr lang="pt-PT" dirty="0"/>
                  <a:t>c) Cálculo do débito semanal [Q</a:t>
                </a:r>
                <a:r>
                  <a:rPr lang="pt-PT" baseline="-25000" dirty="0"/>
                  <a:t>SD</a:t>
                </a:r>
                <a:r>
                  <a:rPr lang="pt-PT" dirty="0"/>
                  <a:t>] à distância d do foco da ampola - débito </a:t>
                </a:r>
                <a:r>
                  <a:rPr lang="pt-PT" dirty="0" smtClean="0"/>
                  <a:t>junto </a:t>
                </a:r>
                <a:r>
                  <a:rPr lang="pt-PT" dirty="0"/>
                  <a:t>da barreira [</a:t>
                </a:r>
                <a:r>
                  <a:rPr lang="pt-PT" dirty="0" err="1"/>
                  <a:t>mSv</a:t>
                </a:r>
                <a:r>
                  <a:rPr lang="pt-PT" dirty="0"/>
                  <a:t>/sem.]</a:t>
                </a:r>
              </a:p>
              <a:p>
                <a:endParaRPr lang="pt-PT" dirty="0"/>
              </a:p>
              <a:p>
                <a:r>
                  <a:rPr lang="pt-PT" dirty="0"/>
                  <a:t>	Para as </a:t>
                </a:r>
                <a:r>
                  <a:rPr lang="pt-PT" b="1" dirty="0"/>
                  <a:t>barreiras primárias</a:t>
                </a:r>
                <a:r>
                  <a:rPr lang="pt-PT" dirty="0"/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𝑺𝑫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PT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𝑾</m:t>
                            </m:r>
                            <m:r>
                              <a:rPr lang="pt-PT" b="1" i="1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  <m:r>
                              <a:rPr lang="pt-PT" b="1" i="1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</m:d>
                        <m:r>
                          <a:rPr lang="pt-PT" b="1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pt-PT" dirty="0"/>
              </a:p>
              <a:p>
                <a:r>
                  <a:rPr lang="pt-PT" dirty="0"/>
                  <a:t>				  </a:t>
                </a:r>
                <a:r>
                  <a:rPr lang="pt-PT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𝑺𝑫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PT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  <m:r>
                              <a:rPr lang="pt-PT" b="1" i="1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</m:d>
                        <m:r>
                          <a:rPr lang="pt-PT" b="1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pt-PT" dirty="0"/>
              </a:p>
              <a:p>
                <a:endParaRPr lang="pt-PT" dirty="0"/>
              </a:p>
              <a:p>
                <a:endParaRPr lang="pt-PT" sz="1400" dirty="0"/>
              </a:p>
              <a:p>
                <a:r>
                  <a:rPr lang="pt-PT" dirty="0"/>
                  <a:t>	</a:t>
                </a:r>
                <a:r>
                  <a:rPr lang="pt-PT" sz="1600" dirty="0"/>
                  <a:t>considerando para exemplo a barreira C da sala de RX</a:t>
                </a:r>
              </a:p>
              <a:p>
                <a:r>
                  <a:rPr lang="pt-PT" sz="1500" dirty="0"/>
                  <a:t>	</a:t>
                </a:r>
                <a:endParaRPr lang="pt-PT" sz="1500" dirty="0" smtClean="0"/>
              </a:p>
              <a:p>
                <a:r>
                  <a:rPr lang="pt-PT" sz="1500" dirty="0"/>
                  <a:t>	</a:t>
                </a:r>
                <a:r>
                  <a:rPr lang="pt-PT" sz="1500" dirty="0" smtClean="0"/>
                  <a:t>U </a:t>
                </a:r>
                <a:r>
                  <a:rPr lang="pt-PT" sz="1500" dirty="0"/>
                  <a:t>= 0,25</a:t>
                </a:r>
              </a:p>
              <a:p>
                <a:r>
                  <a:rPr lang="pt-PT" sz="1500" dirty="0"/>
                  <a:t>	T = 0,25		</a:t>
                </a:r>
                <a:r>
                  <a:rPr lang="pt-PT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SD</m:t>
                        </m:r>
                      </m:sub>
                    </m:sSub>
                  </m:oMath>
                </a14:m>
                <a:r>
                  <a:rPr lang="pt-PT" dirty="0"/>
                  <a:t> = 1040 (</a:t>
                </a:r>
                <a:r>
                  <a:rPr lang="pt-PT" sz="1500" dirty="0" err="1"/>
                  <a:t>mGy</a:t>
                </a:r>
                <a:r>
                  <a:rPr lang="pt-PT" sz="1500" dirty="0"/>
                  <a:t>/sem.) </a:t>
                </a:r>
                <a:r>
                  <a:rPr lang="pt-PT" dirty="0"/>
                  <a:t>x (0,25 x 0,25)/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PT" dirty="0"/>
              </a:p>
              <a:p>
                <a:pPr lvl="0"/>
                <a:r>
                  <a:rPr lang="pt-PT" dirty="0"/>
                  <a:t>	</a:t>
                </a:r>
                <a:r>
                  <a:rPr lang="pt-PT" sz="1500" dirty="0"/>
                  <a:t>d = 2 m</a:t>
                </a:r>
                <a:r>
                  <a:rPr lang="pt-PT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SD</m:t>
                        </m:r>
                      </m:sub>
                    </m:sSub>
                  </m:oMath>
                </a14:m>
                <a:r>
                  <a:rPr lang="pt-PT" dirty="0"/>
                  <a:t> = 16,25 </a:t>
                </a:r>
                <a:r>
                  <a:rPr lang="pt-PT" sz="1500" dirty="0"/>
                  <a:t>(</a:t>
                </a:r>
                <a:r>
                  <a:rPr lang="pt-PT" sz="1500" dirty="0" err="1"/>
                  <a:t>mSv</a:t>
                </a:r>
                <a:r>
                  <a:rPr lang="pt-PT" sz="1500" dirty="0"/>
                  <a:t>/sem.)</a:t>
                </a:r>
              </a:p>
              <a:p>
                <a:endParaRPr lang="pt-PT" b="1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7" y="1196752"/>
                <a:ext cx="8559143" cy="5180393"/>
              </a:xfrm>
              <a:prstGeom prst="rect">
                <a:avLst/>
              </a:prstGeom>
              <a:blipFill rotWithShape="1">
                <a:blip r:embed="rId3"/>
                <a:stretch>
                  <a:fillRect l="-783" t="-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4857" y="1196752"/>
                <a:ext cx="8307623" cy="5760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pt-PT" sz="2000" b="1" u="sng" dirty="0" smtClean="0"/>
                  <a:t>Anexo </a:t>
                </a:r>
                <a:r>
                  <a:rPr lang="pt-PT" sz="2000" b="1" u="sng" dirty="0"/>
                  <a:t>A </a:t>
                </a:r>
                <a:endParaRPr lang="pt-PT" sz="2000" b="1" u="sng" dirty="0" smtClean="0"/>
              </a:p>
              <a:p>
                <a:r>
                  <a:rPr lang="pt-PT" dirty="0"/>
                  <a:t>	</a:t>
                </a:r>
                <a:endParaRPr lang="pt-PT" dirty="0" smtClean="0"/>
              </a:p>
              <a:p>
                <a:r>
                  <a:rPr lang="pt-PT" dirty="0"/>
                  <a:t>	</a:t>
                </a:r>
                <a:r>
                  <a:rPr lang="pt-PT" b="1" dirty="0"/>
                  <a:t>A.1 Estudo das barreiras de </a:t>
                </a:r>
                <a:r>
                  <a:rPr lang="pt-PT" b="1" dirty="0" err="1" smtClean="0"/>
                  <a:t>proteção</a:t>
                </a:r>
                <a:endParaRPr lang="pt-PT" b="1" dirty="0" smtClean="0"/>
              </a:p>
              <a:p>
                <a:endParaRPr lang="pt-PT" b="1" dirty="0" smtClean="0"/>
              </a:p>
              <a:p>
                <a:pPr lvl="0"/>
                <a:r>
                  <a:rPr lang="pt-PT" dirty="0"/>
                  <a:t>c) Cálculo do débito semanal [Q</a:t>
                </a:r>
                <a:r>
                  <a:rPr lang="pt-PT" baseline="-25000" dirty="0"/>
                  <a:t>SD</a:t>
                </a:r>
                <a:r>
                  <a:rPr lang="pt-PT" dirty="0"/>
                  <a:t>] à distância d do foco da ampola - débito </a:t>
                </a:r>
                <a:r>
                  <a:rPr lang="pt-PT" dirty="0" smtClean="0"/>
                  <a:t>junto </a:t>
                </a:r>
                <a:r>
                  <a:rPr lang="pt-PT" dirty="0"/>
                  <a:t>da barreira [</a:t>
                </a:r>
                <a:r>
                  <a:rPr lang="pt-PT" dirty="0" err="1"/>
                  <a:t>mSv</a:t>
                </a:r>
                <a:r>
                  <a:rPr lang="pt-PT" dirty="0"/>
                  <a:t>/sem.]</a:t>
                </a:r>
              </a:p>
              <a:p>
                <a:endParaRPr lang="pt-PT" sz="1050" dirty="0"/>
              </a:p>
              <a:p>
                <a:pPr algn="just"/>
                <a:r>
                  <a:rPr lang="pt-PT" b="1" dirty="0"/>
                  <a:t>B</a:t>
                </a:r>
                <a:r>
                  <a:rPr lang="pt-PT" b="1" dirty="0" smtClean="0"/>
                  <a:t>arreiras secundárias </a:t>
                </a:r>
                <a:r>
                  <a:rPr lang="pt-PT" dirty="0" smtClean="0">
                    <a:sym typeface="Wingdings" panose="05000000000000000000" pitchFamily="2" charset="2"/>
                  </a:rPr>
                  <a:t></a:t>
                </a:r>
                <a:r>
                  <a:rPr lang="pt-PT" b="1" dirty="0" smtClean="0">
                    <a:sym typeface="Wingdings" panose="05000000000000000000" pitchFamily="2" charset="2"/>
                  </a:rPr>
                  <a:t> </a:t>
                </a:r>
                <a:r>
                  <a:rPr lang="pt-PT" dirty="0" smtClean="0"/>
                  <a:t>radiação </a:t>
                </a:r>
                <a:r>
                  <a:rPr lang="pt-PT" dirty="0"/>
                  <a:t>de fuga </a:t>
                </a:r>
                <a:r>
                  <a:rPr lang="pt-PT" dirty="0" smtClean="0"/>
                  <a:t>+ radiação </a:t>
                </a:r>
                <a:r>
                  <a:rPr lang="pt-PT" dirty="0"/>
                  <a:t>dispersa. </a:t>
                </a:r>
              </a:p>
              <a:p>
                <a:pPr algn="just"/>
                <a:r>
                  <a:rPr lang="pt-PT" dirty="0"/>
                  <a:t>S</a:t>
                </a:r>
                <a:r>
                  <a:rPr lang="pt-PT" dirty="0" smtClean="0"/>
                  <a:t>implificação </a:t>
                </a:r>
                <a:r>
                  <a:rPr lang="pt-PT" dirty="0" smtClean="0">
                    <a:sym typeface="Wingdings" panose="05000000000000000000" pitchFamily="2" charset="2"/>
                  </a:rPr>
                  <a:t></a:t>
                </a:r>
                <a:r>
                  <a:rPr lang="pt-PT" dirty="0" smtClean="0"/>
                  <a:t> </a:t>
                </a:r>
                <a:r>
                  <a:rPr lang="pt-PT" dirty="0"/>
                  <a:t>radiação </a:t>
                </a:r>
                <a:r>
                  <a:rPr lang="pt-PT" dirty="0" smtClean="0"/>
                  <a:t>dispersa </a:t>
                </a:r>
                <a:r>
                  <a:rPr lang="pt-PT" dirty="0"/>
                  <a:t>segundo um ângulo de 90</a:t>
                </a:r>
                <a:r>
                  <a:rPr lang="pt-PT" baseline="30000" dirty="0"/>
                  <a:t>0</a:t>
                </a:r>
                <a:r>
                  <a:rPr lang="pt-PT" dirty="0"/>
                  <a:t> para efectuar os cálculos de </a:t>
                </a:r>
                <a:r>
                  <a:rPr lang="pt-PT" dirty="0" err="1"/>
                  <a:t>proteção</a:t>
                </a:r>
                <a:r>
                  <a:rPr lang="pt-PT" dirty="0"/>
                  <a:t>, admitindo-se </a:t>
                </a:r>
                <a:r>
                  <a:rPr lang="pt-PT" dirty="0" smtClean="0"/>
                  <a:t>um </a:t>
                </a:r>
                <a:r>
                  <a:rPr lang="pt-PT" dirty="0"/>
                  <a:t>valor para a intensidade de radiação de 1/1000 do feixe primário ao nível da superfície </a:t>
                </a:r>
                <a:r>
                  <a:rPr lang="pt-PT" dirty="0" smtClean="0"/>
                  <a:t>dispersora</a:t>
                </a:r>
                <a:r>
                  <a:rPr lang="pt-PT" dirty="0"/>
                  <a:t>.</a:t>
                </a:r>
              </a:p>
              <a:p>
                <a:r>
                  <a:rPr lang="pt-PT" dirty="0"/>
                  <a:t>		</a:t>
                </a:r>
                <a:r>
                  <a:rPr lang="pt-PT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𝑺𝑫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[</m:t>
                        </m:r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/</m:t>
                    </m:r>
                    <m:r>
                      <a:rPr lang="pt-PT" b="1" i="1">
                        <a:latin typeface="Cambria Math"/>
                      </a:rPr>
                      <m:t>𝟏𝟎𝟎𝟎</m:t>
                    </m:r>
                    <m:r>
                      <a:rPr lang="pt-PT" b="1" i="1">
                        <a:latin typeface="Cambria Math"/>
                      </a:rPr>
                      <m:t>]×</m:t>
                    </m:r>
                    <m:d>
                      <m:dPr>
                        <m:begChr m:val="["/>
                        <m:endChr m:val="]"/>
                        <m:ctrlPr>
                          <a:rPr lang="pt-PT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𝑾</m:t>
                            </m:r>
                            <m:r>
                              <a:rPr lang="pt-PT" b="1" i="1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  <m:r>
                              <a:rPr lang="pt-PT" b="1" i="1"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</m:d>
                        <m:r>
                          <a:rPr lang="pt-PT" b="1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pt-PT" dirty="0"/>
              </a:p>
              <a:p>
                <a:r>
                  <a:rPr lang="pt-PT" dirty="0"/>
                  <a:t>	</a:t>
                </a:r>
              </a:p>
              <a:p>
                <a:r>
                  <a:rPr lang="pt-PT" dirty="0" smtClean="0"/>
                  <a:t>considerando </a:t>
                </a:r>
                <a:r>
                  <a:rPr lang="pt-PT" dirty="0"/>
                  <a:t>para exemplo a barreira A3 da sala de RX</a:t>
                </a:r>
              </a:p>
              <a:p>
                <a:r>
                  <a:rPr lang="pt-PT" dirty="0" smtClean="0"/>
                  <a:t>U </a:t>
                </a:r>
                <a:r>
                  <a:rPr lang="pt-PT" dirty="0"/>
                  <a:t>= 1 </a:t>
                </a:r>
                <a:r>
                  <a:rPr lang="pt-PT" dirty="0" smtClean="0"/>
                  <a:t>(para barreiras secundárias)</a:t>
                </a:r>
                <a:endParaRPr lang="pt-PT" dirty="0"/>
              </a:p>
              <a:p>
                <a:r>
                  <a:rPr lang="pt-PT" dirty="0" smtClean="0"/>
                  <a:t>T </a:t>
                </a:r>
                <a:r>
                  <a:rPr lang="pt-PT" dirty="0"/>
                  <a:t>= 1		</a:t>
                </a:r>
              </a:p>
              <a:p>
                <a:r>
                  <a:rPr lang="pt-PT" dirty="0" smtClean="0"/>
                  <a:t>d </a:t>
                </a:r>
                <a:r>
                  <a:rPr lang="pt-PT" dirty="0"/>
                  <a:t>= 3,7 m</a:t>
                </a:r>
                <a:r>
                  <a:rPr lang="pt-PT" b="1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𝑆𝐷</m:t>
                        </m:r>
                      </m:sub>
                    </m:sSub>
                  </m:oMath>
                </a14:m>
                <a:r>
                  <a:rPr lang="pt-PT" i="1" dirty="0"/>
                  <a:t> = [3,9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mGy</a:t>
                </a:r>
                <a:r>
                  <a:rPr lang="pt-PT" sz="1600" i="1" dirty="0"/>
                  <a:t>/</a:t>
                </a:r>
                <a:r>
                  <a:rPr lang="pt-PT" sz="1600" i="1" dirty="0" err="1"/>
                  <a:t>mA.min</a:t>
                </a:r>
                <a:r>
                  <a:rPr lang="pt-PT" sz="1600" i="1" dirty="0"/>
                  <a:t>)</a:t>
                </a:r>
                <a:r>
                  <a:rPr lang="pt-PT" i="1" dirty="0"/>
                  <a:t>/1000] x [266,67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mA.min</a:t>
                </a:r>
                <a:r>
                  <a:rPr lang="pt-PT" sz="1600" i="1" dirty="0"/>
                  <a:t>/sem)</a:t>
                </a:r>
                <a:r>
                  <a:rPr lang="pt-PT" i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sz="1600" i="1">
                            <a:latin typeface="Cambria Math"/>
                          </a:rPr>
                          <m:t>3,7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1600" i="1" dirty="0"/>
                  <a:t> </a:t>
                </a:r>
                <a:r>
                  <a:rPr lang="pt-PT" i="1" dirty="0"/>
                  <a:t>]</a:t>
                </a:r>
                <a:endParaRPr lang="pt-PT" sz="1600" i="1" dirty="0"/>
              </a:p>
              <a:p>
                <a:pPr lvl="0"/>
                <a:r>
                  <a:rPr lang="pt-PT" i="1" dirty="0"/>
                  <a:t>		</a:t>
                </a:r>
                <a:r>
                  <a:rPr lang="pt-PT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𝑆𝐷</m:t>
                        </m:r>
                      </m:sub>
                    </m:sSub>
                  </m:oMath>
                </a14:m>
                <a:r>
                  <a:rPr lang="pt-PT" i="1" dirty="0"/>
                  <a:t> = 0,076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mSv</a:t>
                </a:r>
                <a:r>
                  <a:rPr lang="pt-PT" sz="1600" i="1" dirty="0"/>
                  <a:t>/sem.)</a:t>
                </a:r>
              </a:p>
              <a:p>
                <a:endParaRPr lang="pt-PT" b="1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7" y="1196752"/>
                <a:ext cx="8307623" cy="5760295"/>
              </a:xfrm>
              <a:prstGeom prst="rect">
                <a:avLst/>
              </a:prstGeom>
              <a:blipFill rotWithShape="1">
                <a:blip r:embed="rId3"/>
                <a:stretch>
                  <a:fillRect l="-807" t="-529" r="-5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5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7" y="1196752"/>
            <a:ext cx="8559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/>
              <a:t>proteção</a:t>
            </a:r>
            <a:endParaRPr lang="pt-PT" b="1" dirty="0"/>
          </a:p>
          <a:p>
            <a:endParaRPr lang="pt-P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9" y="2492896"/>
            <a:ext cx="7991995" cy="34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4857" y="1196752"/>
                <a:ext cx="8559143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pt-PT" sz="2000" b="1" u="sng" dirty="0" smtClean="0"/>
                  <a:t>Anexo </a:t>
                </a:r>
                <a:r>
                  <a:rPr lang="pt-PT" sz="2000" b="1" u="sng" dirty="0"/>
                  <a:t>A </a:t>
                </a:r>
                <a:endParaRPr lang="pt-PT" sz="2000" b="1" u="sng" dirty="0" smtClean="0"/>
              </a:p>
              <a:p>
                <a:r>
                  <a:rPr lang="pt-PT" dirty="0"/>
                  <a:t>	</a:t>
                </a:r>
                <a:endParaRPr lang="pt-PT" dirty="0" smtClean="0"/>
              </a:p>
              <a:p>
                <a:r>
                  <a:rPr lang="pt-PT" dirty="0"/>
                  <a:t>	</a:t>
                </a:r>
                <a:r>
                  <a:rPr lang="pt-PT" b="1" dirty="0"/>
                  <a:t>A.1 Estudo das barreiras de </a:t>
                </a:r>
                <a:r>
                  <a:rPr lang="pt-PT" b="1" dirty="0" err="1" smtClean="0"/>
                  <a:t>proteção</a:t>
                </a:r>
                <a:endParaRPr lang="pt-PT" b="1" dirty="0" smtClean="0"/>
              </a:p>
              <a:p>
                <a:endParaRPr lang="pt-PT" b="1" dirty="0" smtClean="0"/>
              </a:p>
              <a:p>
                <a:pPr lvl="0"/>
                <a:r>
                  <a:rPr lang="pt-PT" dirty="0"/>
                  <a:t>d) Obtenção das espessuras redutoras apropriadas:</a:t>
                </a:r>
              </a:p>
              <a:p>
                <a:endParaRPr lang="pt-PT" sz="1000" dirty="0"/>
              </a:p>
              <a:p>
                <a:r>
                  <a:rPr lang="pt-PT" dirty="0" smtClean="0"/>
                  <a:t>Considera-se </a:t>
                </a:r>
                <a:r>
                  <a:rPr lang="pt-PT" dirty="0"/>
                  <a:t>a ocupação das zonas a proteger.  </a:t>
                </a:r>
              </a:p>
              <a:p>
                <a:r>
                  <a:rPr lang="pt-PT" dirty="0" smtClean="0"/>
                  <a:t>Ocupação </a:t>
                </a:r>
                <a:r>
                  <a:rPr lang="pt-PT" dirty="0"/>
                  <a:t>por </a:t>
                </a:r>
                <a:r>
                  <a:rPr lang="pt-PT" b="1" dirty="0"/>
                  <a:t>profissionais expostos</a:t>
                </a:r>
                <a:r>
                  <a:rPr lang="pt-PT" dirty="0"/>
                  <a:t>: Dose semanal admissível </a:t>
                </a:r>
                <a:r>
                  <a:rPr lang="pt-PT" b="1" dirty="0"/>
                  <a:t>D = 0.4 </a:t>
                </a:r>
                <a:r>
                  <a:rPr lang="pt-PT" b="1" dirty="0" err="1"/>
                  <a:t>mSv</a:t>
                </a:r>
                <a:r>
                  <a:rPr lang="pt-PT" b="1" dirty="0"/>
                  <a:t>/sem.</a:t>
                </a:r>
              </a:p>
              <a:p>
                <a:pPr>
                  <a:spcAft>
                    <a:spcPts val="600"/>
                  </a:spcAft>
                </a:pPr>
                <a:r>
                  <a:rPr lang="pt-PT" dirty="0" smtClean="0"/>
                  <a:t>Ocupação </a:t>
                </a:r>
                <a:r>
                  <a:rPr lang="pt-PT" dirty="0"/>
                  <a:t>por </a:t>
                </a:r>
                <a:r>
                  <a:rPr lang="pt-PT" b="1" dirty="0"/>
                  <a:t>membros do público</a:t>
                </a:r>
                <a:r>
                  <a:rPr lang="pt-PT" dirty="0"/>
                  <a:t>: Dose semanal admissível </a:t>
                </a:r>
                <a:r>
                  <a:rPr lang="pt-PT" b="1" dirty="0"/>
                  <a:t>D = 0.02 </a:t>
                </a:r>
                <a:r>
                  <a:rPr lang="pt-PT" b="1" dirty="0" err="1"/>
                  <a:t>mSv</a:t>
                </a:r>
                <a:r>
                  <a:rPr lang="pt-PT" b="1" dirty="0"/>
                  <a:t>/sem.</a:t>
                </a:r>
              </a:p>
              <a:p>
                <a:pPr>
                  <a:spcAft>
                    <a:spcPts val="600"/>
                  </a:spcAft>
                </a:pPr>
                <a:r>
                  <a:rPr lang="pt-PT" dirty="0"/>
                  <a:t> 	Fator de atenuação necessário [F]:      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/>
                      </a:rPr>
                      <m:t>𝑭</m:t>
                    </m:r>
                    <m:r>
                      <a:rPr lang="pt-PT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𝒔𝑫</m:t>
                        </m:r>
                      </m:sub>
                    </m:sSub>
                    <m:r>
                      <a:rPr lang="pt-PT" b="1" i="1">
                        <a:latin typeface="Cambria Math"/>
                      </a:rPr>
                      <m:t>/</m:t>
                    </m:r>
                    <m:r>
                      <a:rPr lang="pt-PT" b="1" i="1">
                        <a:latin typeface="Cambria Math"/>
                      </a:rPr>
                      <m:t>𝑫</m:t>
                    </m:r>
                  </m:oMath>
                </a14:m>
                <a:endParaRPr lang="pt-PT" dirty="0"/>
              </a:p>
              <a:p>
                <a:r>
                  <a:rPr lang="pt-PT" b="1" i="1" dirty="0"/>
                  <a:t> </a:t>
                </a:r>
                <a:r>
                  <a:rPr lang="pt-PT" dirty="0" smtClean="0"/>
                  <a:t>O </a:t>
                </a:r>
                <a:r>
                  <a:rPr lang="pt-PT" dirty="0"/>
                  <a:t>número de </a:t>
                </a:r>
                <a:r>
                  <a:rPr lang="pt-PT" b="1" dirty="0"/>
                  <a:t>espessuras </a:t>
                </a:r>
                <a:r>
                  <a:rPr lang="pt-PT" b="1" dirty="0" err="1"/>
                  <a:t>semi-redutoras</a:t>
                </a:r>
                <a:r>
                  <a:rPr lang="pt-PT" b="1" dirty="0"/>
                  <a:t> (HVL) </a:t>
                </a:r>
                <a:r>
                  <a:rPr lang="pt-PT" dirty="0"/>
                  <a:t>necessárias é dado por:</a:t>
                </a:r>
              </a:p>
              <a:p>
                <a:r>
                  <a:rPr lang="pt-PT" dirty="0"/>
                  <a:t> </a:t>
                </a:r>
                <a:r>
                  <a:rPr lang="pt-PT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𝐇𝐕𝐋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PT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latin typeface="Cambria Math"/>
                              </a:rPr>
                              <m:t>𝐅</m:t>
                            </m:r>
                          </m:e>
                        </m:d>
                      </m:e>
                    </m:func>
                    <m:r>
                      <a:rPr lang="en-US" b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𝐥𝐧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endParaRPr lang="pt-PT" dirty="0"/>
              </a:p>
              <a:p>
                <a:pPr lvl="0"/>
                <a:r>
                  <a:rPr lang="pt-PT" dirty="0"/>
                  <a:t>			</a:t>
                </a:r>
              </a:p>
              <a:p>
                <a:r>
                  <a:rPr lang="pt-PT" dirty="0" smtClean="0"/>
                  <a:t>utilizando </a:t>
                </a:r>
                <a:r>
                  <a:rPr lang="pt-PT" dirty="0"/>
                  <a:t>novamente as barreiras C e A3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PT" sz="2000" i="1" dirty="0"/>
                  <a:t> =  16,25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mSv</a:t>
                </a:r>
                <a:r>
                  <a:rPr lang="pt-PT" sz="1600" i="1" dirty="0"/>
                  <a:t>/sem.) </a:t>
                </a:r>
                <a:r>
                  <a:rPr lang="pt-PT" sz="2000" i="1" dirty="0"/>
                  <a:t>/ 0,02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mSv</a:t>
                </a:r>
                <a:r>
                  <a:rPr lang="pt-PT" sz="1600" i="1" dirty="0"/>
                  <a:t>/sem.)</a:t>
                </a:r>
              </a:p>
              <a:p>
                <a:r>
                  <a:rPr lang="pt-PT" sz="1600" dirty="0" smtClean="0"/>
                  <a:t>(</a:t>
                </a:r>
                <a:r>
                  <a:rPr lang="pt-PT" sz="1600" dirty="0"/>
                  <a:t>ambas ocupadas por membros do público) </a:t>
                </a:r>
                <a:r>
                  <a:rPr lang="pt-PT" sz="1600" i="1" dirty="0"/>
                  <a:t>    </a:t>
                </a:r>
                <a:r>
                  <a:rPr lang="pt-PT" sz="1600" i="1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PT" i="1" dirty="0"/>
                  <a:t> = 812,5</a:t>
                </a:r>
                <a:endParaRPr lang="pt-PT" sz="2000" i="1" dirty="0"/>
              </a:p>
              <a:p>
                <a:r>
                  <a:rPr lang="pt-PT" sz="1600" dirty="0"/>
                  <a:t>	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𝐴</m:t>
                        </m:r>
                        <m:r>
                          <a:rPr lang="pt-PT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sz="2000" i="1" dirty="0"/>
                  <a:t> = 0,076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mSv</a:t>
                </a:r>
                <a:r>
                  <a:rPr lang="pt-PT" sz="1600" i="1" dirty="0"/>
                  <a:t>/sem.) </a:t>
                </a:r>
                <a:r>
                  <a:rPr lang="pt-PT" sz="2000" i="1" dirty="0"/>
                  <a:t>/ </a:t>
                </a:r>
                <a:r>
                  <a:rPr lang="pt-PT" i="1" dirty="0"/>
                  <a:t>0,02 </a:t>
                </a:r>
                <a:r>
                  <a:rPr lang="pt-PT" sz="1600" i="1" dirty="0"/>
                  <a:t>(</a:t>
                </a:r>
                <a:r>
                  <a:rPr lang="pt-PT" sz="1600" i="1" dirty="0" err="1"/>
                  <a:t>mSv</a:t>
                </a:r>
                <a:r>
                  <a:rPr lang="pt-PT" sz="1600" i="1" dirty="0"/>
                  <a:t>/sem.)</a:t>
                </a:r>
              </a:p>
              <a:p>
                <a:pPr>
                  <a:spcAft>
                    <a:spcPts val="1200"/>
                  </a:spcAft>
                </a:pPr>
                <a:r>
                  <a:rPr lang="pt-PT" b="1" i="1" dirty="0"/>
                  <a:t>			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𝐴</m:t>
                        </m:r>
                        <m:r>
                          <a:rPr lang="pt-PT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i="1" dirty="0"/>
                  <a:t> = 3,8</a:t>
                </a:r>
                <a:endParaRPr lang="pt-PT" b="1" i="1" dirty="0"/>
              </a:p>
              <a:p>
                <a:endParaRPr lang="pt-PT" b="1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7" y="1196752"/>
                <a:ext cx="8559143" cy="5786199"/>
              </a:xfrm>
              <a:prstGeom prst="rect">
                <a:avLst/>
              </a:prstGeom>
              <a:blipFill rotWithShape="1">
                <a:blip r:embed="rId3"/>
                <a:stretch>
                  <a:fillRect l="-783" t="-5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5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4856" y="1196752"/>
                <a:ext cx="8559143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pt-PT" sz="2000" b="1" u="sng" dirty="0" smtClean="0"/>
                  <a:t>Anexo </a:t>
                </a:r>
                <a:r>
                  <a:rPr lang="pt-PT" sz="2000" b="1" u="sng" dirty="0"/>
                  <a:t>A </a:t>
                </a:r>
                <a:endParaRPr lang="pt-PT" sz="2000" b="1" u="sng" dirty="0" smtClean="0"/>
              </a:p>
              <a:p>
                <a:r>
                  <a:rPr lang="pt-PT" dirty="0"/>
                  <a:t>	</a:t>
                </a:r>
                <a:endParaRPr lang="pt-PT" dirty="0" smtClean="0"/>
              </a:p>
              <a:p>
                <a:r>
                  <a:rPr lang="pt-PT" dirty="0"/>
                  <a:t>	</a:t>
                </a:r>
                <a:r>
                  <a:rPr lang="pt-PT" b="1" dirty="0"/>
                  <a:t>A.1 Estudo das barreiras de </a:t>
                </a:r>
                <a:r>
                  <a:rPr lang="pt-PT" b="1" dirty="0" err="1" smtClean="0"/>
                  <a:t>proteção</a:t>
                </a:r>
                <a:endParaRPr lang="pt-PT" b="1" dirty="0" smtClean="0"/>
              </a:p>
              <a:p>
                <a:endParaRPr lang="pt-PT" b="1" dirty="0"/>
              </a:p>
              <a:p>
                <a:r>
                  <a:rPr lang="pt-PT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PT" i="1" dirty="0"/>
                  <a:t> = 812,5 -&gt;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𝐇𝐕𝐋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PT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latin typeface="Cambria Math"/>
                              </a:rPr>
                              <m:t>𝐅</m:t>
                            </m:r>
                          </m:e>
                        </m:d>
                      </m:e>
                    </m:func>
                    <m:r>
                      <a:rPr lang="en-US" b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𝐥𝐧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pt-PT" i="1" dirty="0"/>
                  <a:t> = 9,66 HVL -&gt; 9,66HVL x 0,27 mm Pb = 2,7 mm Pb</a:t>
                </a:r>
              </a:p>
              <a:p>
                <a:endParaRPr lang="pt-PT" sz="12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𝐴</m:t>
                        </m:r>
                        <m:r>
                          <a:rPr lang="pt-PT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i="1" dirty="0"/>
                  <a:t> = 3,8 -&gt;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𝐇𝐕𝐋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PT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latin typeface="Cambria Math"/>
                              </a:rPr>
                              <m:t>𝐅</m:t>
                            </m:r>
                          </m:e>
                        </m:d>
                      </m:e>
                    </m:func>
                    <m:r>
                      <a:rPr lang="en-US" b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𝐥𝐧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pt-PT" i="1" dirty="0"/>
                  <a:t> = 1,92 HVL -&gt; 1,92 HVL x 0,27 mm Pb = 0,52 mm Pb</a:t>
                </a:r>
                <a:endParaRPr lang="pt-PT" b="1" i="1" dirty="0"/>
              </a:p>
              <a:p>
                <a:endParaRPr lang="pt-PT" b="1" dirty="0" smtClean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6" y="1196752"/>
                <a:ext cx="8559143" cy="2492990"/>
              </a:xfrm>
              <a:prstGeom prst="rect">
                <a:avLst/>
              </a:prstGeom>
              <a:blipFill rotWithShape="1">
                <a:blip r:embed="rId3"/>
                <a:stretch>
                  <a:fillRect l="-783" t="-1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611560" y="3925505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/>
              <a:t>A correspondência entre o HVL e a espessura de chumbo necessária para essa atenuação encontra-se na tabela IV do anexo III do Decreto-Lei 180/2002 de 8 de Agosto. </a:t>
            </a:r>
          </a:p>
        </p:txBody>
      </p:sp>
    </p:spTree>
    <p:extLst>
      <p:ext uri="{BB962C8B-B14F-4D97-AF65-F5344CB8AC3E}">
        <p14:creationId xmlns:p14="http://schemas.microsoft.com/office/powerpoint/2010/main" val="40045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4856" y="1196752"/>
                <a:ext cx="8559143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pt-PT" sz="2000" b="1" u="sng" dirty="0" smtClean="0"/>
                  <a:t>Anexo </a:t>
                </a:r>
                <a:r>
                  <a:rPr lang="pt-PT" sz="2000" b="1" u="sng" dirty="0"/>
                  <a:t>A </a:t>
                </a:r>
                <a:endParaRPr lang="pt-PT" sz="2000" b="1" u="sng" dirty="0" smtClean="0"/>
              </a:p>
              <a:p>
                <a:r>
                  <a:rPr lang="pt-PT" dirty="0"/>
                  <a:t>	</a:t>
                </a:r>
                <a:endParaRPr lang="pt-PT" dirty="0" smtClean="0"/>
              </a:p>
              <a:p>
                <a:r>
                  <a:rPr lang="pt-PT" dirty="0"/>
                  <a:t>	</a:t>
                </a:r>
                <a:r>
                  <a:rPr lang="pt-PT" b="1" dirty="0"/>
                  <a:t>A.1 Estudo das barreiras de </a:t>
                </a:r>
                <a:r>
                  <a:rPr lang="pt-PT" b="1" dirty="0" err="1" smtClean="0"/>
                  <a:t>proteção</a:t>
                </a:r>
                <a:endParaRPr lang="pt-PT" b="1" dirty="0" smtClean="0"/>
              </a:p>
              <a:p>
                <a:endParaRPr lang="pt-PT" b="1" dirty="0"/>
              </a:p>
              <a:p>
                <a:r>
                  <a:rPr lang="pt-PT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PT" i="1" dirty="0"/>
                  <a:t> = 812,5 -&gt;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𝐇𝐕𝐋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PT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latin typeface="Cambria Math"/>
                              </a:rPr>
                              <m:t>𝐅</m:t>
                            </m:r>
                          </m:e>
                        </m:d>
                      </m:e>
                    </m:func>
                    <m:r>
                      <a:rPr lang="en-US" b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𝐥𝐧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pt-PT" i="1" dirty="0"/>
                  <a:t> = 9,66 HVL -&gt; 9,66HVL x 0,27 mm Pb = 2,7 mm Pb</a:t>
                </a:r>
              </a:p>
              <a:p>
                <a:endParaRPr lang="pt-PT" sz="12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PT" i="1">
                            <a:latin typeface="Cambria Math"/>
                          </a:rPr>
                          <m:t>𝐴</m:t>
                        </m:r>
                        <m:r>
                          <a:rPr lang="pt-PT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i="1" dirty="0"/>
                  <a:t> = 3,8 -&gt;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/>
                          </a:rPr>
                          <m:t>𝐧</m:t>
                        </m:r>
                      </m:e>
                      <m:sub>
                        <m:r>
                          <a:rPr lang="pt-PT" b="1" i="1">
                            <a:latin typeface="Cambria Math"/>
                          </a:rPr>
                          <m:t>𝐇𝐕𝐋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PT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pt-PT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latin typeface="Cambria Math"/>
                              </a:rPr>
                              <m:t>𝐅</m:t>
                            </m:r>
                          </m:e>
                        </m:d>
                      </m:e>
                    </m:func>
                    <m:r>
                      <a:rPr lang="en-US" b="1">
                        <a:latin typeface="Cambria Math"/>
                      </a:rPr>
                      <m:t>/</m:t>
                    </m:r>
                    <m:r>
                      <a:rPr lang="en-US" b="1" i="1">
                        <a:latin typeface="Cambria Math"/>
                      </a:rPr>
                      <m:t>𝐥𝐧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pt-PT" i="1" dirty="0"/>
                  <a:t> = 1,92 HVL -&gt; 1,92 HVL x 0,27 mm Pb = 0,52 mm Pb</a:t>
                </a:r>
                <a:endParaRPr lang="pt-PT" b="1" i="1" dirty="0"/>
              </a:p>
              <a:p>
                <a:endParaRPr lang="pt-PT" b="1" dirty="0" smtClean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6" y="1196752"/>
                <a:ext cx="8559143" cy="2492990"/>
              </a:xfrm>
              <a:prstGeom prst="rect">
                <a:avLst/>
              </a:prstGeom>
              <a:blipFill rotWithShape="1">
                <a:blip r:embed="rId3"/>
                <a:stretch>
                  <a:fillRect l="-783" t="-1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39" y="3689742"/>
            <a:ext cx="40384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1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6" y="1196752"/>
            <a:ext cx="8559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endParaRPr lang="pt-PT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3"/>
          <a:stretch/>
        </p:blipFill>
        <p:spPr bwMode="auto">
          <a:xfrm>
            <a:off x="5076056" y="3125462"/>
            <a:ext cx="3548426" cy="21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3"/>
          <a:stretch/>
        </p:blipFill>
        <p:spPr bwMode="auto">
          <a:xfrm>
            <a:off x="860694" y="2366274"/>
            <a:ext cx="3613899" cy="37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0750"/>
            <a:ext cx="3495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47" y="1916832"/>
            <a:ext cx="6622133" cy="36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32341" y="548680"/>
            <a:ext cx="29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Planta da instalação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7805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4856" y="1196752"/>
            <a:ext cx="85591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b="1" dirty="0"/>
              <a:t>A.1 Estudo das barreiras de </a:t>
            </a:r>
            <a:r>
              <a:rPr lang="pt-PT" b="1" dirty="0" err="1" smtClean="0"/>
              <a:t>proteção</a:t>
            </a:r>
            <a:endParaRPr lang="pt-PT" b="1" dirty="0" smtClean="0"/>
          </a:p>
          <a:p>
            <a:endParaRPr lang="pt-PT" b="1" dirty="0"/>
          </a:p>
          <a:p>
            <a:r>
              <a:rPr lang="pt-PT" sz="1400" dirty="0"/>
              <a:t> </a:t>
            </a:r>
            <a:endParaRPr lang="pt-PT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391630" cy="392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7393" y="1196752"/>
            <a:ext cx="812709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Anexo </a:t>
            </a:r>
            <a:r>
              <a:rPr lang="pt-PT" sz="2000" b="1" u="sng" dirty="0"/>
              <a:t>A </a:t>
            </a:r>
            <a:endParaRPr lang="pt-PT" sz="2000" b="1" u="sng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dirty="0"/>
              <a:t>	</a:t>
            </a:r>
            <a:endParaRPr lang="pt-PT" dirty="0" smtClean="0"/>
          </a:p>
          <a:p>
            <a:r>
              <a:rPr lang="pt-PT" b="1" dirty="0"/>
              <a:t>	</a:t>
            </a:r>
            <a:r>
              <a:rPr lang="pt-PT" b="1" dirty="0" smtClean="0"/>
              <a:t>	</a:t>
            </a:r>
            <a:r>
              <a:rPr lang="pt-PT" sz="2000" dirty="0" smtClean="0"/>
              <a:t>A.1 </a:t>
            </a:r>
            <a:r>
              <a:rPr lang="pt-PT" sz="2000" dirty="0"/>
              <a:t>Estudo das barreiras de </a:t>
            </a:r>
            <a:r>
              <a:rPr lang="pt-PT" sz="2000" dirty="0" err="1" smtClean="0"/>
              <a:t>proteção</a:t>
            </a:r>
            <a:r>
              <a:rPr lang="pt-PT" sz="2000" dirty="0" smtClean="0"/>
              <a:t>;</a:t>
            </a:r>
            <a:endParaRPr lang="pt-PT" dirty="0" smtClean="0"/>
          </a:p>
          <a:p>
            <a:r>
              <a:rPr lang="pt-PT" dirty="0"/>
              <a:t>		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  <a:r>
              <a:rPr lang="pt-PT" sz="2000" b="1" dirty="0" smtClean="0"/>
              <a:t>A.2 </a:t>
            </a:r>
            <a:r>
              <a:rPr lang="pt-PT" sz="2000" b="1" dirty="0"/>
              <a:t>Trabalhadores Expostos</a:t>
            </a:r>
            <a:r>
              <a:rPr lang="pt-PT" sz="2000" b="1" dirty="0" smtClean="0"/>
              <a:t>;</a:t>
            </a:r>
          </a:p>
          <a:p>
            <a:endParaRPr lang="pt-PT" sz="2000" b="1" dirty="0"/>
          </a:p>
          <a:p>
            <a:r>
              <a:rPr lang="pt-PT" sz="2000" b="1" dirty="0"/>
              <a:t>		A.3 Equipamento de </a:t>
            </a:r>
            <a:r>
              <a:rPr lang="pt-PT" sz="2000" b="1" dirty="0" err="1"/>
              <a:t>Proteção</a:t>
            </a:r>
            <a:r>
              <a:rPr lang="pt-PT" sz="2000" b="1" dirty="0"/>
              <a:t> Individual</a:t>
            </a:r>
            <a:r>
              <a:rPr lang="pt-PT" sz="2000" b="1" dirty="0" smtClean="0"/>
              <a:t>;</a:t>
            </a:r>
          </a:p>
          <a:p>
            <a:endParaRPr lang="pt-PT" sz="2000" b="1" dirty="0"/>
          </a:p>
          <a:p>
            <a:r>
              <a:rPr lang="pt-PT" sz="2000" b="1" dirty="0"/>
              <a:t>		A.4 Controlo de </a:t>
            </a:r>
            <a:r>
              <a:rPr lang="pt-PT" sz="2000" b="1" dirty="0" smtClean="0"/>
              <a:t>qualidade.</a:t>
            </a:r>
            <a:endParaRPr lang="pt-PT" sz="2000" b="1" dirty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83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pt-PT" sz="2000" dirty="0"/>
          </a:p>
          <a:p>
            <a:r>
              <a:rPr lang="pt-PT" sz="2000" dirty="0" smtClean="0"/>
              <a:t>	</a:t>
            </a:r>
            <a:r>
              <a:rPr lang="pt-PT" sz="2000" b="1" dirty="0" smtClean="0"/>
              <a:t>2.2.1 Formulário </a:t>
            </a:r>
            <a:r>
              <a:rPr lang="pt-PT" sz="2000" b="1" dirty="0"/>
              <a:t>Nº </a:t>
            </a:r>
            <a:r>
              <a:rPr lang="pt-PT" sz="2000" b="1" dirty="0" smtClean="0"/>
              <a:t>1</a:t>
            </a:r>
          </a:p>
          <a:p>
            <a:endParaRPr lang="pt-PT" sz="2000" dirty="0" smtClean="0"/>
          </a:p>
          <a:p>
            <a:endParaRPr lang="pt-PT" sz="2000" dirty="0"/>
          </a:p>
          <a:p>
            <a:r>
              <a:rPr lang="pt-PT" sz="2000" dirty="0" smtClean="0"/>
              <a:t>	</a:t>
            </a:r>
            <a:r>
              <a:rPr lang="pt-PT" sz="2000" b="1" dirty="0" smtClean="0"/>
              <a:t>2.2.2 Anexo </a:t>
            </a:r>
            <a:r>
              <a:rPr lang="pt-PT" sz="2000" b="1" dirty="0"/>
              <a:t>A </a:t>
            </a:r>
            <a:endParaRPr lang="pt-PT" sz="2000" b="1" dirty="0" smtClean="0"/>
          </a:p>
          <a:p>
            <a:r>
              <a:rPr lang="pt-PT" sz="2000" dirty="0"/>
              <a:t>	</a:t>
            </a:r>
            <a:r>
              <a:rPr lang="pt-PT" sz="2000" dirty="0" smtClean="0"/>
              <a:t>	A.1 </a:t>
            </a:r>
            <a:r>
              <a:rPr lang="pt-PT" sz="2000" dirty="0"/>
              <a:t>Estudo das barreiras de </a:t>
            </a:r>
            <a:r>
              <a:rPr lang="pt-PT" sz="2000" dirty="0" err="1" smtClean="0"/>
              <a:t>proteção</a:t>
            </a:r>
            <a:r>
              <a:rPr lang="pt-PT" sz="2000" dirty="0" smtClean="0"/>
              <a:t>;</a:t>
            </a:r>
          </a:p>
          <a:p>
            <a:r>
              <a:rPr lang="pt-PT" sz="2000" dirty="0"/>
              <a:t>	</a:t>
            </a:r>
            <a:r>
              <a:rPr lang="pt-PT" sz="2000" dirty="0" smtClean="0"/>
              <a:t>	A.2 </a:t>
            </a:r>
            <a:r>
              <a:rPr lang="pt-PT" sz="2000" dirty="0"/>
              <a:t>Trabalhadores </a:t>
            </a:r>
            <a:r>
              <a:rPr lang="pt-PT" sz="2000" dirty="0" smtClean="0"/>
              <a:t>Expostos;</a:t>
            </a:r>
          </a:p>
          <a:p>
            <a:r>
              <a:rPr lang="pt-PT" sz="2000" dirty="0"/>
              <a:t>	</a:t>
            </a:r>
            <a:r>
              <a:rPr lang="pt-PT" sz="2000" dirty="0" smtClean="0"/>
              <a:t>	A.3 </a:t>
            </a:r>
            <a:r>
              <a:rPr lang="pt-PT" sz="2000" dirty="0"/>
              <a:t>Equipamento de </a:t>
            </a:r>
            <a:r>
              <a:rPr lang="pt-PT" sz="2000" dirty="0" err="1"/>
              <a:t>Proteção</a:t>
            </a:r>
            <a:r>
              <a:rPr lang="pt-PT" sz="2000" dirty="0"/>
              <a:t> </a:t>
            </a:r>
            <a:r>
              <a:rPr lang="pt-PT" sz="2000" dirty="0" smtClean="0"/>
              <a:t>Individual;				A.4 </a:t>
            </a:r>
            <a:r>
              <a:rPr lang="pt-PT" sz="2000" dirty="0"/>
              <a:t>Controlo de </a:t>
            </a:r>
            <a:r>
              <a:rPr lang="pt-PT" sz="2000" dirty="0" smtClean="0"/>
              <a:t>qualidade.</a:t>
            </a:r>
          </a:p>
          <a:p>
            <a:endParaRPr lang="pt-PT" sz="2200" dirty="0" smtClean="0"/>
          </a:p>
          <a:p>
            <a:endParaRPr lang="pt-PT" sz="2200" dirty="0"/>
          </a:p>
          <a:p>
            <a:r>
              <a:rPr lang="pt-PT" sz="2200" dirty="0" smtClean="0"/>
              <a:t>	</a:t>
            </a:r>
            <a:r>
              <a:rPr lang="pt-PT" sz="2200" b="1" dirty="0" smtClean="0"/>
              <a:t>2.2.3 Programa </a:t>
            </a:r>
            <a:r>
              <a:rPr lang="pt-PT" sz="2200" b="1" dirty="0"/>
              <a:t>de </a:t>
            </a:r>
            <a:r>
              <a:rPr lang="pt-PT" sz="2200" b="1" dirty="0" err="1"/>
              <a:t>Proteção</a:t>
            </a:r>
            <a:r>
              <a:rPr lang="pt-PT" sz="2200" b="1" dirty="0"/>
              <a:t> e Segurança </a:t>
            </a:r>
            <a:r>
              <a:rPr lang="pt-PT" sz="2200" b="1" dirty="0" smtClean="0"/>
              <a:t>Radiológica (PPSR)</a:t>
            </a:r>
            <a:endParaRPr lang="pt-PT" sz="2200" b="1" dirty="0"/>
          </a:p>
          <a:p>
            <a:pPr>
              <a:spcAft>
                <a:spcPts val="1200"/>
              </a:spcAft>
            </a:pP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191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5703" y="1268760"/>
            <a:ext cx="78107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Programa de </a:t>
            </a:r>
            <a:r>
              <a:rPr lang="pt-PT" sz="2000" b="1" u="sng" dirty="0" err="1" smtClean="0"/>
              <a:t>Proteção</a:t>
            </a:r>
            <a:r>
              <a:rPr lang="pt-PT" sz="2000" b="1" u="sng" dirty="0" smtClean="0"/>
              <a:t> e Segurança Radiológica (PPSR)</a:t>
            </a:r>
          </a:p>
          <a:p>
            <a:r>
              <a:rPr lang="pt-PT" dirty="0"/>
              <a:t>		</a:t>
            </a:r>
            <a:endParaRPr lang="pt-PT" b="1" dirty="0" smtClean="0"/>
          </a:p>
          <a:p>
            <a:pPr algn="just"/>
            <a:r>
              <a:rPr lang="pt-PT" dirty="0" smtClean="0"/>
              <a:t>A DGS traça as </a:t>
            </a:r>
            <a:r>
              <a:rPr lang="pt-PT" b="1" dirty="0" smtClean="0"/>
              <a:t>linhas gerais </a:t>
            </a:r>
            <a:r>
              <a:rPr lang="pt-PT" dirty="0" smtClean="0"/>
              <a:t>de como dever ser elaborado o PPSR com </a:t>
            </a:r>
            <a:r>
              <a:rPr lang="pt-PT" dirty="0"/>
              <a:t>base </a:t>
            </a:r>
            <a:r>
              <a:rPr lang="pt-PT" dirty="0" smtClean="0"/>
              <a:t>em </a:t>
            </a:r>
            <a:r>
              <a:rPr lang="pt-PT" dirty="0"/>
              <a:t>recomendações da Agência Internacional de </a:t>
            </a:r>
            <a:r>
              <a:rPr lang="pt-PT" dirty="0" smtClean="0"/>
              <a:t>Energia </a:t>
            </a:r>
            <a:r>
              <a:rPr lang="pt-PT" dirty="0"/>
              <a:t>Atómica e de </a:t>
            </a:r>
            <a:r>
              <a:rPr lang="pt-PT" dirty="0" smtClean="0"/>
              <a:t>outros </a:t>
            </a:r>
            <a:r>
              <a:rPr lang="pt-PT" dirty="0"/>
              <a:t>documentos </a:t>
            </a:r>
            <a:r>
              <a:rPr lang="pt-PT" dirty="0" smtClean="0"/>
              <a:t>publicados</a:t>
            </a:r>
            <a:r>
              <a:rPr lang="pt-PT" b="1" dirty="0"/>
              <a:t>.</a:t>
            </a:r>
            <a:endParaRPr lang="pt-PT" dirty="0" smtClean="0"/>
          </a:p>
          <a:p>
            <a:pPr algn="just"/>
            <a:r>
              <a:rPr lang="pt-PT" dirty="0" smtClean="0"/>
              <a:t> </a:t>
            </a:r>
          </a:p>
          <a:p>
            <a:pPr algn="just"/>
            <a:r>
              <a:rPr lang="pt-PT" dirty="0" smtClean="0"/>
              <a:t>O PPSR deve </a:t>
            </a:r>
            <a:r>
              <a:rPr lang="pt-PT" dirty="0"/>
              <a:t>abordar todas as fases e operações envolvidas numa prática </a:t>
            </a:r>
            <a:r>
              <a:rPr lang="pt-PT" dirty="0" smtClean="0"/>
              <a:t>(</a:t>
            </a:r>
            <a:r>
              <a:rPr lang="pt-PT" dirty="0" err="1"/>
              <a:t>atividade</a:t>
            </a:r>
            <a:r>
              <a:rPr lang="pt-PT" dirty="0"/>
              <a:t> que envolva a exposição a radiação ionizante), durante todo o </a:t>
            </a:r>
            <a:r>
              <a:rPr lang="pt-PT" dirty="0" smtClean="0"/>
              <a:t>tempo </a:t>
            </a:r>
            <a:r>
              <a:rPr lang="pt-PT" dirty="0"/>
              <a:t>de vida de uma instalação, i.e., desde o </a:t>
            </a:r>
            <a:r>
              <a:rPr lang="pt-PT" dirty="0" err="1"/>
              <a:t>projeto</a:t>
            </a:r>
            <a:r>
              <a:rPr lang="pt-PT" dirty="0"/>
              <a:t> e construção até ao </a:t>
            </a:r>
            <a:r>
              <a:rPr lang="pt-PT" dirty="0" smtClean="0"/>
              <a:t>seu desmantelamento</a:t>
            </a:r>
            <a:r>
              <a:rPr lang="pt-PT" dirty="0"/>
              <a:t>. </a:t>
            </a:r>
            <a:endParaRPr lang="pt-PT" dirty="0" smtClean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PPSR </a:t>
            </a:r>
            <a:r>
              <a:rPr lang="pt-PT" dirty="0"/>
              <a:t>deve demonstrar o empenho da entidade na </a:t>
            </a:r>
            <a:r>
              <a:rPr lang="pt-PT" dirty="0" err="1"/>
              <a:t>proteção</a:t>
            </a:r>
            <a:r>
              <a:rPr lang="pt-PT" dirty="0"/>
              <a:t> radiológica e </a:t>
            </a:r>
            <a:r>
              <a:rPr lang="pt-PT" dirty="0" smtClean="0"/>
              <a:t>na </a:t>
            </a:r>
            <a:r>
              <a:rPr lang="pt-PT" dirty="0"/>
              <a:t>operação em segurança de uma instalação, mediante a </a:t>
            </a:r>
            <a:r>
              <a:rPr lang="pt-PT" dirty="0" err="1"/>
              <a:t>adoção</a:t>
            </a:r>
            <a:r>
              <a:rPr lang="pt-PT" dirty="0"/>
              <a:t> de </a:t>
            </a:r>
            <a:r>
              <a:rPr lang="pt-PT" dirty="0" smtClean="0"/>
              <a:t>estruturas </a:t>
            </a:r>
            <a:r>
              <a:rPr lang="pt-PT" dirty="0"/>
              <a:t>organizacionais adequadas, bem como de políticas e </a:t>
            </a:r>
            <a:r>
              <a:rPr lang="pt-PT" dirty="0" smtClean="0"/>
              <a:t>procedimentos </a:t>
            </a:r>
            <a:r>
              <a:rPr lang="pt-PT" dirty="0"/>
              <a:t>adequados à natureza e gravidade dos riscos envolvidos. O </a:t>
            </a:r>
            <a:r>
              <a:rPr lang="pt-PT" dirty="0" smtClean="0"/>
              <a:t>PPSR </a:t>
            </a:r>
            <a:r>
              <a:rPr lang="pt-PT" dirty="0"/>
              <a:t>deve ter em conta a </a:t>
            </a:r>
            <a:r>
              <a:rPr lang="pt-PT" dirty="0" err="1" smtClean="0"/>
              <a:t>proteção</a:t>
            </a:r>
            <a:r>
              <a:rPr lang="pt-PT" dirty="0"/>
              <a:t> </a:t>
            </a:r>
            <a:r>
              <a:rPr lang="pt-PT" dirty="0" smtClean="0"/>
              <a:t>quer </a:t>
            </a:r>
            <a:r>
              <a:rPr lang="pt-PT" dirty="0"/>
              <a:t>do público, quer dos profissionais. 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08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5703" y="1268760"/>
            <a:ext cx="802677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Programa de </a:t>
            </a:r>
            <a:r>
              <a:rPr lang="pt-PT" sz="2000" b="1" u="sng" dirty="0" err="1" smtClean="0"/>
              <a:t>Proteção</a:t>
            </a:r>
            <a:r>
              <a:rPr lang="pt-PT" sz="2000" b="1" u="sng" dirty="0" smtClean="0"/>
              <a:t> e Segurança Radiológica (PPSR)</a:t>
            </a:r>
          </a:p>
          <a:p>
            <a:r>
              <a:rPr lang="pt-PT" dirty="0" smtClean="0"/>
              <a:t>O </a:t>
            </a:r>
            <a:r>
              <a:rPr lang="pt-PT" dirty="0"/>
              <a:t>PPSR deve incluir:</a:t>
            </a:r>
          </a:p>
          <a:p>
            <a:endParaRPr lang="pt-PT" sz="1200" dirty="0"/>
          </a:p>
          <a:p>
            <a:pPr algn="just"/>
            <a:r>
              <a:rPr lang="pt-PT" dirty="0" smtClean="0"/>
              <a:t>a</a:t>
            </a:r>
            <a:r>
              <a:rPr lang="pt-PT" dirty="0"/>
              <a:t>) Definição expressa do responsável pela instalação radiológica e suas </a:t>
            </a:r>
            <a:r>
              <a:rPr lang="pt-PT" dirty="0" smtClean="0"/>
              <a:t>funções</a:t>
            </a:r>
            <a:r>
              <a:rPr lang="pt-PT" dirty="0"/>
              <a:t>;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b</a:t>
            </a:r>
            <a:r>
              <a:rPr lang="pt-PT" dirty="0"/>
              <a:t>) Descrição da cadeia de responsabilidades na instalação, com </a:t>
            </a:r>
            <a:r>
              <a:rPr lang="pt-PT" dirty="0" smtClean="0"/>
              <a:t>indicação expressa </a:t>
            </a:r>
            <a:r>
              <a:rPr lang="pt-PT" dirty="0"/>
              <a:t>e nominal das responsabilidades individuais;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c</a:t>
            </a:r>
            <a:r>
              <a:rPr lang="pt-PT" dirty="0"/>
              <a:t>) Classificação dos trabalhadores em categoria A ou B e identificação </a:t>
            </a:r>
            <a:r>
              <a:rPr lang="pt-PT" dirty="0" smtClean="0"/>
              <a:t>das </a:t>
            </a:r>
            <a:r>
              <a:rPr lang="pt-PT" dirty="0" err="1" smtClean="0"/>
              <a:t>respetivas</a:t>
            </a:r>
            <a:r>
              <a:rPr lang="pt-PT" dirty="0" smtClean="0"/>
              <a:t> </a:t>
            </a:r>
            <a:r>
              <a:rPr lang="pt-PT" dirty="0"/>
              <a:t>funções;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d</a:t>
            </a:r>
            <a:r>
              <a:rPr lang="pt-PT" dirty="0"/>
              <a:t>) Designação de áreas controladas e vigiadas na instalação;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e</a:t>
            </a:r>
            <a:r>
              <a:rPr lang="pt-PT" dirty="0"/>
              <a:t>) Informação relativa aos procedimentos de monitorização dos trabalhadores e do </a:t>
            </a:r>
            <a:r>
              <a:rPr lang="pt-PT" dirty="0" smtClean="0"/>
              <a:t>local </a:t>
            </a:r>
            <a:r>
              <a:rPr lang="pt-PT" dirty="0"/>
              <a:t>de trabalho (ex. dosimetria individual);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f</a:t>
            </a:r>
            <a:r>
              <a:rPr lang="pt-PT" dirty="0"/>
              <a:t>) Descrição do sistema de registo de toda a informação relacionada com </a:t>
            </a:r>
            <a:r>
              <a:rPr lang="pt-PT" dirty="0" smtClean="0"/>
              <a:t>o controlo das </a:t>
            </a:r>
            <a:r>
              <a:rPr lang="pt-PT" dirty="0"/>
              <a:t>exposições, medidas </a:t>
            </a:r>
            <a:r>
              <a:rPr lang="pt-PT" dirty="0" smtClean="0"/>
              <a:t>de </a:t>
            </a:r>
            <a:r>
              <a:rPr lang="pt-PT" dirty="0" err="1" smtClean="0"/>
              <a:t>proteção</a:t>
            </a:r>
            <a:r>
              <a:rPr lang="pt-PT" dirty="0" smtClean="0"/>
              <a:t> </a:t>
            </a:r>
            <a:r>
              <a:rPr lang="pt-PT" dirty="0"/>
              <a:t>e segurança </a:t>
            </a:r>
            <a:r>
              <a:rPr lang="pt-PT" dirty="0" smtClean="0"/>
              <a:t>dos trabalhadores e monitorização </a:t>
            </a:r>
            <a:r>
              <a:rPr lang="pt-PT" dirty="0"/>
              <a:t>dos </a:t>
            </a:r>
            <a:r>
              <a:rPr lang="pt-PT" dirty="0" smtClean="0"/>
              <a:t>mesmos</a:t>
            </a:r>
            <a:r>
              <a:rPr lang="pt-PT" dirty="0"/>
              <a:t>;</a:t>
            </a:r>
          </a:p>
          <a:p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9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5703" y="1268760"/>
            <a:ext cx="802677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Programa de </a:t>
            </a:r>
            <a:r>
              <a:rPr lang="pt-PT" sz="2000" b="1" u="sng" dirty="0" err="1" smtClean="0"/>
              <a:t>Proteção</a:t>
            </a:r>
            <a:r>
              <a:rPr lang="pt-PT" sz="2000" b="1" u="sng" dirty="0" smtClean="0"/>
              <a:t> e Segurança Radiológica (PPSR)</a:t>
            </a:r>
          </a:p>
          <a:p>
            <a:r>
              <a:rPr lang="pt-PT" dirty="0" smtClean="0"/>
              <a:t>O </a:t>
            </a:r>
            <a:r>
              <a:rPr lang="pt-PT" dirty="0"/>
              <a:t>PPSR deve incluir:</a:t>
            </a:r>
          </a:p>
          <a:p>
            <a:pPr algn="just"/>
            <a:endParaRPr lang="pt-PT" sz="1100" dirty="0"/>
          </a:p>
          <a:p>
            <a:pPr algn="just"/>
            <a:r>
              <a:rPr lang="pt-PT" dirty="0"/>
              <a:t>g) Descrição do programa de saúde ocupacional e vigilância médica </a:t>
            </a:r>
            <a:r>
              <a:rPr lang="pt-PT" dirty="0" smtClean="0"/>
              <a:t>dos  trabalhadores</a:t>
            </a:r>
            <a:r>
              <a:rPr lang="pt-PT" dirty="0"/>
              <a:t>;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h</a:t>
            </a:r>
            <a:r>
              <a:rPr lang="pt-PT" dirty="0"/>
              <a:t>) Programa de formação e treino dos trabalhadores sobre os riscos 	associados à radiação, à </a:t>
            </a:r>
            <a:r>
              <a:rPr lang="pt-PT" dirty="0" err="1"/>
              <a:t>proteção</a:t>
            </a:r>
            <a:r>
              <a:rPr lang="pt-PT" dirty="0"/>
              <a:t> radiológica e à segurança; </a:t>
            </a:r>
            <a:endParaRPr lang="pt-PT" b="1" dirty="0"/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i</a:t>
            </a:r>
            <a:r>
              <a:rPr lang="pt-PT" dirty="0"/>
              <a:t>) Planos de revisão periódica das características da instalação (</a:t>
            </a:r>
            <a:r>
              <a:rPr lang="pt-PT" dirty="0" err="1" smtClean="0"/>
              <a:t>fatores</a:t>
            </a:r>
            <a:r>
              <a:rPr lang="pt-PT" dirty="0" smtClean="0"/>
              <a:t> de ocupação</a:t>
            </a:r>
            <a:r>
              <a:rPr lang="pt-PT" dirty="0"/>
              <a:t>, </a:t>
            </a:r>
            <a:r>
              <a:rPr lang="pt-PT" dirty="0" smtClean="0"/>
              <a:t>equipamentos, limites </a:t>
            </a:r>
            <a:r>
              <a:rPr lang="pt-PT" dirty="0"/>
              <a:t>de dose utilizados…)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k</a:t>
            </a:r>
            <a:r>
              <a:rPr lang="pt-PT" dirty="0"/>
              <a:t>) Disposições para fazer face a emergências que possam ocorrer na 	instalação;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l</a:t>
            </a:r>
            <a:r>
              <a:rPr lang="pt-PT" dirty="0"/>
              <a:t>) Formas previsíveis em que as estruturas, sistemas, componentes e procedimentos </a:t>
            </a:r>
            <a:r>
              <a:rPr lang="pt-PT" dirty="0" smtClean="0"/>
              <a:t>ligados </a:t>
            </a:r>
            <a:r>
              <a:rPr lang="pt-PT" dirty="0"/>
              <a:t>à </a:t>
            </a:r>
            <a:r>
              <a:rPr lang="pt-PT" dirty="0" err="1"/>
              <a:t>proteção</a:t>
            </a:r>
            <a:r>
              <a:rPr lang="pt-PT" dirty="0"/>
              <a:t> radiológica podem falhar e consequências associadas; </a:t>
            </a:r>
          </a:p>
          <a:p>
            <a:pPr algn="just"/>
            <a:endParaRPr lang="pt-PT" sz="1200" dirty="0"/>
          </a:p>
          <a:p>
            <a:pPr algn="just"/>
            <a:r>
              <a:rPr lang="pt-PT" dirty="0" smtClean="0"/>
              <a:t>m</a:t>
            </a:r>
            <a:r>
              <a:rPr lang="pt-PT" dirty="0"/>
              <a:t>) Efeitos previsíveis que as alterações no meio ambiente podem ter sobre </a:t>
            </a:r>
            <a:r>
              <a:rPr lang="pt-PT" dirty="0" smtClean="0"/>
              <a:t>a </a:t>
            </a:r>
            <a:r>
              <a:rPr lang="pt-PT" dirty="0" err="1" smtClean="0"/>
              <a:t>proteção</a:t>
            </a:r>
            <a:r>
              <a:rPr lang="pt-PT" dirty="0" smtClean="0"/>
              <a:t> </a:t>
            </a:r>
            <a:r>
              <a:rPr lang="pt-PT" dirty="0"/>
              <a:t>radiológica e a segurança; </a:t>
            </a:r>
          </a:p>
          <a:p>
            <a:pPr algn="just"/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2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Documentação necessária ao processo de licenciamento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5703" y="1268760"/>
            <a:ext cx="802677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u="sng" dirty="0" smtClean="0"/>
              <a:t>Programa de </a:t>
            </a:r>
            <a:r>
              <a:rPr lang="pt-PT" sz="2000" b="1" u="sng" dirty="0" err="1" smtClean="0"/>
              <a:t>Proteção</a:t>
            </a:r>
            <a:r>
              <a:rPr lang="pt-PT" sz="2000" b="1" u="sng" dirty="0" smtClean="0"/>
              <a:t> e Segurança Radiológica (PPSR)</a:t>
            </a:r>
          </a:p>
          <a:p>
            <a:r>
              <a:rPr lang="pt-PT" dirty="0" smtClean="0"/>
              <a:t>O </a:t>
            </a:r>
            <a:r>
              <a:rPr lang="pt-PT" dirty="0"/>
              <a:t>PPSR deve incluir:</a:t>
            </a:r>
          </a:p>
          <a:p>
            <a:pPr algn="just"/>
            <a:endParaRPr lang="pt-PT" sz="1100" dirty="0"/>
          </a:p>
          <a:p>
            <a:pPr algn="just"/>
            <a:r>
              <a:rPr lang="pt-PT" dirty="0"/>
              <a:t>n) </a:t>
            </a:r>
            <a:r>
              <a:rPr lang="pt-PT" dirty="0" err="1"/>
              <a:t>Fatores</a:t>
            </a:r>
            <a:r>
              <a:rPr lang="pt-PT" dirty="0"/>
              <a:t> que podem originar a operação não-intencional de qualquer feixe </a:t>
            </a:r>
            <a:r>
              <a:rPr lang="pt-PT" dirty="0" smtClean="0"/>
              <a:t>de radiação </a:t>
            </a:r>
            <a:r>
              <a:rPr lang="pt-PT" dirty="0"/>
              <a:t>e medidas para os prevenir, identificar e controlar; 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</a:t>
            </a:r>
            <a:r>
              <a:rPr lang="pt-PT" dirty="0"/>
              <a:t>) Métodos de garantia de qualidade utilizados e </a:t>
            </a:r>
            <a:r>
              <a:rPr lang="pt-PT" dirty="0" err="1"/>
              <a:t>otimização</a:t>
            </a:r>
            <a:r>
              <a:rPr lang="pt-PT" dirty="0"/>
              <a:t> dos </a:t>
            </a:r>
            <a:r>
              <a:rPr lang="pt-PT" dirty="0" smtClean="0"/>
              <a:t>processos (incluindo </a:t>
            </a:r>
            <a:r>
              <a:rPr lang="pt-PT" dirty="0"/>
              <a:t>manutenção dos equipamentos); 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p</a:t>
            </a:r>
            <a:r>
              <a:rPr lang="pt-PT" dirty="0"/>
              <a:t>) Identificação das fontes de radiação (fontes </a:t>
            </a:r>
            <a:r>
              <a:rPr lang="pt-PT" dirty="0" err="1"/>
              <a:t>radioativas</a:t>
            </a:r>
            <a:r>
              <a:rPr lang="pt-PT" dirty="0"/>
              <a:t>, geradores de raios-X,…) </a:t>
            </a:r>
            <a:r>
              <a:rPr lang="pt-PT" dirty="0" smtClean="0"/>
              <a:t>existentes </a:t>
            </a:r>
            <a:r>
              <a:rPr lang="pt-PT" dirty="0"/>
              <a:t>na instalação em condições de rotina e quais exposições potenciais </a:t>
            </a:r>
            <a:r>
              <a:rPr lang="pt-PT" dirty="0" smtClean="0"/>
              <a:t>envolvidas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	</a:t>
            </a:r>
            <a:r>
              <a:rPr lang="pt-PT" dirty="0" smtClean="0"/>
              <a:t>	</a:t>
            </a:r>
          </a:p>
          <a:p>
            <a:pPr lvl="0"/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	</a:t>
            </a:r>
            <a:endParaRPr lang="pt-PT" dirty="0"/>
          </a:p>
          <a:p>
            <a:pPr>
              <a:spcAft>
                <a:spcPts val="1200"/>
              </a:spcAft>
            </a:pPr>
            <a:endParaRPr lang="pt-PT" b="1" dirty="0" smtClean="0"/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95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b="1" dirty="0" smtClean="0"/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22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Controlo de Qualidade</a:t>
            </a:r>
            <a:endParaRPr lang="pt-PT" sz="2400" b="1" dirty="0"/>
          </a:p>
        </p:txBody>
      </p:sp>
      <p:sp>
        <p:nvSpPr>
          <p:cNvPr id="2" name="Rectângulo 1"/>
          <p:cNvSpPr/>
          <p:nvPr/>
        </p:nvSpPr>
        <p:spPr>
          <a:xfrm>
            <a:off x="524182" y="1197750"/>
            <a:ext cx="82242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De acordo com os termos das alíneas g) e h) do artigo 25º do Decreto-Lei nº 180/2002 de 8 de Agosto, compete ao responsável da instalação radiológica remeter à </a:t>
            </a:r>
            <a:r>
              <a:rPr lang="pt-PT" sz="2000" dirty="0" err="1"/>
              <a:t>Direção-Geral</a:t>
            </a:r>
            <a:r>
              <a:rPr lang="pt-PT" sz="2000" dirty="0"/>
              <a:t> da Saúde, durante o primeiro trimestre de cada ano, um relatório anual de </a:t>
            </a:r>
            <a:r>
              <a:rPr lang="pt-PT" sz="2000" dirty="0" err="1"/>
              <a:t>atividades</a:t>
            </a:r>
            <a:r>
              <a:rPr lang="pt-PT" sz="2000" dirty="0"/>
              <a:t> que deve conter: </a:t>
            </a:r>
            <a:endParaRPr lang="pt-PT" sz="2000" dirty="0" smtClean="0"/>
          </a:p>
          <a:p>
            <a:pPr algn="just"/>
            <a:endParaRPr lang="pt-P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/>
              <a:t>I</a:t>
            </a:r>
            <a:r>
              <a:rPr lang="pt-PT" sz="2000" dirty="0" smtClean="0"/>
              <a:t>nformação </a:t>
            </a:r>
            <a:r>
              <a:rPr lang="pt-PT" sz="2000" dirty="0"/>
              <a:t>sobre qualquer incidente registado na </a:t>
            </a:r>
            <a:r>
              <a:rPr lang="pt-PT" sz="2000" dirty="0" smtClean="0"/>
              <a:t>instalação;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/>
              <a:t>R</a:t>
            </a:r>
            <a:r>
              <a:rPr lang="pt-PT" sz="2000" dirty="0" smtClean="0"/>
              <a:t>esultados </a:t>
            </a:r>
            <a:r>
              <a:rPr lang="pt-PT" sz="2000" dirty="0"/>
              <a:t>e datas dos testes de controlo de qualidade e manutenção </a:t>
            </a:r>
            <a:r>
              <a:rPr lang="pt-PT" sz="2000" dirty="0" err="1"/>
              <a:t>efetuados</a:t>
            </a:r>
            <a:r>
              <a:rPr lang="pt-PT" sz="2000" dirty="0"/>
              <a:t> nos equipamentos </a:t>
            </a:r>
            <a:endParaRPr lang="pt-P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/>
              <a:t>T</a:t>
            </a:r>
            <a:r>
              <a:rPr lang="pt-PT" sz="2000" dirty="0" smtClean="0"/>
              <a:t>empo </a:t>
            </a:r>
            <a:r>
              <a:rPr lang="pt-PT" sz="2000" dirty="0"/>
              <a:t>real de utilização de cada </a:t>
            </a:r>
            <a:r>
              <a:rPr lang="pt-PT" sz="2000" dirty="0" smtClean="0"/>
              <a:t>equipamento;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/>
              <a:t>N</a:t>
            </a:r>
            <a:r>
              <a:rPr lang="pt-PT" sz="2000" dirty="0" smtClean="0"/>
              <a:t>úmero </a:t>
            </a:r>
            <a:r>
              <a:rPr lang="pt-PT" sz="2000" dirty="0"/>
              <a:t>de exames </a:t>
            </a:r>
            <a:r>
              <a:rPr lang="pt-PT" sz="2000" dirty="0" err="1" smtClean="0"/>
              <a:t>efetuados</a:t>
            </a:r>
            <a:r>
              <a:rPr lang="pt-PT" sz="2000" dirty="0"/>
              <a:t>;</a:t>
            </a:r>
            <a:endParaRPr lang="pt-P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/>
              <a:t>L</a:t>
            </a:r>
            <a:r>
              <a:rPr lang="pt-PT" sz="2000" dirty="0" smtClean="0"/>
              <a:t>ista </a:t>
            </a:r>
            <a:r>
              <a:rPr lang="pt-PT" sz="2000" dirty="0" err="1"/>
              <a:t>atualizada</a:t>
            </a:r>
            <a:r>
              <a:rPr lang="pt-PT" sz="2000" dirty="0"/>
              <a:t> do pessoal técnico </a:t>
            </a:r>
            <a:r>
              <a:rPr lang="pt-PT" sz="2000" dirty="0" smtClean="0"/>
              <a:t>responsável.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858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Controlo de Qualidade</a:t>
            </a:r>
            <a:endParaRPr lang="pt-PT" sz="2400" b="1" dirty="0"/>
          </a:p>
        </p:txBody>
      </p:sp>
      <p:sp>
        <p:nvSpPr>
          <p:cNvPr id="2" name="Rectângulo 1"/>
          <p:cNvSpPr/>
          <p:nvPr/>
        </p:nvSpPr>
        <p:spPr>
          <a:xfrm>
            <a:off x="668198" y="1268760"/>
            <a:ext cx="7720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/>
              <a:t>Garantia de que </a:t>
            </a:r>
            <a:r>
              <a:rPr lang="pt-PT" sz="2000" dirty="0"/>
              <a:t>os diferentes parâmetros dos equipamentos médicos não excedem os limites ou tolerâncias definidos por lei, presentes no Anexo IV do Decreto-Lei nº 180/2002 de 8 de </a:t>
            </a:r>
            <a:r>
              <a:rPr lang="pt-PT" sz="2000" dirty="0" smtClean="0"/>
              <a:t>Agosto.</a:t>
            </a:r>
            <a:endParaRPr lang="pt-PT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3212976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bg1">
                    <a:lumMod val="65000"/>
                  </a:schemeClr>
                </a:solidFill>
              </a:rPr>
              <a:t>Exatidão</a:t>
            </a:r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 da voltagem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2277" y="2569488"/>
            <a:ext cx="741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Parâmetros testados no Controlo de Qualidade</a:t>
            </a:r>
            <a:endParaRPr lang="pt-PT" sz="2200" b="1" dirty="0"/>
          </a:p>
        </p:txBody>
      </p:sp>
      <p:sp>
        <p:nvSpPr>
          <p:cNvPr id="8" name="Rectângulo 7"/>
          <p:cNvSpPr/>
          <p:nvPr/>
        </p:nvSpPr>
        <p:spPr>
          <a:xfrm>
            <a:off x="596189" y="3723168"/>
            <a:ext cx="80082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dirty="0" smtClean="0"/>
              <a:t>Calibração </a:t>
            </a:r>
            <a:r>
              <a:rPr lang="pt-PT" sz="2000" dirty="0"/>
              <a:t>do mostrador: desvio máximo do valor mostrado em relação ao valor real deve ser inferior a ±10%; </a:t>
            </a:r>
            <a:endParaRPr lang="pt-PT" sz="2000" dirty="0" smtClean="0"/>
          </a:p>
          <a:p>
            <a:pPr algn="just"/>
            <a:endParaRPr lang="pt-PT" sz="1600" dirty="0"/>
          </a:p>
          <a:p>
            <a:pPr marL="285750" indent="-285750" algn="just">
              <a:buFontTx/>
              <a:buChar char="-"/>
            </a:pPr>
            <a:r>
              <a:rPr lang="pt-PT" sz="2000" dirty="0" smtClean="0"/>
              <a:t>Variação </a:t>
            </a:r>
            <a:r>
              <a:rPr lang="pt-PT" sz="2000" dirty="0"/>
              <a:t>com mudanças na corrente da ampola: variação máxima deve </a:t>
            </a:r>
            <a:r>
              <a:rPr lang="pt-PT" sz="2000" dirty="0" smtClean="0"/>
              <a:t>ser inferior </a:t>
            </a:r>
            <a:r>
              <a:rPr lang="pt-PT" sz="2000" dirty="0"/>
              <a:t>a 10</a:t>
            </a:r>
            <a:r>
              <a:rPr lang="pt-PT" sz="2000" dirty="0" smtClean="0"/>
              <a:t>%;</a:t>
            </a:r>
          </a:p>
          <a:p>
            <a:pPr algn="just"/>
            <a:endParaRPr lang="pt-PT" sz="1600" dirty="0"/>
          </a:p>
          <a:p>
            <a:pPr marL="285750" indent="-285750" algn="just">
              <a:buFontTx/>
              <a:buChar char="-"/>
            </a:pPr>
            <a:r>
              <a:rPr lang="pt-PT" sz="2000" dirty="0" smtClean="0"/>
              <a:t>Precisão </a:t>
            </a:r>
            <a:r>
              <a:rPr lang="pt-PT" sz="2000" dirty="0"/>
              <a:t>da voltagem da ampola: para medições repetidas o desvio na </a:t>
            </a:r>
            <a:r>
              <a:rPr lang="pt-PT" sz="2000" dirty="0" smtClean="0"/>
              <a:t>voltagem da </a:t>
            </a:r>
            <a:r>
              <a:rPr lang="pt-PT" sz="2000" dirty="0"/>
              <a:t>ampola deve ser inferior a ±5% do valor </a:t>
            </a:r>
            <a:r>
              <a:rPr lang="pt-PT" sz="2000" dirty="0" smtClean="0"/>
              <a:t>médio</a:t>
            </a:r>
            <a:r>
              <a:rPr lang="pt-PT" sz="2000" dirty="0"/>
              <a:t>.</a:t>
            </a:r>
            <a:endParaRPr lang="pt-PT" sz="2000" dirty="0" smtClean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8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294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Planta da instalação</a:t>
            </a:r>
            <a:endParaRPr lang="pt-PT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1" y="1556792"/>
            <a:ext cx="4652749" cy="25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9200" y="2023436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b="1" dirty="0" smtClean="0">
                <a:latin typeface="Calibri"/>
              </a:rPr>
              <a:t>→ Raios-X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→ Tomografia Axial Computorizada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→ Mamografia</a:t>
            </a:r>
          </a:p>
          <a:p>
            <a:pPr>
              <a:spcAft>
                <a:spcPts val="1200"/>
              </a:spcAft>
            </a:pPr>
            <a:r>
              <a:rPr lang="pt-PT" b="1" dirty="0" smtClean="0"/>
              <a:t>→ Densitometria Óssea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468872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A instalação radiológica encontra-se integrada num edifício de habitação ao nível do solo de acordo com o artigo 39</a:t>
            </a:r>
            <a:r>
              <a:rPr lang="pt-PT" sz="2000" dirty="0" smtClean="0">
                <a:latin typeface="Calibri"/>
              </a:rPr>
              <a:t>°  do Decreto-Lei n° 180/2002 de 8 de Agosto</a:t>
            </a:r>
            <a:r>
              <a:rPr lang="pt-PT" sz="2000" dirty="0" smtClean="0"/>
              <a:t> 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75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Controlo de Qualidade</a:t>
            </a:r>
            <a:endParaRPr lang="pt-PT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7" y="1268760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Filtração total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650176" y="1772816"/>
            <a:ext cx="7900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PT" sz="2000" dirty="0" smtClean="0"/>
              <a:t>A </a:t>
            </a:r>
            <a:r>
              <a:rPr lang="pt-PT" sz="2000" dirty="0"/>
              <a:t>filtração total do feixe útil deve ser equivalente a pelo menos 2,5 mm de </a:t>
            </a:r>
            <a:r>
              <a:rPr lang="pt-PT" sz="2000" dirty="0" smtClean="0"/>
              <a:t>alumínio.</a:t>
            </a:r>
          </a:p>
          <a:p>
            <a:pPr algn="just"/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2596842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Tempo de exposição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3566" y="3068960"/>
            <a:ext cx="786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dirty="0" smtClean="0"/>
              <a:t>Para </a:t>
            </a:r>
            <a:r>
              <a:rPr lang="pt-PT" sz="2000" dirty="0"/>
              <a:t>tempos de exposição superiores a 100 </a:t>
            </a:r>
            <a:r>
              <a:rPr lang="pt-PT" sz="2000" dirty="0" err="1"/>
              <a:t>milisegundos</a:t>
            </a:r>
            <a:r>
              <a:rPr lang="pt-PT" sz="2000" dirty="0"/>
              <a:t>, o tempo real de exposição não deverá exceder ±10% do tempo de exposição </a:t>
            </a:r>
            <a:r>
              <a:rPr lang="pt-PT" sz="2000" dirty="0" smtClean="0"/>
              <a:t>indicado.</a:t>
            </a:r>
          </a:p>
          <a:p>
            <a:pPr algn="just"/>
            <a:r>
              <a:rPr lang="pt-PT" sz="2000" dirty="0" smtClean="0"/>
              <a:t> </a:t>
            </a:r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4253026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Emissão de radiação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3568" y="4697849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dirty="0" smtClean="0"/>
              <a:t>Para </a:t>
            </a:r>
            <a:r>
              <a:rPr lang="pt-PT" sz="2000" dirty="0"/>
              <a:t>uma filtração total de 2,5 mm de alumínio, a emissão de radiação deve ser superior a 25 </a:t>
            </a:r>
            <a:r>
              <a:rPr lang="pt-PT" sz="2000" dirty="0" err="1"/>
              <a:t>μGy</a:t>
            </a:r>
            <a:r>
              <a:rPr lang="pt-PT" sz="2000" dirty="0"/>
              <a:t>/</a:t>
            </a:r>
            <a:r>
              <a:rPr lang="pt-PT" sz="2000" dirty="0" err="1"/>
              <a:t>mAs</a:t>
            </a:r>
            <a:r>
              <a:rPr lang="pt-PT" sz="2000" dirty="0"/>
              <a:t> a um metro para um valor real de operação de 80 </a:t>
            </a:r>
            <a:r>
              <a:rPr lang="pt-PT" sz="2000" dirty="0" smtClean="0"/>
              <a:t>kV.</a:t>
            </a:r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988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75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Controlo de Qualidade</a:t>
            </a:r>
            <a:endParaRPr lang="pt-PT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7" y="1268760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Grelha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683568" y="1844824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dirty="0" smtClean="0"/>
              <a:t>Artefactos</a:t>
            </a:r>
            <a:r>
              <a:rPr lang="pt-PT" sz="2000" dirty="0"/>
              <a:t>: deve ser feita uma imagem da grelha a 50 kV não devendo ser visíveis artefactos perturbadores; </a:t>
            </a:r>
            <a:endParaRPr lang="pt-PT" sz="2000" dirty="0" smtClean="0"/>
          </a:p>
          <a:p>
            <a:pPr algn="just"/>
            <a:endParaRPr lang="pt-PT" sz="1400" dirty="0"/>
          </a:p>
          <a:p>
            <a:pPr marL="342900" indent="-342900" algn="just">
              <a:buFontTx/>
              <a:buChar char="-"/>
            </a:pPr>
            <a:r>
              <a:rPr lang="pt-PT" sz="2000" dirty="0" smtClean="0"/>
              <a:t>Grelha </a:t>
            </a:r>
            <a:r>
              <a:rPr lang="pt-PT" sz="2000" dirty="0"/>
              <a:t>móvel: as lamelas da grelha móvel não devem ser visíveis na imagem para o tempo de exposição mais curto usado na </a:t>
            </a:r>
            <a:r>
              <a:rPr lang="pt-PT" sz="2000" dirty="0" smtClean="0"/>
              <a:t>prática. </a:t>
            </a:r>
          </a:p>
          <a:p>
            <a:pPr algn="just"/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3573016"/>
            <a:ext cx="62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bg1">
                    <a:lumMod val="65000"/>
                  </a:schemeClr>
                </a:solidFill>
              </a:rPr>
              <a:t>Fuga de radiação</a:t>
            </a:r>
            <a:endParaRPr lang="pt-PT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55576" y="4174048"/>
            <a:ext cx="75677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PT" sz="2000" dirty="0" smtClean="0"/>
              <a:t>A </a:t>
            </a:r>
            <a:r>
              <a:rPr lang="pt-PT" sz="2000" dirty="0"/>
              <a:t>fuga de radiação da cúpula da ampola, medida a um metro de distância do foco, não deve exceder 1 </a:t>
            </a:r>
            <a:r>
              <a:rPr lang="pt-PT" sz="2000" dirty="0" err="1"/>
              <a:t>mGy</a:t>
            </a:r>
            <a:r>
              <a:rPr lang="pt-PT" sz="2000" dirty="0"/>
              <a:t> durante uma hora à carga máxima especificada pelo fabricante para a ampola contida na cúpula</a:t>
            </a:r>
            <a:r>
              <a:rPr lang="pt-PT" sz="2000" dirty="0" smtClean="0"/>
              <a:t>.</a:t>
            </a:r>
          </a:p>
          <a:p>
            <a:pPr algn="just"/>
            <a:r>
              <a:rPr lang="pt-PT" sz="2000" dirty="0" smtClean="0"/>
              <a:t>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988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496144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BIBLIOGRAFIA</a:t>
            </a:r>
            <a:endParaRPr lang="pt-PT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413931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[1] </a:t>
            </a:r>
            <a:r>
              <a:rPr lang="pt-PT" dirty="0"/>
              <a:t>Decreto-Lei n° 180/2002 de 8 de Agosto, Diário da República – I </a:t>
            </a:r>
            <a:r>
              <a:rPr lang="pt-PT" dirty="0" err="1"/>
              <a:t>Série-A</a:t>
            </a:r>
            <a:r>
              <a:rPr lang="pt-PT" dirty="0" smtClean="0"/>
              <a:t>,              páginas 5707-5745</a:t>
            </a:r>
          </a:p>
          <a:p>
            <a:endParaRPr lang="pt-PT" dirty="0"/>
          </a:p>
          <a:p>
            <a:r>
              <a:rPr lang="pt-PT" b="1" dirty="0"/>
              <a:t>[2] </a:t>
            </a:r>
            <a:r>
              <a:rPr lang="pt-PT" dirty="0"/>
              <a:t>Portaria 34/2014 de 12 de Fevereiro, Diário da República – 1ª Série – Nº 30, </a:t>
            </a:r>
            <a:endParaRPr lang="pt-PT" dirty="0" smtClean="0"/>
          </a:p>
          <a:p>
            <a:r>
              <a:rPr lang="pt-PT" dirty="0" smtClean="0"/>
              <a:t>páginas 1345-1355</a:t>
            </a:r>
          </a:p>
          <a:p>
            <a:endParaRPr lang="pt-PT" dirty="0"/>
          </a:p>
          <a:p>
            <a:r>
              <a:rPr lang="pt-PT" b="1" dirty="0"/>
              <a:t>[3] </a:t>
            </a:r>
            <a:r>
              <a:rPr lang="pt-PT" dirty="0"/>
              <a:t>Decreto-Lei nº 165/2002 de 17 de Julho, Diário da República – I </a:t>
            </a:r>
            <a:r>
              <a:rPr lang="pt-PT" dirty="0" err="1"/>
              <a:t>Série-A</a:t>
            </a:r>
            <a:r>
              <a:rPr lang="pt-PT" dirty="0"/>
              <a:t>, </a:t>
            </a:r>
            <a:endParaRPr lang="pt-PT" dirty="0" smtClean="0"/>
          </a:p>
          <a:p>
            <a:r>
              <a:rPr lang="pt-PT" dirty="0" smtClean="0"/>
              <a:t>páginas 5364-5370</a:t>
            </a:r>
          </a:p>
          <a:p>
            <a:endParaRPr lang="pt-PT" dirty="0"/>
          </a:p>
          <a:p>
            <a:r>
              <a:rPr lang="pt-PT" b="1" dirty="0"/>
              <a:t>[4] </a:t>
            </a:r>
            <a:r>
              <a:rPr lang="pt-PT" dirty="0"/>
              <a:t>Decreto Regulamentar nº 9/90 de 19 de Abril, Diário da República – I Série, </a:t>
            </a:r>
            <a:endParaRPr lang="pt-PT" dirty="0" smtClean="0"/>
          </a:p>
          <a:p>
            <a:r>
              <a:rPr lang="pt-PT" dirty="0" smtClean="0"/>
              <a:t>páginas 1853-1903</a:t>
            </a:r>
          </a:p>
          <a:p>
            <a:endParaRPr lang="pt-PT" dirty="0"/>
          </a:p>
          <a:p>
            <a:r>
              <a:rPr lang="pt-PT" b="1" dirty="0"/>
              <a:t>[5] </a:t>
            </a:r>
            <a:r>
              <a:rPr lang="pt-PT" dirty="0"/>
              <a:t>Decreto-Lei nº 279/2009 de 6 de Outubro, Diário da República – I Série, </a:t>
            </a:r>
            <a:endParaRPr lang="pt-PT" dirty="0" smtClean="0"/>
          </a:p>
          <a:p>
            <a:r>
              <a:rPr lang="pt-PT" dirty="0" smtClean="0"/>
              <a:t>páginas </a:t>
            </a:r>
            <a:r>
              <a:rPr lang="pt-PT" dirty="0"/>
              <a:t>7291-7296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8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b="1" dirty="0" smtClean="0"/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1.3  Definição das áreas anexas (Salas de TAC, Mamografia, Raios-X e </a:t>
            </a: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5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43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Localização dos equipamentos</a:t>
            </a:r>
            <a:endParaRPr lang="pt-P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343067" cy="41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585" y="980728"/>
            <a:ext cx="81270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b="1" dirty="0" smtClean="0"/>
              <a:t>A Instalação Radiológica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1.1  Planta da Instalação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1.2  Localização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b="1" dirty="0" smtClean="0"/>
              <a:t>1.3  Definição das áreas anexas (Salas de TAC, Mamografia, Raios-X e </a:t>
            </a:r>
            <a:r>
              <a:rPr lang="pt-PT" b="1" dirty="0"/>
              <a:t>	</a:t>
            </a:r>
            <a:r>
              <a:rPr lang="pt-PT" b="1" dirty="0" smtClean="0"/>
              <a:t>        Densitometria Óssea 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1.4  Parâmetros típicos de funcionamento dos equipamentos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1.5  Blindagem das salas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    Licenciamento da Instalação Radiológica</a:t>
            </a:r>
          </a:p>
          <a:p>
            <a:pPr>
              <a:spcAft>
                <a:spcPts val="1200"/>
              </a:spcAft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	2.1  Estrutura organizativa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2.2  Documentação necessária ao pedido de licenciamento</a:t>
            </a:r>
          </a:p>
          <a:p>
            <a:pPr>
              <a:spcAft>
                <a:spcPts val="1200"/>
              </a:spcAft>
            </a:pPr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2.3  Controlo de Qualidade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9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6374"/>
            <a:ext cx="87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446240" y="6296374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Fundamentos de </a:t>
            </a:r>
            <a:r>
              <a:rPr lang="pt-PT" sz="1600" dirty="0" err="1" smtClean="0">
                <a:solidFill>
                  <a:schemeClr val="bg1">
                    <a:lumMod val="65000"/>
                  </a:schemeClr>
                </a:solidFill>
              </a:rPr>
              <a:t>Proteção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</a:rPr>
              <a:t>  e Segurança Radiológica</a:t>
            </a:r>
            <a:endParaRPr lang="pt-PT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2341" y="548680"/>
            <a:ext cx="43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Áreas Anexas</a:t>
            </a:r>
            <a:endParaRPr lang="pt-PT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971600" y="1317794"/>
            <a:ext cx="201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Área Anexa </a:t>
            </a:r>
            <a:endParaRPr lang="pt-PT" sz="2000" dirty="0"/>
          </a:p>
        </p:txBody>
      </p:sp>
      <p:cxnSp>
        <p:nvCxnSpPr>
          <p:cNvPr id="7" name="Conexão recta unidireccional 6"/>
          <p:cNvCxnSpPr/>
          <p:nvPr/>
        </p:nvCxnSpPr>
        <p:spPr>
          <a:xfrm>
            <a:off x="2411760" y="1517849"/>
            <a:ext cx="259228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580112" y="126876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Fator de Ocupação </a:t>
            </a:r>
            <a:endParaRPr lang="pt-PT" sz="2000" dirty="0"/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6660232" y="1717904"/>
            <a:ext cx="0" cy="9283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85184" y="2917393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Fração de tempo a que indivíduo estará exposto numa determinada área </a:t>
            </a:r>
            <a:endParaRPr lang="pt-PT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8987" y="2276872"/>
            <a:ext cx="34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DL 180/2002 de 8 de Agosto</a:t>
            </a:r>
            <a:endParaRPr lang="pt-P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3724"/>
            <a:ext cx="4194720" cy="33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2088</Words>
  <Application>Microsoft Office PowerPoint</Application>
  <PresentationFormat>Apresentação no Ecrã (4:3)</PresentationFormat>
  <Paragraphs>616</Paragraphs>
  <Slides>52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53" baseType="lpstr">
      <vt:lpstr>Tema do Office</vt:lpstr>
      <vt:lpstr>Fundamentos de Proteção  e Segurança Radiológica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Stericycle Portugal, Lda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Proteção  e Segurança Radiológica</dc:title>
  <dc:creator>Trincao, Mariana</dc:creator>
  <cp:lastModifiedBy>Trincao, Mariana</cp:lastModifiedBy>
  <cp:revision>63</cp:revision>
  <cp:lastPrinted>2017-02-13T11:42:15Z</cp:lastPrinted>
  <dcterms:created xsi:type="dcterms:W3CDTF">2017-02-12T10:41:31Z</dcterms:created>
  <dcterms:modified xsi:type="dcterms:W3CDTF">2017-02-13T11:45:35Z</dcterms:modified>
</cp:coreProperties>
</file>