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30"/>
  </p:notesMasterIdLst>
  <p:sldIdLst>
    <p:sldId id="314" r:id="rId2"/>
    <p:sldId id="316" r:id="rId3"/>
    <p:sldId id="344" r:id="rId4"/>
    <p:sldId id="343" r:id="rId5"/>
    <p:sldId id="345" r:id="rId6"/>
    <p:sldId id="346" r:id="rId7"/>
    <p:sldId id="347" r:id="rId8"/>
    <p:sldId id="348" r:id="rId9"/>
    <p:sldId id="319" r:id="rId10"/>
    <p:sldId id="320" r:id="rId11"/>
    <p:sldId id="321" r:id="rId12"/>
    <p:sldId id="322" r:id="rId13"/>
    <p:sldId id="325" r:id="rId14"/>
    <p:sldId id="323" r:id="rId15"/>
    <p:sldId id="324" r:id="rId16"/>
    <p:sldId id="326" r:id="rId17"/>
    <p:sldId id="337" r:id="rId18"/>
    <p:sldId id="328" r:id="rId19"/>
    <p:sldId id="331" r:id="rId20"/>
    <p:sldId id="338" r:id="rId21"/>
    <p:sldId id="339" r:id="rId22"/>
    <p:sldId id="340" r:id="rId23"/>
    <p:sldId id="330" r:id="rId24"/>
    <p:sldId id="333" r:id="rId25"/>
    <p:sldId id="334" r:id="rId26"/>
    <p:sldId id="341" r:id="rId27"/>
    <p:sldId id="336" r:id="rId28"/>
    <p:sldId id="342" r:id="rId2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1D60F"/>
    <a:srgbClr val="6699FF"/>
    <a:srgbClr val="FF9900"/>
    <a:srgbClr val="00CC00"/>
    <a:srgbClr val="0066FF"/>
    <a:srgbClr val="CC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4512" autoAdjust="0"/>
  </p:normalViewPr>
  <p:slideViewPr>
    <p:cSldViewPr>
      <p:cViewPr>
        <p:scale>
          <a:sx n="118" d="100"/>
          <a:sy n="118" d="100"/>
        </p:scale>
        <p:origin x="-63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6.emf"/><Relationship Id="rId4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pt-P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CD48D68-FA0C-894E-94A0-38DA904564EE}" type="datetimeFigureOut">
              <a:rPr lang="en-US" altLang="pt-PT"/>
              <a:pPr/>
              <a:t>11/6/2018</a:t>
            </a:fld>
            <a:endParaRPr lang="en-US" alt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pt-PT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D437F6A-1DD1-F644-8002-110C59CB17C8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3436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4538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550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2483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762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3789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171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9138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65834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3739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75983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460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30922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5926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91834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303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901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477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14192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6298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020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2425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7256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Arraste a imagem até ao marcador de posição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1F845D-AA64-4C6F-B170-8AA45DD4B329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8077EF-3DB9-4852-A8C8-9AA18A70A9F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pteles@itn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170294" y="6177265"/>
            <a:ext cx="8792731" cy="465717"/>
            <a:chOff x="340" y="3929"/>
            <a:chExt cx="5306" cy="259"/>
          </a:xfrm>
        </p:grpSpPr>
        <p:sp>
          <p:nvSpPr>
            <p:cNvPr id="2056" name="Line 4"/>
            <p:cNvSpPr>
              <a:spLocks noChangeShapeType="1"/>
            </p:cNvSpPr>
            <p:nvPr/>
          </p:nvSpPr>
          <p:spPr bwMode="auto">
            <a:xfrm>
              <a:off x="340" y="3929"/>
              <a:ext cx="5262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057" name="Text Box 5"/>
            <p:cNvSpPr txBox="1">
              <a:spLocks noChangeArrowheads="1"/>
            </p:cNvSpPr>
            <p:nvPr/>
          </p:nvSpPr>
          <p:spPr bwMode="auto">
            <a:xfrm>
              <a:off x="2244" y="3983"/>
              <a:ext cx="34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3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PT" altLang="pt-PT" sz="1800" dirty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Lisboa, </a:t>
              </a:r>
              <a:r>
                <a:rPr lang="pt-PT" altLang="pt-PT" sz="1800" dirty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7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 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de Novembro de </a:t>
              </a:r>
              <a:r>
                <a:rPr lang="pt-PT" altLang="pt-PT" sz="1800" dirty="0" smtClean="0">
                  <a:solidFill>
                    <a:schemeClr val="accent6">
                      <a:lumMod val="75000"/>
                    </a:schemeClr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2018</a:t>
              </a:r>
              <a:endPara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</p:grpSp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5960214" y="5296098"/>
            <a:ext cx="2967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Pedro Teles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/>
            <a:r>
              <a:rPr lang="en-US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  <a:hlinkClick r:id="rId3"/>
              </a:rPr>
              <a:t>ppteles@</a:t>
            </a:r>
            <a:r>
              <a:rPr lang="en-US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ctn.tecnico.ulisboa.pt</a:t>
            </a:r>
            <a:endParaRPr lang="en-US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711341" y="2454037"/>
            <a:ext cx="7892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ko-KR" sz="4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Dosimetria Interna </a:t>
            </a: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251520" y="188640"/>
            <a:ext cx="8568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	</a:t>
            </a:r>
            <a:r>
              <a:rPr lang="pt-PT" altLang="pt-PT" sz="1800" b="1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Mestrado em Proteção e Segurança Radiológica</a:t>
            </a:r>
            <a:endParaRPr lang="pt-PT" altLang="pt-PT" sz="1800" b="1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r" eaLnBrk="1" hangingPunct="1"/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Instituto Superior Técnico, Universidade </a:t>
            </a:r>
            <a:r>
              <a:rPr lang="pt-PT" altLang="pt-PT" sz="1800" b="1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</a:t>
            </a:r>
            <a:r>
              <a:rPr lang="pt-PT" altLang="pt-PT" sz="1800" b="1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Lisboa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38"/>
          <p:cNvSpPr txBox="1">
            <a:spLocks noChangeArrowheads="1"/>
          </p:cNvSpPr>
          <p:nvPr/>
        </p:nvSpPr>
        <p:spPr bwMode="auto">
          <a:xfrm>
            <a:off x="2411413" y="188913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Alguns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(alfa)…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861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6861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pic>
        <p:nvPicPr>
          <p:cNvPr id="68628" name="Picture 20" descr="U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" y="920751"/>
            <a:ext cx="3275013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43" y="933383"/>
            <a:ext cx="4000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38" y="3596847"/>
            <a:ext cx="3679189" cy="27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5"/>
          <p:cNvSpPr/>
          <p:nvPr/>
        </p:nvSpPr>
        <p:spPr>
          <a:xfrm rot="5400000">
            <a:off x="944273" y="737378"/>
            <a:ext cx="4127359" cy="4136206"/>
          </a:xfrm>
          <a:prstGeom prst="rightArrowCallout">
            <a:avLst>
              <a:gd name="adj1" fmla="val 16961"/>
              <a:gd name="adj2" fmla="val 26047"/>
              <a:gd name="adj3" fmla="val 16547"/>
              <a:gd name="adj4" fmla="val 74572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661" name="Text Box 38"/>
          <p:cNvSpPr txBox="1">
            <a:spLocks noChangeArrowheads="1"/>
          </p:cNvSpPr>
          <p:nvPr/>
        </p:nvSpPr>
        <p:spPr bwMode="auto">
          <a:xfrm>
            <a:off x="2411413" y="188913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 Medição/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066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70663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991183" y="879683"/>
            <a:ext cx="413781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Como medir/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detectar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radiação incorporada?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directas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(in vivo)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Contadores dedicados (corpo inteiro,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…)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indirectas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(in vitro)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Bioensaios (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excreções,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cabelos, 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sangue…)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3">
              <a:spcBef>
                <a:spcPct val="50000"/>
              </a:spcBef>
            </a:pP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0" name="Picture 11" descr="liquid_scintillation_coun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06" y="3996138"/>
            <a:ext cx="1506962" cy="11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ovas geometr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3287"/>
            <a:ext cx="32004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OMAB_phanto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70" y="2881360"/>
            <a:ext cx="2376264" cy="38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7"/>
          <p:cNvSpPr txBox="1"/>
          <p:nvPr/>
        </p:nvSpPr>
        <p:spPr>
          <a:xfrm>
            <a:off x="741918" y="4869161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Medição da </a:t>
            </a:r>
            <a:r>
              <a:rPr lang="pt-PT" sz="14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actividade</a:t>
            </a:r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&lt;-&gt; Espectroscopia</a:t>
            </a:r>
            <a:endParaRPr lang="pt-PT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PT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76668"/>
              </p:ext>
            </p:extLst>
          </p:nvPr>
        </p:nvGraphicFramePr>
        <p:xfrm>
          <a:off x="1310679" y="5257891"/>
          <a:ext cx="3242527" cy="144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Chart" r:id="rId8" imgW="7581900" imgH="5038649" progId="Excel.Chart.8">
                  <p:embed/>
                </p:oleObj>
              </mc:Choice>
              <mc:Fallback>
                <p:oleObj name="Chart" r:id="rId8" imgW="7581900" imgH="50386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79" y="5257891"/>
                        <a:ext cx="3242527" cy="144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38"/>
          <p:cNvSpPr txBox="1">
            <a:spLocks noChangeArrowheads="1"/>
          </p:cNvSpPr>
          <p:nvPr/>
        </p:nvSpPr>
        <p:spPr bwMode="auto">
          <a:xfrm>
            <a:off x="1763689" y="260648"/>
            <a:ext cx="684056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Medições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directas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– corpo inteiro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271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pic>
        <p:nvPicPr>
          <p:cNvPr id="72711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892489" y="908720"/>
            <a:ext cx="403955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Contadores de corpo inteiro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Utilizados amplamente para monitorização de incorporações internas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Permitem determinar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incorporados no corpo inteiro ou em zonas específicas (pulmões, aparelho GI,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 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Necessitam de ser calibrados </a:t>
            </a:r>
          </a:p>
          <a:p>
            <a:pPr>
              <a:spcBef>
                <a:spcPct val="50000"/>
              </a:spcBef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Compostos por: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NaI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+ blindagem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calibração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61" y="915921"/>
            <a:ext cx="3787976" cy="32283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59" y="4354997"/>
            <a:ext cx="3683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38"/>
          <p:cNvSpPr txBox="1">
            <a:spLocks noChangeArrowheads="1"/>
          </p:cNvSpPr>
          <p:nvPr/>
        </p:nvSpPr>
        <p:spPr bwMode="auto">
          <a:xfrm>
            <a:off x="2627784" y="149226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r>
              <a:rPr lang="pt-PT" altLang="pt-PT" sz="24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 ANTROPOMÓRFICOS</a:t>
            </a:r>
            <a:endParaRPr lang="en-US" altLang="pt-PT" sz="24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885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79389" y="765175"/>
            <a:ext cx="436086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5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As fontes </a:t>
            </a:r>
            <a:r>
              <a:rPr lang="pt-PT" altLang="pt-PT" sz="2000" dirty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calibração são 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colocadas em soluções líquidas contendo ‘cocktails’ de diferentes </a:t>
            </a:r>
            <a:r>
              <a:rPr lang="pt-PT" altLang="pt-PT" sz="2000" dirty="0" err="1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endParaRPr lang="pt-PT" altLang="pt-PT" sz="2000" dirty="0" smtClean="0">
              <a:solidFill>
                <a:schemeClr val="accent5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pt-PT" altLang="pt-PT" sz="2000" dirty="0" err="1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fantomas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antropomórficos reproduzem com precisão o 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comportamento de </a:t>
            </a:r>
            <a:r>
              <a:rPr lang="pt-PT" altLang="pt-PT" sz="2000" dirty="0" smtClean="0">
                <a:solidFill>
                  <a:schemeClr val="accent5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órgãos, ou sistemas de órgãos do corpo humano</a:t>
            </a:r>
          </a:p>
          <a:p>
            <a:pPr lvl="3">
              <a:spcBef>
                <a:spcPct val="50000"/>
              </a:spcBef>
            </a:pPr>
            <a:endParaRPr lang="en-US" altLang="pt-PT" sz="2000" dirty="0">
              <a:solidFill>
                <a:schemeClr val="accent5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78860" name="Picture 12" descr="bomab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0" y="4557085"/>
            <a:ext cx="2011651" cy="25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 descr="torso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02" y="1593187"/>
            <a:ext cx="18875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76056" y="4102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BOMAB (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Bottle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Mannikin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 err="1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ABsorber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28184" y="115147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sz="180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Livermore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83" y="4777739"/>
            <a:ext cx="3070252" cy="229361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162175" y="43758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PT" sz="180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1800" dirty="0" smtClean="0">
                <a:solidFill>
                  <a:schemeClr val="accent1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endParaRPr lang="pt-P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38"/>
          <p:cNvSpPr txBox="1">
            <a:spLocks noChangeArrowheads="1"/>
          </p:cNvSpPr>
          <p:nvPr/>
        </p:nvSpPr>
        <p:spPr bwMode="auto">
          <a:xfrm>
            <a:off x="539750" y="185683"/>
            <a:ext cx="1004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Contador de corpo inteiro – parâmetros de desempenho</a:t>
            </a:r>
            <a:endParaRPr lang="en-US" altLang="pt-PT" sz="2400" dirty="0">
              <a:solidFill>
                <a:schemeClr val="accent5">
                  <a:lumMod val="50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475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4760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59287" y="932751"/>
            <a:ext cx="813593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20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Parâmetros de desempenho do contador</a:t>
            </a:r>
            <a:r>
              <a:rPr lang="pt-PT" altLang="pt-PT" sz="20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</a:t>
            </a:r>
            <a:endParaRPr lang="pt-PT" altLang="pt-PT" sz="200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Curvas de calibração em energias e formas dos picos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Curvas de calibração em eficiências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mínimas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detectáveis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MDAs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290974" y="3001029"/>
            <a:ext cx="936625" cy="863600"/>
          </a:xfrm>
          <a:prstGeom prst="rightArrow">
            <a:avLst>
              <a:gd name="adj1" fmla="val 50000"/>
              <a:gd name="adj2" fmla="val 27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284972" y="3201996"/>
            <a:ext cx="8077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Espectrometria (gama – que </a:t>
            </a:r>
            <a:r>
              <a:rPr lang="pt-PT" altLang="pt-PT" sz="2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tb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serve para beta, alfa)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786954"/>
            <a:ext cx="5043305" cy="324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8"/>
          <p:cNvSpPr txBox="1">
            <a:spLocks noChangeArrowheads="1"/>
          </p:cNvSpPr>
          <p:nvPr/>
        </p:nvSpPr>
        <p:spPr bwMode="auto">
          <a:xfrm>
            <a:off x="26397" y="99827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 Parâmetros de desempenho(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– curvas de calibração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6806" name="Line 39"/>
          <p:cNvSpPr>
            <a:spLocks noChangeShapeType="1"/>
          </p:cNvSpPr>
          <p:nvPr/>
        </p:nvSpPr>
        <p:spPr bwMode="auto">
          <a:xfrm>
            <a:off x="179389" y="642751"/>
            <a:ext cx="8496300" cy="4939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76808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79388" y="1125538"/>
            <a:ext cx="84597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Em energia (e larguras) -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espectro é adquirido através de um </a:t>
            </a:r>
            <a:r>
              <a:rPr lang="pt-PT" altLang="pt-PT" sz="20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sistema multicanal que tenha linearidade:</a:t>
            </a: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largura a meia-altura (FWHM) deve seguir a seguinte </a:t>
            </a:r>
            <a:r>
              <a:rPr lang="pt-PT" altLang="pt-PT" sz="20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lei (</a:t>
            </a: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apesar de outras poderem ser utilizadas):</a:t>
            </a:r>
          </a:p>
          <a:p>
            <a:pPr lvl="2">
              <a:spcBef>
                <a:spcPct val="50000"/>
              </a:spcBef>
            </a:pPr>
            <a:endParaRPr lang="pt-PT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>
              <a:spcBef>
                <a:spcPct val="50000"/>
              </a:spcBef>
            </a:pPr>
            <a:endParaRPr lang="en-US" altLang="pt-PT" sz="20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3708400" y="2852738"/>
          <a:ext cx="18732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852738"/>
                        <a:ext cx="1873250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3779838" y="4508500"/>
          <a:ext cx="31305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6" imgW="1358640" imgH="469800" progId="Equation.3">
                  <p:embed/>
                </p:oleObj>
              </mc:Choice>
              <mc:Fallback>
                <p:oleObj name="Equation" r:id="rId6" imgW="1358640" imgH="469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508500"/>
                        <a:ext cx="3130550" cy="108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Exercício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1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8090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0903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1047" y="763642"/>
            <a:ext cx="88354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Para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calibrar em energia um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HPGe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utilizou-se uma 	fonte de calibração num </a:t>
            </a:r>
            <a:r>
              <a:rPr lang="pt-PT" altLang="pt-PT" sz="1600" dirty="0" err="1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fantoma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BOMAB (parte do tórax V=16922,2 </a:t>
            </a:r>
            <a:r>
              <a:rPr lang="pt-PT" altLang="pt-PT" sz="1600" dirty="0" err="1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mL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com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seguintes 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conhecidas </a:t>
            </a: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para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aquele dia: </a:t>
            </a:r>
          </a:p>
          <a:p>
            <a:pPr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>
              <a:spcBef>
                <a:spcPct val="50000"/>
              </a:spcBef>
            </a:pPr>
            <a:endParaRPr lang="en-US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8096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71110"/>
              </p:ext>
            </p:extLst>
          </p:nvPr>
        </p:nvGraphicFramePr>
        <p:xfrm>
          <a:off x="827584" y="1562894"/>
          <a:ext cx="4392488" cy="2011680"/>
        </p:xfrm>
        <a:graphic>
          <a:graphicData uri="http://schemas.openxmlformats.org/drawingml/2006/table">
            <a:tbl>
              <a:tblPr/>
              <a:tblGrid>
                <a:gridCol w="1545325"/>
                <a:gridCol w="1423582"/>
                <a:gridCol w="1423581"/>
              </a:tblGrid>
              <a:tr h="3055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Energia(keV)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/</a:t>
                      </a:r>
                      <a:r>
                        <a:rPr kumimoji="0" lang="pt-PT" alt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mL</a:t>
                      </a: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59.5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0,3961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391.7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0,5536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661.7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0,3788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1173.2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1332.2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15901" y="3576737"/>
            <a:ext cx="845978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Fez-se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um estudo dos canais e obtiveram-se os seguintes picos: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endParaRPr lang="pt-PT" altLang="pt-PT" sz="1600" dirty="0" smtClean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pt-PT" altLang="pt-PT" sz="1600" dirty="0" smtClean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Identificar </a:t>
            </a: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</a:t>
            </a:r>
            <a:r>
              <a:rPr lang="pt-PT" altLang="pt-PT" sz="1600" dirty="0" err="1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Determinar os parâmetros das expressões anteriores para a energia e a largura a meia-altura a partir destes resultados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1600" dirty="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16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4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78016"/>
              </p:ext>
            </p:extLst>
          </p:nvPr>
        </p:nvGraphicFramePr>
        <p:xfrm>
          <a:off x="5004048" y="3880813"/>
          <a:ext cx="1616472" cy="2011680"/>
        </p:xfrm>
        <a:graphic>
          <a:graphicData uri="http://schemas.openxmlformats.org/drawingml/2006/table">
            <a:tbl>
              <a:tblPr/>
              <a:tblGrid>
                <a:gridCol w="808236"/>
                <a:gridCol w="808236"/>
              </a:tblGrid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FWHM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128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780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4.5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1340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4.9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5.9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2672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6.1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Exercício 1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547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547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10548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68933"/>
              </p:ext>
            </p:extLst>
          </p:nvPr>
        </p:nvGraphicFramePr>
        <p:xfrm>
          <a:off x="1979613" y="730384"/>
          <a:ext cx="2447925" cy="2194560"/>
        </p:xfrm>
        <a:graphic>
          <a:graphicData uri="http://schemas.openxmlformats.org/drawingml/2006/table">
            <a:tbl>
              <a:tblPr/>
              <a:tblGrid>
                <a:gridCol w="1223962"/>
                <a:gridCol w="1223963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FWHM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128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780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1340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2.5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2672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3.8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2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44848"/>
              </p:ext>
            </p:extLst>
          </p:nvPr>
        </p:nvGraphicFramePr>
        <p:xfrm>
          <a:off x="851695" y="1052736"/>
          <a:ext cx="1103312" cy="1960565"/>
        </p:xfrm>
        <a:graphic>
          <a:graphicData uri="http://schemas.openxmlformats.org/drawingml/2006/table">
            <a:tbl>
              <a:tblPr/>
              <a:tblGrid>
                <a:gridCol w="1103312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5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72637"/>
              </p:ext>
            </p:extLst>
          </p:nvPr>
        </p:nvGraphicFramePr>
        <p:xfrm>
          <a:off x="4476750" y="1052736"/>
          <a:ext cx="1103313" cy="1960565"/>
        </p:xfrm>
        <a:graphic>
          <a:graphicData uri="http://schemas.openxmlformats.org/drawingml/2006/table">
            <a:tbl>
              <a:tblPr/>
              <a:tblGrid>
                <a:gridCol w="110331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59.5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391.7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661.7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1173.2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1332.2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36" name="Object 64"/>
          <p:cNvGraphicFramePr>
            <a:graphicFrameLocks noChangeAspect="1"/>
          </p:cNvGraphicFramePr>
          <p:nvPr/>
        </p:nvGraphicFramePr>
        <p:xfrm>
          <a:off x="1042988" y="3284538"/>
          <a:ext cx="57340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2" name="Chart" r:id="rId4" imgW="5734202" imgH="2819400" progId="Excel.Chart.8">
                  <p:embed/>
                </p:oleObj>
              </mc:Choice>
              <mc:Fallback>
                <p:oleObj name="Chart" r:id="rId4" imgW="5734202" imgH="2819400" progId="Excel.Char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57340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37" name="Rectangle 65"/>
          <p:cNvSpPr>
            <a:spLocks noChangeArrowheads="1"/>
          </p:cNvSpPr>
          <p:nvPr/>
        </p:nvSpPr>
        <p:spPr bwMode="auto">
          <a:xfrm>
            <a:off x="4932363" y="4149725"/>
            <a:ext cx="1511300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10555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32174"/>
              </p:ext>
            </p:extLst>
          </p:nvPr>
        </p:nvGraphicFramePr>
        <p:xfrm>
          <a:off x="5580112" y="1052736"/>
          <a:ext cx="1103313" cy="1960565"/>
        </p:xfrm>
        <a:graphic>
          <a:graphicData uri="http://schemas.openxmlformats.org/drawingml/2006/table">
            <a:tbl>
              <a:tblPr/>
              <a:tblGrid>
                <a:gridCol w="110331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0.78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1.05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1.27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1.77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1.88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55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12872"/>
              </p:ext>
            </p:extLst>
          </p:nvPr>
        </p:nvGraphicFramePr>
        <p:xfrm>
          <a:off x="7164388" y="1125538"/>
          <a:ext cx="1027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3" name="Equation" r:id="rId6" imgW="812520" imgH="228600" progId="Equation.3">
                  <p:embed/>
                </p:oleObj>
              </mc:Choice>
              <mc:Fallback>
                <p:oleObj name="Equation" r:id="rId6" imgW="812520" imgH="22860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25538"/>
                        <a:ext cx="1027112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5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33076"/>
              </p:ext>
            </p:extLst>
          </p:nvPr>
        </p:nvGraphicFramePr>
        <p:xfrm>
          <a:off x="7164388" y="1557338"/>
          <a:ext cx="1676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4" name="Equation" r:id="rId8" imgW="1358640" imgH="469800" progId="Equation.3">
                  <p:embed/>
                </p:oleObj>
              </mc:Choice>
              <mc:Fallback>
                <p:oleObj name="Equation" r:id="rId8" imgW="1358640" imgH="4698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557338"/>
                        <a:ext cx="1676400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56" name="Object 84"/>
          <p:cNvGraphicFramePr>
            <a:graphicFrameLocks noChangeAspect="1"/>
          </p:cNvGraphicFramePr>
          <p:nvPr/>
        </p:nvGraphicFramePr>
        <p:xfrm>
          <a:off x="1116013" y="3357563"/>
          <a:ext cx="53911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5" name="Chart" r:id="rId10" imgW="5391302" imgH="2781300" progId="Excel.Chart.8">
                  <p:embed/>
                </p:oleObj>
              </mc:Choice>
              <mc:Fallback>
                <p:oleObj name="Chart" r:id="rId10" imgW="5391302" imgH="2781300" progId="Excel.Chart.8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57563"/>
                        <a:ext cx="539115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7092950" y="3860800"/>
            <a:ext cx="1727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baseline="-25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0</a:t>
            </a:r>
            <a:r>
              <a:rPr lang="pt-PT" altLang="pt-PT" sz="20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=-2,6431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=0,4987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0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=0,1882</a:t>
            </a:r>
          </a:p>
          <a:p>
            <a:pPr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</a:t>
            </a:r>
            <a:r>
              <a:rPr lang="pt-PT" altLang="pt-PT" sz="2000" baseline="-25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=0,01954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5536" grpId="0"/>
      <p:bldOleChart spid="105556" grpId="0"/>
      <p:bldP spid="105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3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Eficiência</a:t>
            </a:r>
            <a:endParaRPr lang="en-US" altLang="pt-PT" sz="2400" dirty="0">
              <a:solidFill>
                <a:schemeClr val="accent3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8499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499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75469" y="811213"/>
            <a:ext cx="75612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absoluta do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dada por,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o nº de eventos medidos pelo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tot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número de quantas de radiação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emitidos pela fonte,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ângulo sólido </a:t>
            </a:r>
            <a:r>
              <a:rPr lang="pt-PT" altLang="pt-PT" sz="16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respectivo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</a:p>
          <a:p>
            <a:pPr lvl="1">
              <a:spcBef>
                <a:spcPct val="50000"/>
              </a:spcBef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99792" y="1268413"/>
                <a:ext cx="2342341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r>
                        <a:rPr lang="pt-PT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𝑑𝑒𝑡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800" b="0" i="1" smtClean="0">
                                  <a:latin typeface="Cambria Math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mr-IN" sz="1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800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Ω</m:t>
                          </m:r>
                        </m:num>
                        <m:den>
                          <m:r>
                            <a:rPr lang="pt-PT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pt-PT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PT" sz="1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68413"/>
                <a:ext cx="2342341" cy="567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16264" y="2851622"/>
            <a:ext cx="720080" cy="432048"/>
          </a:xfrm>
          <a:prstGeom prst="rightArrow">
            <a:avLst>
              <a:gd name="adj1" fmla="val 50000"/>
              <a:gd name="adj2" fmla="val 27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36344" y="2894846"/>
            <a:ext cx="7885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Na prática, isto significa determinar o valor da área de cada </a:t>
            </a:r>
            <a:r>
              <a:rPr lang="pt-PT" alt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fotopico</a:t>
            </a:r>
            <a:endParaRPr lang="en-US" altLang="pt-PT" sz="1800" i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4016832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60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338" y="3718758"/>
            <a:ext cx="39398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área integrada total do espectro dá-nos um valor para a 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total do </a:t>
            </a:r>
            <a:r>
              <a:rPr lang="pt-PT" altLang="pt-PT" sz="160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detector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(todos os eventos são contabilizados –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compton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etc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.)</a:t>
            </a:r>
          </a:p>
          <a:p>
            <a:pPr>
              <a:buFontTx/>
              <a:buChar char="•"/>
            </a:pP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área em torno de cada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fotopico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dá-nos a </a:t>
            </a:r>
            <a:r>
              <a:rPr lang="pt-PT" altLang="pt-PT" sz="16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eficiência do pico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apenas para os eventos que depositam a energia total do fotão incidente,</a:t>
            </a:r>
          </a:p>
        </p:txBody>
      </p:sp>
      <p:pic>
        <p:nvPicPr>
          <p:cNvPr id="15" name="Picture 11" descr="a33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79" y="3421514"/>
            <a:ext cx="4261645" cy="35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2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9114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1143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914400" lvl="2" indent="0" eaLnBrk="1" hangingPunct="1"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As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áreas determinadas para os picos anteriores foram as seguintes: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 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a) Determine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respectiva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curva de eficiências	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9118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29685"/>
              </p:ext>
            </p:extLst>
          </p:nvPr>
        </p:nvGraphicFramePr>
        <p:xfrm>
          <a:off x="2555875" y="1451769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área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8,62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32,2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13,7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15.7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14.1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38"/>
          <p:cNvSpPr txBox="1">
            <a:spLocks noChangeArrowheads="1"/>
          </p:cNvSpPr>
          <p:nvPr/>
        </p:nvSpPr>
        <p:spPr bwMode="auto">
          <a:xfrm>
            <a:off x="1187624" y="142876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D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osimetria externa versus dosimetria interna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5837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5837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58379" name="Picture 11" descr="dosimetry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93010"/>
            <a:ext cx="1542380" cy="15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dosi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9" y="3355047"/>
            <a:ext cx="12350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028VolumeSource1_600by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" y="1469217"/>
            <a:ext cx="1753463" cy="1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5" name="Picture 17" descr="doubleba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8257"/>
            <a:ext cx="2046436" cy="20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24550" y="3403227"/>
            <a:ext cx="27192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xposição a fonte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externa de radiação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Existem métodos para medição precisa de dose (aulas anteriores</a:t>
            </a: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dosimetria individual,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corpo inteiro, retina, de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extremidades, </a:t>
            </a:r>
            <a:r>
              <a:rPr lang="pt-PT" altLang="pt-PT" sz="16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etc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...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>
            <a:off x="4261445" y="1135546"/>
            <a:ext cx="24854" cy="541795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5" name="Picture 23" descr="contamination_respiratory_ne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441576"/>
            <a:ext cx="1849082" cy="12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contamination_digestive_ne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20" y="1088596"/>
            <a:ext cx="1849082" cy="1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open_wound_contamination_ne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99" y="3933056"/>
            <a:ext cx="1849082" cy="1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46875" y="1118258"/>
            <a:ext cx="25896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b="1" u="sng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1600" b="1" u="sng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ontaminação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por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via respiratória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através do aparelho digestivo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através de uma ferida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aberta</a:t>
            </a:r>
          </a:p>
          <a:p>
            <a:pPr>
              <a:spcBef>
                <a:spcPct val="50000"/>
              </a:spcBef>
            </a:pPr>
            <a:r>
              <a:rPr lang="pt-PT" altLang="pt-PT" sz="1600" b="1" u="sng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Incorporação</a:t>
            </a:r>
            <a:endParaRPr lang="pt-PT" altLang="pt-PT" sz="1600" b="1" u="sng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radiação é transportada através do sistema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circulatório </a:t>
            </a:r>
            <a:r>
              <a:rPr lang="pt-PT" altLang="pt-PT" sz="16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ou linfático para células, tecidos e </a:t>
            </a: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órgãos entrando para o metabolismo</a:t>
            </a:r>
            <a:endParaRPr lang="pt-PT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spcBef>
                <a:spcPct val="50000"/>
              </a:spcBef>
            </a:pP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644008" y="5633851"/>
            <a:ext cx="4392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600" i="1" u="sng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N</a:t>
            </a:r>
            <a:r>
              <a:rPr lang="pt-PT" altLang="pt-PT" sz="1600" i="1" u="sng" dirty="0" err="1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ão</a:t>
            </a:r>
            <a:r>
              <a:rPr lang="pt-PT" altLang="pt-PT" sz="1600" i="1" u="sng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se medem doses internas</a:t>
            </a:r>
            <a:r>
              <a:rPr lang="pt-PT" altLang="pt-PT" sz="1600" i="1" dirty="0" smtClean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apenas podem ser estimadas utilizando modelos -&gt; incertezas elevadas.</a:t>
            </a:r>
            <a:endParaRPr lang="en-US" altLang="pt-PT" sz="1600" i="1" dirty="0">
              <a:solidFill>
                <a:srgbClr val="FF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2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10752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graphicFrame>
        <p:nvGraphicFramePr>
          <p:cNvPr id="10752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59287"/>
              </p:ext>
            </p:extLst>
          </p:nvPr>
        </p:nvGraphicFramePr>
        <p:xfrm>
          <a:off x="1619250" y="1052513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radionuclido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área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Am-241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8,62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Sn-113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32,2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Cs-137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13,7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15.7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Co-60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14.1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58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82114"/>
              </p:ext>
            </p:extLst>
          </p:nvPr>
        </p:nvGraphicFramePr>
        <p:xfrm>
          <a:off x="5219700" y="981075"/>
          <a:ext cx="1439863" cy="2238377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/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mL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0,3961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0,5536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0,3788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0,6937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58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58124"/>
              </p:ext>
            </p:extLst>
          </p:nvPr>
        </p:nvGraphicFramePr>
        <p:xfrm>
          <a:off x="6659563" y="981075"/>
          <a:ext cx="935037" cy="2216150"/>
        </p:xfrm>
        <a:graphic>
          <a:graphicData uri="http://schemas.openxmlformats.org/drawingml/2006/table">
            <a:tbl>
              <a:tblPr/>
              <a:tblGrid>
                <a:gridCol w="935037"/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A(</a:t>
                      </a:r>
                      <a:r>
                        <a:rPr kumimoji="0" lang="pt-PT" altLang="pt-P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gps</a:t>
                      </a: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)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6732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9408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6437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11740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11740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60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73483"/>
              </p:ext>
            </p:extLst>
          </p:nvPr>
        </p:nvGraphicFramePr>
        <p:xfrm>
          <a:off x="7596188" y="981075"/>
          <a:ext cx="1368425" cy="2194560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30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e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1,28x10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3,42x10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2,12x10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1,34x10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1,20x10</a:t>
                      </a:r>
                      <a:r>
                        <a:rPr kumimoji="0" lang="pt-PT" altLang="pt-P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-3</a:t>
                      </a:r>
                      <a:endParaRPr kumimoji="0" lang="en-US" altLang="pt-PT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610" name="Object 90"/>
          <p:cNvGraphicFramePr>
            <a:graphicFrameLocks noChangeAspect="1"/>
          </p:cNvGraphicFramePr>
          <p:nvPr/>
        </p:nvGraphicFramePr>
        <p:xfrm>
          <a:off x="1476375" y="3500438"/>
          <a:ext cx="532765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" name="Chart" r:id="rId4" imgW="5914949" imgH="3143402" progId="Excel.Chart.8">
                  <p:embed/>
                </p:oleObj>
              </mc:Choice>
              <mc:Fallback>
                <p:oleObj name="Chart" r:id="rId4" imgW="5914949" imgH="3143402" progId="Excel.Chart.8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00438"/>
                        <a:ext cx="5327650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76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Curva de calibração de eficiências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957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957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1116013" y="1125538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curva de eficiências pode ser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expressa por: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1116013" y="3284538"/>
            <a:ext cx="7632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expressão determinada 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permite a extrapolação de valores de eficiência dentro do intervalo medido para outras fontes….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90617" y="1804886"/>
                <a:ext cx="4299265" cy="1176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dirty="0" smtClean="0">
                          <a:latin typeface="Cambria Math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pt-PT" sz="2800" b="0" i="0" dirty="0" smtClean="0">
                          <a:latin typeface="Cambria Math" charset="0"/>
                        </a:rPr>
                        <m:t>n</m:t>
                      </m:r>
                      <m:r>
                        <a:rPr lang="pt-PT" sz="2800" b="0" i="0" dirty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ε</m:t>
                      </m:r>
                      <m:r>
                        <a:rPr lang="pt-PT" sz="2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pt-PT" sz="28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pt-PT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s-I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pt-PT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sz="2800" b="0" i="0" smtClean="0">
                                      <a:latin typeface="Cambria Math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617" y="1804886"/>
                <a:ext cx="4299265" cy="1176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Curva de calibração de eficiências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1622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801329" y="714871"/>
            <a:ext cx="76327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 termos práticos… </a:t>
            </a:r>
            <a:endParaRPr lang="pt-PT" altLang="pt-PT" sz="24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-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imaginemos que medimos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um indivíduo nas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condições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anteriores, e 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detectamos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um pico… queremos determinar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a sua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… </a:t>
            </a: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1627" name="Picture 11" descr="t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3887787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932363" y="2420938"/>
            <a:ext cx="42116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Análise espectral diz: </a:t>
            </a:r>
          </a:p>
          <a:p>
            <a:pPr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canal: 735 </a:t>
            </a:r>
          </a:p>
          <a:p>
            <a:pPr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área:  4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pSp>
        <p:nvGrpSpPr>
          <p:cNvPr id="111632" name="Group 16"/>
          <p:cNvGrpSpPr>
            <a:grpSpLocks/>
          </p:cNvGrpSpPr>
          <p:nvPr/>
        </p:nvGrpSpPr>
        <p:grpSpPr bwMode="auto">
          <a:xfrm>
            <a:off x="6443663" y="3213100"/>
            <a:ext cx="2465387" cy="396875"/>
            <a:chOff x="4059" y="2024"/>
            <a:chExt cx="1553" cy="250"/>
          </a:xfrm>
        </p:grpSpPr>
        <p:sp>
          <p:nvSpPr>
            <p:cNvPr id="111630" name="Line 14"/>
            <p:cNvSpPr>
              <a:spLocks noChangeShapeType="1"/>
            </p:cNvSpPr>
            <p:nvPr/>
          </p:nvSpPr>
          <p:spPr bwMode="auto">
            <a:xfrm>
              <a:off x="4059" y="2160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1" name="Text Box 15"/>
            <p:cNvSpPr txBox="1">
              <a:spLocks noChangeArrowheads="1"/>
            </p:cNvSpPr>
            <p:nvPr/>
          </p:nvSpPr>
          <p:spPr bwMode="auto">
            <a:xfrm>
              <a:off x="4410" y="2024"/>
              <a:ext cx="1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364keV(I-131)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6300788" y="4005263"/>
            <a:ext cx="1752600" cy="396875"/>
            <a:chOff x="4059" y="2024"/>
            <a:chExt cx="1104" cy="250"/>
          </a:xfrm>
        </p:grpSpPr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>
              <a:off x="4059" y="2160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4410" y="2024"/>
              <a:ext cx="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1142 gps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1639" name="Group 23"/>
          <p:cNvGrpSpPr>
            <a:grpSpLocks/>
          </p:cNvGrpSpPr>
          <p:nvPr/>
        </p:nvGrpSpPr>
        <p:grpSpPr bwMode="auto">
          <a:xfrm>
            <a:off x="6877050" y="4508500"/>
            <a:ext cx="1674813" cy="1465263"/>
            <a:chOff x="4332" y="2840"/>
            <a:chExt cx="1055" cy="923"/>
          </a:xfrm>
        </p:grpSpPr>
        <p:sp>
          <p:nvSpPr>
            <p:cNvPr id="111636" name="Line 20"/>
            <p:cNvSpPr>
              <a:spLocks noChangeShapeType="1"/>
            </p:cNvSpPr>
            <p:nvPr/>
          </p:nvSpPr>
          <p:spPr bwMode="auto">
            <a:xfrm>
              <a:off x="4649" y="2840"/>
              <a:ext cx="0" cy="59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>
              <a:off x="4740" y="2931"/>
              <a:ext cx="6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400">
                  <a:solidFill>
                    <a:srgbClr val="00CC00"/>
                  </a:solidFill>
                  <a:latin typeface="Comic Sans MS" charset="0"/>
                </a:rPr>
                <a:t>81,7%</a:t>
              </a:r>
              <a:endParaRPr lang="en-US" altLang="pt-PT" sz="2400">
                <a:solidFill>
                  <a:srgbClr val="00CC00"/>
                </a:solidFill>
                <a:latin typeface="Comic Sans MS" charset="0"/>
              </a:endParaRPr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4332" y="3475"/>
              <a:ext cx="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400">
                  <a:solidFill>
                    <a:srgbClr val="00CC00"/>
                  </a:solidFill>
                  <a:latin typeface="Comic Sans MS" charset="0"/>
                </a:rPr>
                <a:t>1397Bq</a:t>
              </a:r>
              <a:endParaRPr lang="en-US" altLang="pt-PT" sz="2400">
                <a:solidFill>
                  <a:srgbClr val="00CC00"/>
                </a:solidFill>
                <a:latin typeface="Comic Sans MS" charset="0"/>
              </a:endParaRPr>
            </a:p>
          </p:txBody>
        </p:sp>
      </p:grpSp>
      <p:grpSp>
        <p:nvGrpSpPr>
          <p:cNvPr id="111642" name="Group 26"/>
          <p:cNvGrpSpPr>
            <a:grpSpLocks/>
          </p:cNvGrpSpPr>
          <p:nvPr/>
        </p:nvGrpSpPr>
        <p:grpSpPr bwMode="auto">
          <a:xfrm>
            <a:off x="1763714" y="5745168"/>
            <a:ext cx="3027365" cy="584201"/>
            <a:chOff x="1111" y="3619"/>
            <a:chExt cx="1907" cy="368"/>
          </a:xfrm>
        </p:grpSpPr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1111" y="3793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1641" name="Text Box 25"/>
            <p:cNvSpPr txBox="1">
              <a:spLocks noChangeArrowheads="1"/>
            </p:cNvSpPr>
            <p:nvPr/>
          </p:nvSpPr>
          <p:spPr bwMode="auto">
            <a:xfrm>
              <a:off x="1474" y="3619"/>
              <a:ext cx="15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3200" dirty="0" smtClean="0">
                  <a:solidFill>
                    <a:srgbClr val="FF0000"/>
                  </a:solidFill>
                  <a:latin typeface="Lucida Sans Unicode" charset="0"/>
                  <a:ea typeface="Lucida Sans Unicode" charset="0"/>
                  <a:cs typeface="Lucida Sans Unicode" charset="0"/>
                </a:rPr>
                <a:t>Geometrias</a:t>
              </a:r>
              <a:endParaRPr lang="en-US" altLang="pt-PT" sz="3200" dirty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                       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Actividade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Mínima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Detectável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89094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00113" y="981075"/>
            <a:ext cx="75612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-&gt; limite a partir do qual o sinal é designado como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detectado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designa o desvio padrão de uma série de valores medidos de um “branco” com o mesmo tempo de contagem que a amostra contendo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 termos práticos pode-se assumir que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simplesmente o valor do “contínuo” de um “branco” medido nas condições descritas acima.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651500" y="692150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altLang="pt-PT" sz="2000" i="1" dirty="0">
                <a:solidFill>
                  <a:schemeClr val="bg1"/>
                </a:solidFill>
                <a:latin typeface="Comic Sans MS" charset="0"/>
              </a:rPr>
              <a:t>ANSI N13.30 (1996)</a:t>
            </a:r>
            <a:endParaRPr lang="en-US" altLang="pt-PT" sz="2000" i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566829" y="2514719"/>
                <a:ext cx="42992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=4,65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+3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9" y="2514719"/>
                <a:ext cx="429926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                       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5238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523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900113" y="981075"/>
            <a:ext cx="75612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buFontTx/>
              <a:buChar char="•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Mínima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detectável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definida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por: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Onde T é o tempo de aquisição,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 eficiência do pico,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 probabilidade de emissão,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é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factor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correcção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para o decaimento durante a aquisição,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</a:t>
            </a:r>
            <a:r>
              <a:rPr lang="pt-PT" altLang="pt-PT" sz="2000" baseline="-25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w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o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factor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correcção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para o decaimento desde os valores certificados até à data da aquisição.</a:t>
            </a: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None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1"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651500" y="692150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altLang="pt-PT" sz="2000" i="1">
                <a:solidFill>
                  <a:schemeClr val="bg1"/>
                </a:solidFill>
                <a:latin typeface="Comic Sans MS" charset="0"/>
              </a:rPr>
              <a:t>ANSI N13.30 (1996)</a:t>
            </a:r>
            <a:endParaRPr lang="en-US" altLang="pt-PT" sz="2000" i="1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710498" y="2554355"/>
                <a:ext cx="5029854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0" smtClean="0">
                          <a:latin typeface="Cambria Math" charset="0"/>
                        </a:rPr>
                        <m:t>MDA</m:t>
                      </m:r>
                      <m:r>
                        <a:rPr lang="pt-PT" sz="28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PT" sz="2800" b="0" i="0" smtClean="0">
                          <a:latin typeface="Cambria Math" charset="0"/>
                        </a:rPr>
                        <m:t>Bq</m:t>
                      </m:r>
                      <m:r>
                        <a:rPr lang="pt-PT" sz="2800" b="0" i="0" smtClean="0">
                          <a:latin typeface="Cambria Math" charset="0"/>
                        </a:rPr>
                        <m:t>)</m:t>
                      </m:r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98" y="2554355"/>
                <a:ext cx="5029854" cy="879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	    						 Exercício 3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</p:txBody>
      </p:sp>
      <p:sp>
        <p:nvSpPr>
          <p:cNvPr id="9728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97287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65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        Para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 sistema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referido anteriormente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realizou-se uma medida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um “branco” num trabalhador não-exposto durante 500 s, tendo-se obtido 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valores seguintes para os canais 2360-2364 (correspondendo aos valores para o pico de Co-60 (1173,2KeV):</a:t>
            </a: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endParaRPr lang="pt-PT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endParaRPr lang="pt-PT" altLang="pt-PT" sz="20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</a:t>
            </a:r>
            <a:r>
              <a:rPr lang="pt-PT" alt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a) Determine 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 valores para o limite de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detecção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MDA para este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.	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9731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31486"/>
              </p:ext>
            </p:extLst>
          </p:nvPr>
        </p:nvGraphicFramePr>
        <p:xfrm>
          <a:off x="3059906" y="2636912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contagem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20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2361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28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19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2363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25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2364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Exercício 3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367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13671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graphicFrame>
        <p:nvGraphicFramePr>
          <p:cNvPr id="11367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6202"/>
              </p:ext>
            </p:extLst>
          </p:nvPr>
        </p:nvGraphicFramePr>
        <p:xfrm>
          <a:off x="3924300" y="836613"/>
          <a:ext cx="3600450" cy="219456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32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canal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contagem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20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2361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28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2362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19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2363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25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2364</a:t>
                      </a:r>
                      <a:endParaRPr kumimoji="0" lang="en-US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charset="0"/>
                          <a:ea typeface="Lucida Sans Unicode" charset="0"/>
                          <a:cs typeface="Lucida Sans Unicode" charset="0"/>
                        </a:rPr>
                        <a:t>26</a:t>
                      </a:r>
                      <a:endParaRPr kumimoji="0" lang="en-US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3699" name="Group 35"/>
          <p:cNvGrpSpPr>
            <a:grpSpLocks/>
          </p:cNvGrpSpPr>
          <p:nvPr/>
        </p:nvGrpSpPr>
        <p:grpSpPr bwMode="auto">
          <a:xfrm>
            <a:off x="1042988" y="1917700"/>
            <a:ext cx="2809875" cy="396875"/>
            <a:chOff x="657" y="1888"/>
            <a:chExt cx="1770" cy="250"/>
          </a:xfrm>
        </p:grpSpPr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>
              <a:off x="2109" y="2024"/>
              <a:ext cx="31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3698" name="Text Box 34"/>
            <p:cNvSpPr txBox="1">
              <a:spLocks noChangeArrowheads="1"/>
            </p:cNvSpPr>
            <p:nvPr/>
          </p:nvSpPr>
          <p:spPr bwMode="auto">
            <a:xfrm>
              <a:off x="657" y="1888"/>
              <a:ext cx="1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 sz="2000">
                  <a:solidFill>
                    <a:srgbClr val="FF0000"/>
                  </a:solidFill>
                  <a:latin typeface="Comic Sans MS" charset="0"/>
                </a:rPr>
                <a:t>Co-60(1173.2keV)</a:t>
              </a:r>
              <a:endParaRPr lang="en-US" altLang="pt-PT" sz="2000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5559425" y="2986088"/>
            <a:ext cx="2017713" cy="1330325"/>
            <a:chOff x="3502" y="1881"/>
            <a:chExt cx="1271" cy="838"/>
          </a:xfrm>
        </p:grpSpPr>
        <p:sp>
          <p:nvSpPr>
            <p:cNvPr id="113700" name="Line 36"/>
            <p:cNvSpPr>
              <a:spLocks noChangeShapeType="1"/>
            </p:cNvSpPr>
            <p:nvPr/>
          </p:nvSpPr>
          <p:spPr bwMode="auto">
            <a:xfrm>
              <a:off x="3515" y="2251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pt-PT"/>
            </a:p>
          </p:txBody>
        </p:sp>
        <p:sp>
          <p:nvSpPr>
            <p:cNvPr id="113701" name="Text Box 37"/>
            <p:cNvSpPr txBox="1">
              <a:spLocks noChangeArrowheads="1"/>
            </p:cNvSpPr>
            <p:nvPr/>
          </p:nvSpPr>
          <p:spPr bwMode="auto">
            <a:xfrm>
              <a:off x="3502" y="1881"/>
              <a:ext cx="29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>
                  <a:solidFill>
                    <a:srgbClr val="FF0000"/>
                  </a:solidFill>
                </a:rPr>
                <a:t>+</a:t>
              </a:r>
              <a:endParaRPr lang="en-US" altLang="pt-PT">
                <a:solidFill>
                  <a:srgbClr val="FF0000"/>
                </a:solidFill>
              </a:endParaRPr>
            </a:p>
          </p:txBody>
        </p:sp>
        <p:sp>
          <p:nvSpPr>
            <p:cNvPr id="113702" name="Text Box 38"/>
            <p:cNvSpPr txBox="1">
              <a:spLocks noChangeArrowheads="1"/>
            </p:cNvSpPr>
            <p:nvPr/>
          </p:nvSpPr>
          <p:spPr bwMode="auto">
            <a:xfrm>
              <a:off x="4150" y="2296"/>
              <a:ext cx="623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PT">
                  <a:solidFill>
                    <a:srgbClr val="FF0000"/>
                  </a:solidFill>
                </a:rPr>
                <a:t>118</a:t>
              </a:r>
              <a:endParaRPr lang="en-US" altLang="pt-PT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3704" name="Object 40"/>
          <p:cNvGraphicFramePr>
            <a:graphicFrameLocks noChangeAspect="1"/>
          </p:cNvGraphicFramePr>
          <p:nvPr/>
        </p:nvGraphicFramePr>
        <p:xfrm>
          <a:off x="684213" y="4076700"/>
          <a:ext cx="53530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1" name="Equation" r:id="rId4" imgW="2323800" imgH="241200" progId="Equation.3">
                  <p:embed/>
                </p:oleObj>
              </mc:Choice>
              <mc:Fallback>
                <p:oleObj name="Equation" r:id="rId4" imgW="2323800" imgH="241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76700"/>
                        <a:ext cx="53530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183845"/>
              </p:ext>
            </p:extLst>
          </p:nvPr>
        </p:nvGraphicFramePr>
        <p:xfrm>
          <a:off x="687935" y="4990148"/>
          <a:ext cx="71643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2" name="Equation" r:id="rId6" imgW="3111480" imgH="431640" progId="Equation.3">
                  <p:embed/>
                </p:oleObj>
              </mc:Choice>
              <mc:Fallback>
                <p:oleObj name="Equation" r:id="rId6" imgW="311148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35" y="4990148"/>
                        <a:ext cx="7164387" cy="993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92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  						 Próxima aula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03430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/>
          </a:p>
        </p:txBody>
      </p:sp>
      <p:sp>
        <p:nvSpPr>
          <p:cNvPr id="103431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Como estimar as doses nos órgãos a partir das </a:t>
            </a:r>
            <a:r>
              <a:rPr lang="pt-PT" altLang="pt-PT" sz="20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actividades</a:t>
            </a: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medidas utilizando os métodos anteriores?</a:t>
            </a: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Cálculos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de dose interna – ICRP 30, MIRD</a:t>
            </a: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Resolução de modelos </a:t>
            </a: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biocinéticos</a:t>
            </a:r>
            <a:endParaRPr lang="pt-PT" altLang="pt-PT" sz="1800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Valores S (ou SAF)</a:t>
            </a: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Incertezas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Alguns exemplos</a:t>
            </a:r>
          </a:p>
          <a:p>
            <a:pPr lvl="2"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	</a:t>
            </a:r>
          </a:p>
          <a:p>
            <a:pPr lvl="3" eaLnBrk="1" hangingPunct="1">
              <a:spcBef>
                <a:spcPct val="50000"/>
              </a:spcBef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9388" y="765175"/>
            <a:ext cx="8459787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11811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6383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20955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552700" indent="-7239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30099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34671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9243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4381500" indent="-7239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Referências</a:t>
            </a:r>
          </a:p>
          <a:p>
            <a:pPr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ANSI N13.30 (1996)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ANSI N13.35 (1999)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Lopez</a:t>
            </a:r>
            <a:r>
              <a:rPr lang="pt-PT" alt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Ponte, M.A.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et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al, Rad.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Prot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 Dos.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(2004)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112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(1) 69-199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Curie, L.A. L 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Anal. </a:t>
            </a:r>
            <a:r>
              <a:rPr lang="pt-PT" altLang="pt-PT" sz="1800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Chem</a:t>
            </a:r>
            <a:r>
              <a:rPr lang="pt-PT" altLang="pt-PT" sz="1800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(1968) </a:t>
            </a:r>
            <a:r>
              <a:rPr lang="pt-PT" altLang="pt-PT" sz="18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40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(3) 586-593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http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://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www.nrrpt.org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/File/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Practical_Whole_body_counting_and_Internal_dosimetry</a:t>
            </a:r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(1).</a:t>
            </a:r>
            <a:r>
              <a:rPr lang="pt-PT" altLang="pt-PT" sz="18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ppt</a:t>
            </a: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</a:pPr>
            <a:endParaRPr lang="pt-PT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lvl="2" eaLnBrk="1" hangingPunct="1">
              <a:spcBef>
                <a:spcPct val="50000"/>
              </a:spcBef>
              <a:buFont typeface="Wingdings" charset="2"/>
              <a:buChar char="Ø"/>
            </a:pPr>
            <a:endParaRPr lang="en-US" altLang="pt-PT" sz="20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1187624" y="142876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 </a:t>
            </a:r>
            <a:r>
              <a:rPr lang="pt-PT" altLang="pt-PT" sz="2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Alguns exemplos de incorporação interna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457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23528" y="4602614"/>
            <a:ext cx="2719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Medicina Nuclear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098"/>
            <a:ext cx="4053829" cy="30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23528" y="1227979"/>
            <a:ext cx="3948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Ingestão de alimentos contaminados 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47" y="1566533"/>
            <a:ext cx="1974422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27187" y="1248516"/>
            <a:ext cx="3948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Inalação de partículas </a:t>
            </a:r>
            <a:r>
              <a:rPr lang="pt-PT" altLang="pt-PT" sz="16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radioativas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87" y="1550016"/>
            <a:ext cx="2419350" cy="11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04048" y="3284984"/>
            <a:ext cx="4032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16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Armas/Envenenamento propositado</a:t>
            </a:r>
            <a:endParaRPr lang="en-US" altLang="pt-PT" sz="16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623538"/>
            <a:ext cx="3631590" cy="19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radon_enters_b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4" y="5574923"/>
            <a:ext cx="1040700" cy="11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3365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57" y="5714784"/>
            <a:ext cx="1008113" cy="9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88" y="476672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Dosimetria Interna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0" name="Picture 2" descr="http://nsec.jaea.go.jp/ers/radiation/en/rpro/img/ICRP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5616624" cy="2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179512" y="1124744"/>
            <a:ext cx="6552728" cy="3600400"/>
          </a:xfrm>
          <a:prstGeom prst="rightArrowCallout">
            <a:avLst>
              <a:gd name="adj1" fmla="val 16961"/>
              <a:gd name="adj2" fmla="val 26047"/>
              <a:gd name="adj3" fmla="val 16547"/>
              <a:gd name="adj4" fmla="val 8612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415" y="1700808"/>
            <a:ext cx="21927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Ferramentas indispensáveis para estimativas de doses internas.</a:t>
            </a:r>
          </a:p>
          <a:p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Commited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effective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dose </a:t>
            </a:r>
            <a:r>
              <a:rPr lang="mr-IN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–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dose </a:t>
            </a:r>
            <a:r>
              <a:rPr lang="pt-PT" sz="1800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efectiva</a:t>
            </a:r>
            <a:r>
              <a:rPr lang="pt-PT" sz="1800" i="1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acumulada.</a:t>
            </a:r>
          </a:p>
          <a:p>
            <a:pPr algn="just"/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388" y="436309"/>
            <a:ext cx="5969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Exposição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Incorporação (por inalação, ingestão, contacto com a pele, injecção)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Dose efectiva acumulada (soma ao longo do tempo -&gt; para ocupacional 50 anos)</a:t>
            </a:r>
            <a:endParaRPr lang="pt-PT" sz="11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700808"/>
            <a:ext cx="12961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3828" y="1700808"/>
            <a:ext cx="12961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-288542" y="3537012"/>
            <a:ext cx="2880322" cy="504057"/>
          </a:xfrm>
          <a:prstGeom prst="bentConnector3">
            <a:avLst>
              <a:gd name="adj1" fmla="val 9984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96802" y="5075892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Dados metabólicos 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2627782" y="3560852"/>
            <a:ext cx="2880322" cy="504057"/>
          </a:xfrm>
          <a:prstGeom prst="bentConnector3">
            <a:avLst>
              <a:gd name="adj1" fmla="val 9984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6726" y="507589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Dados anatómicos 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563886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Método MIRD:  D = Ã   x  S</a:t>
            </a:r>
          </a:p>
          <a:p>
            <a:pPr algn="just"/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</a:t>
            </a:r>
            <a:endParaRPr lang="pt-PT" sz="20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7784" y="5498620"/>
            <a:ext cx="3960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55388" y="5502188"/>
            <a:ext cx="396044" cy="64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240254" y="3395346"/>
            <a:ext cx="2902851" cy="1584178"/>
          </a:xfrm>
          <a:prstGeom prst="bentConnector3">
            <a:avLst>
              <a:gd name="adj1" fmla="val 100341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5400000">
            <a:off x="2217285" y="3834855"/>
            <a:ext cx="3064989" cy="155753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3"/>
          <p:cNvCxnSpPr/>
          <p:nvPr/>
        </p:nvCxnSpPr>
        <p:spPr>
          <a:xfrm>
            <a:off x="2825806" y="6166759"/>
            <a:ext cx="1735320" cy="257962"/>
          </a:xfrm>
          <a:prstGeom prst="bentConnector3">
            <a:avLst>
              <a:gd name="adj1" fmla="val 335"/>
            </a:avLst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9"/>
          <p:cNvSpPr txBox="1"/>
          <p:nvPr/>
        </p:nvSpPr>
        <p:spPr>
          <a:xfrm>
            <a:off x="4491691" y="6488668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err="1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Actividade</a:t>
            </a:r>
            <a:r>
              <a:rPr lang="pt-PT" sz="1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pode ser medida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06134" y="5871948"/>
                <a:ext cx="1402964" cy="619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Ã=</m:t>
                      </m:r>
                      <m:nary>
                        <m:naryPr>
                          <m:ctrlPr>
                            <a:rPr lang="is-I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</m:t>
                          </m:r>
                        </m:sup>
                        <m:e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pt-PT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PT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34" y="5871948"/>
                <a:ext cx="1402964" cy="619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00190"/>
            <a:ext cx="75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Conceitos de dosimetria </a:t>
            </a: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nterna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716016" y="1340768"/>
            <a:ext cx="396044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xposição (</a:t>
            </a:r>
            <a:r>
              <a:rPr lang="pt-PT" altLang="pt-PT" sz="1400" b="1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xposure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entra em contacto com o organismo –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i="1" dirty="0" smtClean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Contaminação</a:t>
            </a:r>
            <a:r>
              <a:rPr lang="pt-PT" altLang="pt-PT" sz="1400" b="1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intake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entra no organismo -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Incorporação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u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ptake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quantidade de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que é incorporada no organismo ou órgão específico-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Bq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pt-PT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PT" altLang="pt-PT" sz="14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Dose </a:t>
            </a:r>
            <a:r>
              <a:rPr lang="pt-PT" altLang="pt-PT" sz="140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efetiva</a:t>
            </a:r>
            <a:r>
              <a:rPr lang="pt-PT" altLang="pt-PT" sz="140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acumulada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(</a:t>
            </a:r>
            <a:r>
              <a:rPr lang="pt-PT" altLang="pt-PT" sz="1400" b="1" i="1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commited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i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effective</a:t>
            </a:r>
            <a:r>
              <a:rPr lang="pt-PT" altLang="pt-PT" sz="1400" b="1" i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400" b="1" i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dose</a:t>
            </a:r>
            <a:r>
              <a:rPr lang="pt-PT" altLang="pt-PT" sz="140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) 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– dose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efetiva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acumulada no organismo durante um determinado espaço de tempo (para exposições ocupacionais – 50 anos) – medida em </a:t>
            </a:r>
            <a:r>
              <a:rPr lang="pt-PT" altLang="pt-PT" sz="140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Sv</a:t>
            </a:r>
            <a:r>
              <a:rPr lang="pt-PT" altLang="pt-PT" sz="140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.</a:t>
            </a:r>
            <a:endParaRPr lang="en-US" altLang="pt-PT" sz="1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8" y="1398726"/>
            <a:ext cx="3937952" cy="23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218" y="379100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600" dirty="0"/>
              <a:t>http://www.integrated-assessment.eu/eu/guidebook/exposure_and_intake.html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4987920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Exposição</a:t>
            </a:r>
            <a:endParaRPr lang="pt-PT" sz="2400" dirty="0"/>
          </a:p>
        </p:txBody>
      </p:sp>
      <p:sp>
        <p:nvSpPr>
          <p:cNvPr id="9" name="Rectangle 8"/>
          <p:cNvSpPr/>
          <p:nvPr/>
        </p:nvSpPr>
        <p:spPr>
          <a:xfrm>
            <a:off x="2522961" y="4987920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Contaminação</a:t>
            </a:r>
            <a:endParaRPr lang="pt-PT" sz="2000" dirty="0"/>
          </a:p>
        </p:txBody>
      </p:sp>
      <p:sp>
        <p:nvSpPr>
          <p:cNvPr id="10" name="Rectangle 9"/>
          <p:cNvSpPr/>
          <p:nvPr/>
        </p:nvSpPr>
        <p:spPr>
          <a:xfrm>
            <a:off x="4752020" y="4987920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Incorporação</a:t>
            </a:r>
            <a:endParaRPr lang="pt-PT" sz="2400" dirty="0"/>
          </a:p>
        </p:txBody>
      </p:sp>
      <p:sp>
        <p:nvSpPr>
          <p:cNvPr id="11" name="Rectangle 10"/>
          <p:cNvSpPr/>
          <p:nvPr/>
        </p:nvSpPr>
        <p:spPr>
          <a:xfrm>
            <a:off x="7020272" y="4987920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Dose total no corpo</a:t>
            </a:r>
            <a:endParaRPr lang="pt-PT" sz="2000" dirty="0"/>
          </a:p>
        </p:txBody>
      </p:sp>
      <p:sp>
        <p:nvSpPr>
          <p:cNvPr id="8" name="Right Arrow 7"/>
          <p:cNvSpPr/>
          <p:nvPr/>
        </p:nvSpPr>
        <p:spPr>
          <a:xfrm>
            <a:off x="2267744" y="5589240"/>
            <a:ext cx="216024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ight Arrow 12"/>
          <p:cNvSpPr/>
          <p:nvPr/>
        </p:nvSpPr>
        <p:spPr>
          <a:xfrm>
            <a:off x="4499992" y="5589240"/>
            <a:ext cx="216024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ight Arrow 13"/>
          <p:cNvSpPr/>
          <p:nvPr/>
        </p:nvSpPr>
        <p:spPr>
          <a:xfrm>
            <a:off x="6732240" y="5589240"/>
            <a:ext cx="216024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16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8158"/>
            <a:ext cx="75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Exemplo 1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7" y="557495"/>
            <a:ext cx="4416307" cy="29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049" y="353035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600" dirty="0"/>
              <a:t>http://cermen.com.br/o-que-fazemos/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049" y="592218"/>
            <a:ext cx="3700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Durante um procedimento de </a:t>
            </a:r>
            <a:r>
              <a:rPr lang="pt-PT" sz="1800" dirty="0" err="1" smtClean="0">
                <a:latin typeface="Lucida Sans" panose="020B0602030504020204" pitchFamily="34" charset="0"/>
              </a:rPr>
              <a:t>radioimunoensaio</a:t>
            </a:r>
            <a:r>
              <a:rPr lang="pt-PT" sz="1800" dirty="0" smtClean="0">
                <a:latin typeface="Lucida Sans" panose="020B0602030504020204" pitchFamily="34" charset="0"/>
              </a:rPr>
              <a:t>, a Ana deixou cair acidentalmente um frasco que continha 12 </a:t>
            </a:r>
            <a:r>
              <a:rPr lang="pt-PT" sz="1800" dirty="0" err="1">
                <a:latin typeface="Lucida Sans" panose="020B0602030504020204" pitchFamily="34" charset="0"/>
              </a:rPr>
              <a:t>M</a:t>
            </a:r>
            <a:r>
              <a:rPr lang="pt-PT" sz="1800" dirty="0" err="1" smtClean="0">
                <a:latin typeface="Lucida Sans" panose="020B0602030504020204" pitchFamily="34" charset="0"/>
              </a:rPr>
              <a:t>Bq</a:t>
            </a:r>
            <a:r>
              <a:rPr lang="pt-PT" sz="1800" dirty="0" smtClean="0">
                <a:latin typeface="Lucida Sans" panose="020B0602030504020204" pitchFamily="34" charset="0"/>
              </a:rPr>
              <a:t> de Iodo-131.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A Ana </a:t>
            </a:r>
            <a:r>
              <a:rPr lang="pt-PT" sz="1800" dirty="0" err="1" smtClean="0">
                <a:latin typeface="Lucida Sans" panose="020B0602030504020204" pitchFamily="34" charset="0"/>
              </a:rPr>
              <a:t>acionou</a:t>
            </a:r>
            <a:r>
              <a:rPr lang="pt-PT" sz="1800" dirty="0" smtClean="0">
                <a:latin typeface="Lucida Sans" panose="020B0602030504020204" pitchFamily="34" charset="0"/>
              </a:rPr>
              <a:t> o alarme e saiu da sala, mesmo assim tendo inalado uma parte dos vapores. </a:t>
            </a:r>
            <a:endParaRPr lang="pt-PT" sz="1800" dirty="0">
              <a:latin typeface="Lucida Sans" panose="020B0602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049" y="3861048"/>
            <a:ext cx="81285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Qual a quantidade de </a:t>
            </a:r>
            <a:r>
              <a:rPr lang="pt-PT" sz="1400" baseline="30000" dirty="0" smtClean="0">
                <a:latin typeface="Lucida Sans" panose="020B0602030504020204" pitchFamily="34" charset="0"/>
              </a:rPr>
              <a:t>131</a:t>
            </a:r>
            <a:r>
              <a:rPr lang="pt-PT" sz="1400" dirty="0" smtClean="0">
                <a:latin typeface="Lucida Sans" panose="020B0602030504020204" pitchFamily="34" charset="0"/>
              </a:rPr>
              <a:t>I, a que a Ana foi exposta?     </a:t>
            </a:r>
          </a:p>
          <a:p>
            <a:pPr lvl="1"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a Ana respirou 10 vezes antes de sair da sala, e que, por cada inalação,  em média entraram 10kBq </a:t>
            </a:r>
            <a:r>
              <a:rPr lang="pt-PT" sz="1400" dirty="0">
                <a:latin typeface="Lucida Sans" panose="020B0602030504020204" pitchFamily="34" charset="0"/>
              </a:rPr>
              <a:t>de </a:t>
            </a:r>
            <a:r>
              <a:rPr lang="pt-PT" sz="1400" baseline="30000" dirty="0">
                <a:latin typeface="Lucida Sans" panose="020B0602030504020204" pitchFamily="34" charset="0"/>
              </a:rPr>
              <a:t>131</a:t>
            </a:r>
            <a:r>
              <a:rPr lang="pt-PT" sz="1400" dirty="0">
                <a:latin typeface="Lucida Sans" panose="020B0602030504020204" pitchFamily="34" charset="0"/>
              </a:rPr>
              <a:t>I </a:t>
            </a:r>
            <a:r>
              <a:rPr lang="pt-PT" sz="1400" dirty="0" smtClean="0">
                <a:latin typeface="Lucida Sans" panose="020B0602030504020204" pitchFamily="34" charset="0"/>
              </a:rPr>
              <a:t>nos seus pulmões, com que quantidade foi a Ana contaminada?</a:t>
            </a:r>
          </a:p>
          <a:p>
            <a:pPr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os pulmões ‘filtram’ cerca de 30% da quantidade de vapor </a:t>
            </a:r>
            <a:r>
              <a:rPr lang="pt-PT" sz="1400" dirty="0">
                <a:latin typeface="Lucida Sans" panose="020B0602030504020204" pitchFamily="34" charset="0"/>
              </a:rPr>
              <a:t>de </a:t>
            </a:r>
            <a:r>
              <a:rPr lang="pt-PT" sz="1400" baseline="30000" dirty="0">
                <a:latin typeface="Lucida Sans" panose="020B0602030504020204" pitchFamily="34" charset="0"/>
              </a:rPr>
              <a:t>131</a:t>
            </a:r>
            <a:r>
              <a:rPr lang="pt-PT" sz="1400" dirty="0">
                <a:latin typeface="Lucida Sans" panose="020B0602030504020204" pitchFamily="34" charset="0"/>
              </a:rPr>
              <a:t>I </a:t>
            </a:r>
            <a:r>
              <a:rPr lang="pt-PT" sz="1400" dirty="0" smtClean="0">
                <a:latin typeface="Lucida Sans" panose="020B0602030504020204" pitchFamily="34" charset="0"/>
              </a:rPr>
              <a:t>inalada, qual a quantidade que foi incorporada no organismo da Ana?</a:t>
            </a:r>
          </a:p>
          <a:p>
            <a:pPr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Utilizando o factor de conversão para inalação aguda de Iodo-131 de 1,1x10</a:t>
            </a:r>
            <a:r>
              <a:rPr lang="pt-PT" sz="1400" baseline="30000" dirty="0" smtClean="0">
                <a:latin typeface="Lucida Sans" panose="020B0602030504020204" pitchFamily="34" charset="0"/>
              </a:rPr>
              <a:t>-5</a:t>
            </a:r>
            <a:r>
              <a:rPr lang="pt-PT" sz="1400" dirty="0" smtClean="0">
                <a:latin typeface="Lucida Sans" panose="020B0602030504020204" pitchFamily="34" charset="0"/>
              </a:rPr>
              <a:t> </a:t>
            </a:r>
            <a:r>
              <a:rPr lang="pt-PT" sz="1400" dirty="0" err="1" smtClean="0">
                <a:latin typeface="Lucida Sans" panose="020B0602030504020204" pitchFamily="34" charset="0"/>
              </a:rPr>
              <a:t>mSv</a:t>
            </a:r>
            <a:r>
              <a:rPr lang="pt-PT" sz="1400" dirty="0" smtClean="0">
                <a:latin typeface="Lucida Sans" panose="020B0602030504020204" pitchFamily="34" charset="0"/>
              </a:rPr>
              <a:t>/</a:t>
            </a:r>
            <a:r>
              <a:rPr lang="pt-PT" sz="1400" dirty="0" err="1" smtClean="0">
                <a:latin typeface="Lucida Sans" panose="020B0602030504020204" pitchFamily="34" charset="0"/>
              </a:rPr>
              <a:t>MBq</a:t>
            </a:r>
            <a:r>
              <a:rPr lang="pt-PT" sz="1400" dirty="0" smtClean="0">
                <a:latin typeface="Lucida Sans" panose="020B0602030504020204" pitchFamily="34" charset="0"/>
              </a:rPr>
              <a:t>, qual a dose efectiva acumulada a que a Ana esteve submetida?</a:t>
            </a:r>
            <a:endParaRPr lang="pt-PT" sz="1400" dirty="0">
              <a:latin typeface="Lucida Sans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850" y="4077072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12MBq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86" y="4869160"/>
            <a:ext cx="373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10x10Bkq=100kBq=0,1MBq=10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-1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MBq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5589240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0,7x10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-1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MBq=7x10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-2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MBq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237312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7x10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-2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x1,1x10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-5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=7,7x10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-7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mSv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8158"/>
            <a:ext cx="75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Exemplo 2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049" y="592218"/>
            <a:ext cx="3700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A mãe da Ana, a D. Mariana vive na zona da Guarda.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Infelizmente, foi descoberto que a água canalizada da casa onde a D. Mariana vive estava contaminada com Radão-222, à quantidade de 370 </a:t>
            </a:r>
            <a:r>
              <a:rPr lang="pt-PT" sz="1800" dirty="0" err="1" smtClean="0">
                <a:latin typeface="Lucida Sans" panose="020B0602030504020204" pitchFamily="34" charset="0"/>
              </a:rPr>
              <a:t>Bq</a:t>
            </a:r>
            <a:r>
              <a:rPr lang="pt-PT" sz="1800" dirty="0" smtClean="0">
                <a:latin typeface="Lucida Sans" panose="020B0602030504020204" pitchFamily="34" charset="0"/>
              </a:rPr>
              <a:t>/L.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800" dirty="0">
              <a:latin typeface="Lucida Sans" panose="020B0602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049" y="3861048"/>
            <a:ext cx="81285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a quantidade de </a:t>
            </a:r>
            <a:r>
              <a:rPr lang="pt-PT" sz="1400" baseline="30000" dirty="0" smtClean="0">
                <a:latin typeface="Lucida Sans" panose="020B0602030504020204" pitchFamily="34" charset="0"/>
              </a:rPr>
              <a:t>222</a:t>
            </a:r>
            <a:r>
              <a:rPr lang="pt-PT" sz="1400" dirty="0" smtClean="0">
                <a:latin typeface="Lucida Sans" panose="020B0602030504020204" pitchFamily="34" charset="0"/>
              </a:rPr>
              <a:t>Rn que é libertada para a atmosfera é de 0,01% da quantidade existente na água, e que em média a D. Mariana gastava cerca de 10 L de água por dia, a que quantidade de radão foi a D. Mariana  exposta ao fim de cada dia?     </a:t>
            </a:r>
          </a:p>
          <a:p>
            <a:pPr lvl="1"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a D. Mariana em média respira 8640 litros de ar por dia, e que passa cerca de 16 horas em casa,  com que quantidade foi a D. Mariana contaminada ao fim de um ano?</a:t>
            </a:r>
          </a:p>
          <a:p>
            <a:pPr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os pulmões ‘filtram’ cerca de 10% da quantidade de radão inalada, qual a quantidade que foi incorporada no organismo da Ana ao fim de um ano?</a:t>
            </a:r>
          </a:p>
          <a:p>
            <a:pPr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Utilizando o factor de conversão para inalação de radão de 2,5x10</a:t>
            </a:r>
            <a:r>
              <a:rPr lang="pt-PT" sz="1400" baseline="30000" dirty="0" smtClean="0">
                <a:latin typeface="Lucida Sans" panose="020B0602030504020204" pitchFamily="34" charset="0"/>
              </a:rPr>
              <a:t>-2</a:t>
            </a:r>
            <a:r>
              <a:rPr lang="pt-PT" sz="1400" dirty="0" smtClean="0">
                <a:latin typeface="Lucida Sans" panose="020B0602030504020204" pitchFamily="34" charset="0"/>
              </a:rPr>
              <a:t> </a:t>
            </a:r>
            <a:r>
              <a:rPr lang="pt-PT" sz="1400" dirty="0" err="1" smtClean="0">
                <a:latin typeface="Lucida Sans" panose="020B0602030504020204" pitchFamily="34" charset="0"/>
              </a:rPr>
              <a:t>mSv</a:t>
            </a:r>
            <a:r>
              <a:rPr lang="pt-PT" sz="1400" dirty="0" smtClean="0">
                <a:latin typeface="Lucida Sans" panose="020B0602030504020204" pitchFamily="34" charset="0"/>
              </a:rPr>
              <a:t>/</a:t>
            </a:r>
            <a:r>
              <a:rPr lang="pt-PT" sz="1400" dirty="0" err="1" smtClean="0">
                <a:latin typeface="Lucida Sans" panose="020B0602030504020204" pitchFamily="34" charset="0"/>
              </a:rPr>
              <a:t>MBq</a:t>
            </a:r>
            <a:r>
              <a:rPr lang="pt-PT" sz="1400" dirty="0" smtClean="0">
                <a:latin typeface="Lucida Sans" panose="020B0602030504020204" pitchFamily="34" charset="0"/>
              </a:rPr>
              <a:t>/ano, qual a dose efectiva acumulada a que a D. Mariana esteve submetida?</a:t>
            </a:r>
            <a:endParaRPr lang="pt-PT" sz="1400" dirty="0">
              <a:latin typeface="Lucida Sans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8233" y="4509120"/>
            <a:ext cx="340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R:370x0,0001x10= 0.37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Bq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/L de ar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647" y="5287003"/>
            <a:ext cx="3472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0.37x8640x16/24 x365 =778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MBq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8426" y="6021287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0,1x778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MBq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=77,8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MBq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8556" y="6600259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77,8x2,6x10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-2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=2mSv/ano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123"/>
            <a:ext cx="3658025" cy="291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8158"/>
            <a:ext cx="75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Exemplo 3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92218"/>
            <a:ext cx="3700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A filha da Ana, a Cristina, de 5 anos, foi fazer um exame renal de medicina nuclear no mesmo centro em que a mãe trabalhava.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>
                <a:latin typeface="Lucida Sans" panose="020B0602030504020204" pitchFamily="34" charset="0"/>
              </a:rPr>
              <a:t>Para o procedimento, foi administrada com 42 </a:t>
            </a:r>
            <a:r>
              <a:rPr lang="pt-PT" sz="1800" dirty="0" err="1" smtClean="0">
                <a:latin typeface="Lucida Sans" panose="020B0602030504020204" pitchFamily="34" charset="0"/>
              </a:rPr>
              <a:t>MBq</a:t>
            </a:r>
            <a:r>
              <a:rPr lang="pt-PT" sz="1800" dirty="0" smtClean="0">
                <a:latin typeface="Lucida Sans" panose="020B0602030504020204" pitchFamily="34" charset="0"/>
              </a:rPr>
              <a:t> de </a:t>
            </a:r>
            <a:r>
              <a:rPr lang="pt-PT" sz="1800" baseline="30000" dirty="0" smtClean="0">
                <a:latin typeface="Lucida Sans" panose="020B0602030504020204" pitchFamily="34" charset="0"/>
              </a:rPr>
              <a:t>99m</a:t>
            </a:r>
            <a:r>
              <a:rPr lang="pt-PT" sz="1800" dirty="0" smtClean="0">
                <a:latin typeface="Lucida Sans" panose="020B0602030504020204" pitchFamily="34" charset="0"/>
              </a:rPr>
              <a:t>Tc-DMSA, um </a:t>
            </a:r>
            <a:r>
              <a:rPr lang="pt-PT" sz="1800" dirty="0" err="1" smtClean="0">
                <a:latin typeface="Lucida Sans" panose="020B0602030504020204" pitchFamily="34" charset="0"/>
              </a:rPr>
              <a:t>radiofármaco</a:t>
            </a:r>
            <a:r>
              <a:rPr lang="pt-PT" sz="1800" dirty="0" smtClean="0">
                <a:latin typeface="Lucida Sans" panose="020B0602030504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800" dirty="0">
              <a:latin typeface="Lucida Sans" panose="020B0602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710" y="3789040"/>
            <a:ext cx="8128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Qual a quantidade a que a Cristina foi exposta, contaminada, e se incorporou no seu organismo?</a:t>
            </a:r>
          </a:p>
          <a:p>
            <a:pPr lvl="1" algn="just"/>
            <a:endParaRPr lang="pt-PT" sz="1400" dirty="0" smtClean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Sabendo que o coeficiente de dose para o rim para este </a:t>
            </a:r>
            <a:r>
              <a:rPr lang="pt-PT" sz="1400" dirty="0" err="1" smtClean="0">
                <a:latin typeface="Lucida Sans" panose="020B0602030504020204" pitchFamily="34" charset="0"/>
              </a:rPr>
              <a:t>radiofármaco</a:t>
            </a:r>
            <a:r>
              <a:rPr lang="pt-PT" sz="1400" dirty="0" smtClean="0">
                <a:latin typeface="Lucida Sans" panose="020B0602030504020204" pitchFamily="34" charset="0"/>
              </a:rPr>
              <a:t> e para uma criança de 5 anos é de 4,3x10</a:t>
            </a:r>
            <a:r>
              <a:rPr lang="pt-PT" sz="1400" baseline="30000" dirty="0" smtClean="0">
                <a:latin typeface="Lucida Sans" panose="020B0602030504020204" pitchFamily="34" charset="0"/>
              </a:rPr>
              <a:t>-1</a:t>
            </a:r>
            <a:r>
              <a:rPr lang="pt-PT" sz="1400" dirty="0" smtClean="0">
                <a:latin typeface="Lucida Sans" panose="020B0602030504020204" pitchFamily="34" charset="0"/>
              </a:rPr>
              <a:t> </a:t>
            </a:r>
            <a:r>
              <a:rPr lang="pt-PT" sz="1400" dirty="0" err="1" smtClean="0">
                <a:latin typeface="Lucida Sans" panose="020B0602030504020204" pitchFamily="34" charset="0"/>
              </a:rPr>
              <a:t>mSv</a:t>
            </a:r>
            <a:r>
              <a:rPr lang="pt-PT" sz="1400" dirty="0" smtClean="0">
                <a:latin typeface="Lucida Sans" panose="020B0602030504020204" pitchFamily="34" charset="0"/>
              </a:rPr>
              <a:t>/</a:t>
            </a:r>
            <a:r>
              <a:rPr lang="pt-PT" sz="1400" dirty="0" err="1" smtClean="0">
                <a:latin typeface="Lucida Sans" panose="020B0602030504020204" pitchFamily="34" charset="0"/>
              </a:rPr>
              <a:t>MBq</a:t>
            </a:r>
            <a:r>
              <a:rPr lang="pt-PT" sz="1400" dirty="0" smtClean="0">
                <a:latin typeface="Lucida Sans" panose="020B0602030504020204" pitchFamily="34" charset="0"/>
              </a:rPr>
              <a:t>, a Cristina  foi submetida a que dose nos rins?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400" dirty="0">
              <a:latin typeface="Lucida Sans" panose="020B0602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Lucida Sans" panose="020B0602030504020204" pitchFamily="34" charset="0"/>
              </a:rPr>
              <a:t>Como calcular a dose no corpo inteiro?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400" dirty="0" smtClean="0">
              <a:latin typeface="Lucida Sans" panose="020B0602030504020204" pitchFamily="34" charset="0"/>
            </a:endParaRPr>
          </a:p>
          <a:p>
            <a:pPr algn="just"/>
            <a:endParaRPr lang="pt-PT" sz="1400" dirty="0" smtClean="0">
              <a:latin typeface="Lucida Sans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115" y="4149080"/>
            <a:ext cx="639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Dado que foi por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injeção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, a quantidade foi sempre a mesma, 42MBq.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8318" y="5023369"/>
            <a:ext cx="3164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42x4,3x10</a:t>
            </a:r>
            <a:r>
              <a:rPr lang="pt-PT" sz="1400" baseline="30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-1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=18.6 </a:t>
            </a:r>
            <a:r>
              <a:rPr lang="pt-PT" sz="1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mSv</a:t>
            </a:r>
            <a:r>
              <a:rPr lang="pt-PT" sz="1400" dirty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nos rins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3264" y="5726386"/>
            <a:ext cx="3999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R: somar a dose individual para cada órgão.</a:t>
            </a:r>
            <a:endParaRPr lang="pt-PT" sz="1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7043"/>
            <a:ext cx="3429202" cy="25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38"/>
          <p:cNvSpPr txBox="1">
            <a:spLocks noChangeArrowheads="1"/>
          </p:cNvSpPr>
          <p:nvPr/>
        </p:nvSpPr>
        <p:spPr bwMode="auto">
          <a:xfrm>
            <a:off x="1403649" y="266623"/>
            <a:ext cx="7200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	 Alguns </a:t>
            </a:r>
            <a:r>
              <a:rPr lang="pt-PT" altLang="pt-PT" sz="240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radionuclidos</a:t>
            </a:r>
            <a:r>
              <a:rPr lang="pt-PT" altLang="pt-PT" sz="24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(gama/beta)… </a:t>
            </a:r>
            <a:endParaRPr lang="en-US" altLang="pt-PT" sz="24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66" name="Line 39"/>
          <p:cNvSpPr>
            <a:spLocks noChangeShapeType="1"/>
          </p:cNvSpPr>
          <p:nvPr/>
        </p:nvSpPr>
        <p:spPr bwMode="auto">
          <a:xfrm>
            <a:off x="2339975" y="692150"/>
            <a:ext cx="633571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PT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656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 sz="18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987824" y="1957073"/>
            <a:ext cx="7416824" cy="34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99m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Tc, tempo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: 6 horas;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emissão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principal </a:t>
            </a:r>
            <a:r>
              <a:rPr lang="en-US" altLang="pt-PT" sz="1050" b="1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140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3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H 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12,26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anos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beta principal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18,6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60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Co, tempo de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5,27 anos, emissões </a:t>
            </a:r>
            <a:r>
              <a:rPr lang="pt-PT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 principais 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~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1100/1300keV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137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Cs, tempo de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30,17 anos, emissões </a:t>
            </a:r>
            <a:r>
              <a:rPr lang="pt-PT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 principais 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662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beta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1176keV</a:t>
            </a:r>
          </a:p>
          <a:p>
            <a:pPr>
              <a:spcBef>
                <a:spcPct val="50000"/>
              </a:spcBef>
            </a:pP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125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 , tempo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60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e 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RX </a:t>
            </a:r>
            <a:r>
              <a:rPr lang="en-US" altLang="pt-PT" sz="1050" dirty="0" err="1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principais</a:t>
            </a:r>
            <a:r>
              <a:rPr lang="en-US" altLang="pt-PT" sz="1050" dirty="0" smtClean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25 – 32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pt-PT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131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I, tempo </a:t>
            </a:r>
            <a:r>
              <a:rPr lang="pt-PT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semi-vida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8 dias, emissões gama 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364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pt-PT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beta a </a:t>
            </a:r>
            <a:r>
              <a:rPr lang="pt-PT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606 </a:t>
            </a:r>
            <a:r>
              <a:rPr lang="pt-PT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pt-PT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pt-PT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109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Cd,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462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22-88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</a:pPr>
            <a:endParaRPr lang="en-US" altLang="pt-PT" sz="105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90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Sr,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28,8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anos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; beta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546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endParaRPr lang="en-US" altLang="pt-PT" sz="1050" b="1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aseline="300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88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Y, tempo de semi-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vida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: 106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dias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,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emissões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gama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altLang="pt-PT" sz="1050" b="1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140-3000 </a:t>
            </a:r>
            <a:r>
              <a:rPr lang="en-US" altLang="pt-PT" sz="1050" b="1" dirty="0" err="1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keV</a:t>
            </a:r>
            <a:r>
              <a:rPr lang="en-US" altLang="pt-PT" sz="105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171661" y="3348107"/>
            <a:ext cx="974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Tiróide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433737" y="4295278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Rins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194087" y="1911035"/>
            <a:ext cx="941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Corpo </a:t>
            </a:r>
          </a:p>
          <a:p>
            <a:r>
              <a:rPr lang="pt-PT" altLang="pt-PT" sz="1800" dirty="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inteiro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230971" y="4784487"/>
            <a:ext cx="856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PT" sz="1800">
                <a:solidFill>
                  <a:schemeClr val="accent6">
                    <a:lumMod val="75000"/>
                  </a:schemeClr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Ossos</a:t>
            </a:r>
            <a:endParaRPr lang="en-US" altLang="pt-PT" sz="1800" dirty="0">
              <a:solidFill>
                <a:schemeClr val="accent6">
                  <a:lumMod val="75000"/>
                </a:schemeClr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66579" name="Picture 19" descr="max_voxel_phantom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" y="1674812"/>
            <a:ext cx="2040259" cy="31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28987</TotalTime>
  <Words>1881</Words>
  <Application>Microsoft Office PowerPoint</Application>
  <PresentationFormat>On-screen Show (4:3)</PresentationFormat>
  <Paragraphs>394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Pacote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Teles</dc:creator>
  <cp:lastModifiedBy>Pedro Teles</cp:lastModifiedBy>
  <cp:revision>304</cp:revision>
  <dcterms:created xsi:type="dcterms:W3CDTF">1601-01-01T00:00:00Z</dcterms:created>
  <dcterms:modified xsi:type="dcterms:W3CDTF">2018-11-06T19:07:39Z</dcterms:modified>
</cp:coreProperties>
</file>